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71" r:id="rId3"/>
    <p:sldId id="269" r:id="rId4"/>
    <p:sldId id="277" r:id="rId5"/>
    <p:sldId id="260" r:id="rId6"/>
    <p:sldId id="270" r:id="rId7"/>
    <p:sldId id="264" r:id="rId8"/>
    <p:sldId id="265" r:id="rId9"/>
    <p:sldId id="266" r:id="rId10"/>
    <p:sldId id="267" r:id="rId11"/>
    <p:sldId id="275" r:id="rId12"/>
    <p:sldId id="273" r:id="rId13"/>
    <p:sldId id="268" r:id="rId14"/>
    <p:sldId id="274" r:id="rId15"/>
    <p:sldId id="278" r:id="rId16"/>
    <p:sldId id="272" r:id="rId17"/>
    <p:sldId id="262" r:id="rId18"/>
    <p:sldId id="276" r:id="rId19"/>
    <p:sldId id="279" r:id="rId20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0705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83159" autoAdjust="0"/>
  </p:normalViewPr>
  <p:slideViewPr>
    <p:cSldViewPr>
      <p:cViewPr varScale="1">
        <p:scale>
          <a:sx n="54" d="100"/>
          <a:sy n="54" d="100"/>
        </p:scale>
        <p:origin x="-930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581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Calibri" pitchFamily="32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331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2D1E213B-37D7-4789-8D98-65B290246EF2}" type="slidenum">
              <a:rPr lang="en-IE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84895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88D816A-BEA9-4E5F-9A79-8648E1E63138}" type="slidenum">
              <a:rPr lang="en-IE"/>
              <a:pPr/>
              <a:t>1</a:t>
            </a:fld>
            <a:endParaRPr lang="en-IE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E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337C5AD-35DB-4162-8AFC-E88524B873A1}" type="slidenum">
              <a:rPr lang="en-IE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en-I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GLUE2 Only</a:t>
            </a:r>
          </a:p>
          <a:p>
            <a:r>
              <a:rPr lang="en-IE" dirty="0" smtClean="0"/>
              <a:t>Discoverability (currently 2-phased)</a:t>
            </a:r>
          </a:p>
          <a:p>
            <a:r>
              <a:rPr lang="en-IE" dirty="0" smtClean="0"/>
              <a:t>String data only</a:t>
            </a:r>
            <a:r>
              <a:rPr lang="en-IE" baseline="0" dirty="0" smtClean="0"/>
              <a:t> (but can publish string Property X=N)</a:t>
            </a:r>
            <a:endParaRPr lang="en-IE" dirty="0" smtClean="0"/>
          </a:p>
          <a:p>
            <a:r>
              <a:rPr lang="en-IE" dirty="0" smtClean="0"/>
              <a:t>Semantic Resource details are structured</a:t>
            </a:r>
          </a:p>
          <a:p>
            <a:r>
              <a:rPr lang="en-IE" dirty="0" smtClean="0"/>
              <a:t>Attributes ignored</a:t>
            </a:r>
            <a:r>
              <a:rPr lang="en-IE" baseline="0" dirty="0" smtClean="0"/>
              <a:t> by WMS</a:t>
            </a:r>
          </a:p>
          <a:p>
            <a:endParaRPr lang="en-IE" baseline="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Dynamic Information Example – Application Environment updated</a:t>
            </a:r>
            <a:r>
              <a:rPr lang="en-IE" baseline="0" dirty="0" smtClean="0"/>
              <a:t> with </a:t>
            </a:r>
            <a:r>
              <a:rPr lang="en-IE" baseline="0" dirty="0" err="1" smtClean="0"/>
              <a:t>plugin</a:t>
            </a:r>
            <a:r>
              <a:rPr lang="en-IE" baseline="0" dirty="0" smtClean="0"/>
              <a:t> to publish capacity &amp; utilisation</a:t>
            </a:r>
          </a:p>
          <a:p>
            <a:r>
              <a:rPr lang="en-IE" baseline="0" dirty="0" smtClean="0"/>
              <a:t>Will look at the 2-phase discovery and submission later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11</a:t>
            </a:fld>
            <a:endParaRPr lang="en-I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</a:t>
            </a:r>
            <a:r>
              <a:rPr lang="en-US" baseline="0" dirty="0" smtClean="0"/>
              <a:t>ntity has reference to extension in GLUE2 schema but in LDAP </a:t>
            </a:r>
            <a:r>
              <a:rPr lang="en-US" baseline="0" dirty="0" err="1" smtClean="0"/>
              <a:t>realisation</a:t>
            </a:r>
            <a:r>
              <a:rPr lang="en-US" baseline="0" dirty="0" smtClean="0"/>
              <a:t>, the extension points back to the parent. (See GLUE2 LDAP </a:t>
            </a:r>
            <a:r>
              <a:rPr lang="en-US" baseline="0" dirty="0" err="1" smtClean="0"/>
              <a:t>realisation</a:t>
            </a:r>
            <a:r>
              <a:rPr lang="en-US" baseline="0" dirty="0" smtClean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149057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realises only a single</a:t>
            </a:r>
            <a:r>
              <a:rPr lang="en-IE" baseline="0" dirty="0" smtClean="0"/>
              <a:t> Key/Value pair!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15</a:t>
            </a:fld>
            <a:endParaRPr lang="en-I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entries for Tagged-Environment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4219582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8DAFE80-0957-42D2-8759-A5D10D9DD03C}" type="slidenum">
              <a:rPr lang="en-IE"/>
              <a:pPr/>
              <a:t>17</a:t>
            </a:fld>
            <a:endParaRPr lang="en-IE"/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Example of a GPGPU 2-Phase Match-Making</a:t>
            </a:r>
            <a:r>
              <a:rPr lang="en-US" baseline="0" dirty="0" smtClean="0">
                <a:latin typeface="Times New Roman" pitchFamily="18" charset="0"/>
                <a:ea typeface="ＭＳ Ｐゴシック" pitchFamily="34" charset="-128"/>
              </a:rPr>
              <a:t> and Job Submission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Node locked or floating licences</a:t>
            </a:r>
          </a:p>
          <a:p>
            <a:r>
              <a:rPr lang="en-IE" dirty="0" smtClean="0"/>
              <a:t>Under</a:t>
            </a:r>
            <a:r>
              <a:rPr lang="en-IE" baseline="0" dirty="0" smtClean="0"/>
              <a:t> XML rendering Extension is actually and attribute-extension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18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GPGPU has a dependency of CPU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CB7997F-999C-4402-9281-BBC83875F209}" type="slidenum">
              <a:rPr lang="en-IE"/>
              <a:pPr/>
              <a:t>3</a:t>
            </a:fld>
            <a:endParaRPr lang="en-IE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E" dirty="0" smtClean="0"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086CCE5-3A30-49EA-BFAE-F64003C01AB9}" type="slidenum">
              <a:rPr lang="en-IE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I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talk looks at GLUE support on (not the LRMS allocation)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BDC95C-9E6A-4CD4-9BB6-9164E7F02DE1}" type="slidenum">
              <a:rPr lang="en-IE"/>
              <a:pPr/>
              <a:t>5</a:t>
            </a:fld>
            <a:endParaRPr lang="en-IE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r>
              <a:rPr lang="en-US" dirty="0" err="1" smtClean="0">
                <a:latin typeface="Times New Roman" pitchFamily="18" charset="0"/>
                <a:ea typeface="ＭＳ Ｐゴシック" pitchFamily="34" charset="-128"/>
              </a:rPr>
              <a:t>Colour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coding indicates potential</a:t>
            </a:r>
            <a:r>
              <a:rPr lang="en-US" baseline="0" dirty="0" smtClean="0">
                <a:latin typeface="Times New Roman" pitchFamily="18" charset="0"/>
                <a:ea typeface="ＭＳ Ｐゴシック" pitchFamily="34" charset="-128"/>
              </a:rPr>
              <a:t> usefulness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Not</a:t>
            </a:r>
            <a:r>
              <a:rPr lang="en-US" baseline="0" dirty="0" smtClean="0">
                <a:latin typeface="Times New Roman" pitchFamily="18" charset="0"/>
                <a:ea typeface="ＭＳ Ｐゴシック" pitchFamily="34" charset="-128"/>
              </a:rPr>
              <a:t> including adding new schema definitions because this goes against rapid integration</a:t>
            </a:r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Discoverability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– can the resource type be found</a:t>
            </a:r>
          </a:p>
          <a:p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	or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can you tell by inspection whether a CE provides a specified resource type</a:t>
            </a:r>
          </a:p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Semantic Resource Detail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– what level of detail </a:t>
            </a:r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specific to the resource type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can be published using the strategy</a:t>
            </a:r>
          </a:p>
          <a:p>
            <a:endParaRPr lang="en-US" dirty="0" smtClean="0">
              <a:latin typeface="Times New Roman" pitchFamily="18" charset="0"/>
              <a:ea typeface="ＭＳ Ｐゴシック" pitchFamily="34" charset="-128"/>
            </a:endParaRPr>
          </a:p>
          <a:p>
            <a:r>
              <a:rPr lang="en-US" b="1" dirty="0" smtClean="0">
                <a:latin typeface="Times New Roman" pitchFamily="18" charset="0"/>
                <a:ea typeface="ＭＳ Ｐゴシック" pitchFamily="34" charset="-128"/>
              </a:rPr>
              <a:t>Semantic Structure</a:t>
            </a:r>
            <a:r>
              <a:rPr lang="en-US" dirty="0" smtClean="0">
                <a:latin typeface="Times New Roman" pitchFamily="18" charset="0"/>
                <a:ea typeface="ＭＳ Ｐゴシック" pitchFamily="34" charset="-128"/>
              </a:rPr>
              <a:t> – </a:t>
            </a:r>
            <a:endParaRPr lang="en-US" b="1" dirty="0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B5041AF-C653-4F51-89E4-6AD53FBA67AA}" type="slidenum">
              <a:rPr lang="en-IE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Capacity and Utilisation info not available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No semantic description about the resource available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159853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The</a:t>
            </a:r>
            <a:r>
              <a:rPr lang="en-IE" baseline="0" dirty="0" smtClean="0"/>
              <a:t> semantic resource detail based on name only is liable to namespace collisions .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Can impose a semantic on</a:t>
            </a:r>
            <a:r>
              <a:rPr lang="en-IE" baseline="0" dirty="0" smtClean="0"/>
              <a:t> the use of resource by using VOMS attribute (</a:t>
            </a:r>
            <a:r>
              <a:rPr lang="en-IE" baseline="0" dirty="0" err="1" smtClean="0"/>
              <a:t>i.e</a:t>
            </a:r>
            <a:r>
              <a:rPr lang="en-IE" baseline="0" dirty="0" smtClean="0"/>
              <a:t> VOMS proxy requires user to have generated a proxy with a particular attribute (</a:t>
            </a:r>
            <a:r>
              <a:rPr lang="en-IE" baseline="0" dirty="0" err="1" smtClean="0"/>
              <a:t>gpgpu</a:t>
            </a:r>
            <a:r>
              <a:rPr lang="en-IE" baseline="0" dirty="0" smtClean="0"/>
              <a:t>).</a:t>
            </a:r>
          </a:p>
          <a:p>
            <a:endParaRPr lang="en-IE" baseline="0" dirty="0" smtClean="0"/>
          </a:p>
          <a:p>
            <a:r>
              <a:rPr lang="en-IE" dirty="0" smtClean="0"/>
              <a:t>TODO: Fix the last 4 points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8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All the data is published as a string</a:t>
            </a:r>
          </a:p>
          <a:p>
            <a:r>
              <a:rPr lang="en-IE" dirty="0" smtClean="0"/>
              <a:t>Can publish arbitrary tags,</a:t>
            </a:r>
            <a:r>
              <a:rPr lang="en-IE" baseline="0" dirty="0" smtClean="0"/>
              <a:t> so discovery based on </a:t>
            </a:r>
            <a:endParaRPr lang="en-IE" dirty="0" smtClean="0"/>
          </a:p>
          <a:p>
            <a:r>
              <a:rPr lang="en-IE" dirty="0" smtClean="0"/>
              <a:t>The Software tags are published</a:t>
            </a:r>
            <a:r>
              <a:rPr lang="en-IE" baseline="0" dirty="0" smtClean="0"/>
              <a:t> at Site CE scope</a:t>
            </a:r>
          </a:p>
          <a:p>
            <a:endParaRPr lang="en-IE" baseline="0" dirty="0" smtClean="0"/>
          </a:p>
          <a:p>
            <a:r>
              <a:rPr lang="en-IE" baseline="0" dirty="0" smtClean="0"/>
              <a:t>Namespace collisions</a:t>
            </a:r>
          </a:p>
          <a:p>
            <a:endParaRPr lang="en-IE" baseline="0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1E213B-37D7-4789-8D98-65B290246EF2}" type="slidenum">
              <a:rPr lang="en-IE" smtClean="0"/>
              <a:pPr/>
              <a:t>9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AA1F4-6B3B-4127-A252-9697CFEAD1F0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FB96F-6BEB-4DC0-89E6-68A57CE6AF09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-17463"/>
            <a:ext cx="2055812" cy="61404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018213" cy="6140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2A7348-D088-419F-9B58-2C54D41D364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3A74B-BA1B-4DC0-943E-EA3DB339ED7C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C2E8E-4DDD-4831-ADA1-5DD598B6E470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3BA91-E9A1-495B-A73E-9389828620B4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D27E7-77F9-4E8C-A7E5-DC27F4E7D950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697D51-B243-4248-9816-D9449F5DDD0B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244B3-27E5-4B82-AC12-E14D4D1B3EB7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1264B-FB7F-4DEA-8AA8-7A93F819CD3E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86D4A-0A14-46B8-80FD-EC27017B3A96}" type="slidenum">
              <a:rPr lang="en-IE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7463"/>
            <a:ext cx="77835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3175"/>
            <a:ext cx="21304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itchFamily="3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3175"/>
            <a:ext cx="21304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fld id="{E4597FF2-7BB7-4D52-8738-6BEC9BD5E563}" type="slidenum">
              <a:rPr lang="en-IE"/>
              <a:pPr/>
              <a:t>‹#›</a:t>
            </a:fld>
            <a:endParaRPr lang="en-IE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0"/>
            <a:ext cx="9077325" cy="1130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Droid San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Droid San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Droid San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ＭＳ Ｐゴシック" charset="0"/>
          <a:cs typeface="Droid Sans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" charset="0"/>
          <a:cs typeface="Droid Sans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" charset="0"/>
          <a:cs typeface="Droid Sans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" charset="0"/>
          <a:cs typeface="Droid Sans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e1.example.com/cream-pbs-nvidia_gpgp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85800" y="938213"/>
            <a:ext cx="7772400" cy="3138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4000">
                <a:solidFill>
                  <a:srgbClr val="000000"/>
                </a:solidFill>
              </a:rPr>
              <a:t>Overview and Evaluation of Conceptual Strategies for Accessing CPU-dependent Execution Resources in Grid Infrastructures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371600" y="3836988"/>
            <a:ext cx="6400800" cy="2767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6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2600">
                <a:solidFill>
                  <a:srgbClr val="898989"/>
                </a:solidFill>
              </a:rPr>
              <a:t>J Walsh, J Dukes, B Coghlan, G Pierantoni</a:t>
            </a:r>
          </a:p>
          <a:p>
            <a:pPr algn="ctr">
              <a:spcBef>
                <a:spcPts val="6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2600">
                <a:solidFill>
                  <a:srgbClr val="898989"/>
                </a:solidFill>
              </a:rPr>
              <a:t>School of Computer Science and Statistics</a:t>
            </a:r>
          </a:p>
          <a:p>
            <a:pPr algn="ctr">
              <a:spcBef>
                <a:spcPts val="7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000">
                <a:solidFill>
                  <a:srgbClr val="898989"/>
                </a:solidFill>
              </a:rPr>
              <a:t>The University of Dublin, Trinity College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8" y="0"/>
            <a:ext cx="9077325" cy="1130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8913"/>
            <a:ext cx="4968875" cy="738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275" y="6165850"/>
            <a:ext cx="620713" cy="576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3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8775" y="5661025"/>
            <a:ext cx="2255838" cy="576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4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13" y="6165850"/>
            <a:ext cx="1544637" cy="576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345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59425" y="6237288"/>
            <a:ext cx="3476625" cy="576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ea typeface="ＭＳ Ｐゴシック" pitchFamily="34" charset="-128"/>
              </a:rPr>
              <a:t>Attribute-Extension (I)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IE" sz="2800" dirty="0" smtClean="0">
                <a:ea typeface="ＭＳ Ｐゴシック" pitchFamily="34" charset="-128"/>
              </a:rPr>
              <a:t>GLUE2 entities can define multiple </a:t>
            </a:r>
            <a:r>
              <a:rPr lang="en-IE" sz="2800" i="1" dirty="0" smtClean="0">
                <a:ea typeface="ＭＳ Ｐゴシック" pitchFamily="34" charset="-128"/>
              </a:rPr>
              <a:t>OtherInfo </a:t>
            </a:r>
            <a:r>
              <a:rPr lang="en-IE" sz="2800" dirty="0" smtClean="0">
                <a:ea typeface="ＭＳ Ｐゴシック" pitchFamily="34" charset="-128"/>
              </a:rPr>
              <a:t>string attributes containing arbitrary string values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Use to publish CDER specific K/V pairs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Extended </a:t>
            </a:r>
            <a:r>
              <a:rPr lang="en-IE" sz="2400" dirty="0"/>
              <a:t>attributes </a:t>
            </a:r>
            <a:r>
              <a:rPr lang="en-IE" sz="2400" b="1" i="1" dirty="0"/>
              <a:t>internal</a:t>
            </a:r>
            <a:r>
              <a:rPr lang="en-IE" sz="2400" b="1" dirty="0"/>
              <a:t> </a:t>
            </a:r>
            <a:r>
              <a:rPr lang="en-IE" sz="2400" dirty="0"/>
              <a:t>to entity representing </a:t>
            </a:r>
            <a:r>
              <a:rPr lang="en-IE" sz="2400" dirty="0" smtClean="0"/>
              <a:t>CDER</a:t>
            </a:r>
            <a:endParaRPr lang="en-IE" sz="2400" dirty="0" smtClean="0">
              <a:ea typeface="ＭＳ Ｐゴシック" pitchFamily="34" charset="-128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/>
              <a:t>Discoverability:</a:t>
            </a:r>
            <a:r>
              <a:rPr lang="en-IE" sz="2800" dirty="0" smtClean="0"/>
              <a:t> yes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via LDAP query, not WMS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/>
              <a:t>Semantic Resource Detail:</a:t>
            </a:r>
            <a:r>
              <a:rPr lang="en-IE" sz="2800" dirty="0" smtClean="0"/>
              <a:t> fine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Can encode arbitrary attributes</a:t>
            </a:r>
            <a:endParaRPr lang="en-IE" sz="2400" i="1" dirty="0"/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Manufacturer, Model, Capacity, Utilisation, Memory, …</a:t>
            </a:r>
            <a:endParaRPr lang="en-IE" sz="320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Semantic Structure:</a:t>
            </a:r>
            <a:r>
              <a:rPr lang="en-IE" sz="2800" dirty="0" smtClean="0">
                <a:ea typeface="ＭＳ Ｐゴシック" pitchFamily="34" charset="-128"/>
              </a:rPr>
              <a:t> yes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Attribute-Extension (II)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Dynamic Information: </a:t>
            </a:r>
            <a:r>
              <a:rPr lang="en-IE" dirty="0" smtClean="0"/>
              <a:t>yes</a:t>
            </a:r>
          </a:p>
          <a:p>
            <a:r>
              <a:rPr lang="en-IE" b="1" dirty="0" smtClean="0"/>
              <a:t>Time Efficiency: </a:t>
            </a:r>
            <a:r>
              <a:rPr lang="en-IE" dirty="0" smtClean="0"/>
              <a:t>medium</a:t>
            </a:r>
          </a:p>
          <a:p>
            <a:pPr lvl="1"/>
            <a:r>
              <a:rPr lang="en-IE" dirty="0" smtClean="0"/>
              <a:t>to query key/values stored in OtherInfo, must retrieve and parse ALL OtherInfo strings</a:t>
            </a:r>
          </a:p>
          <a:p>
            <a:r>
              <a:rPr lang="en-IE" b="1" dirty="0" smtClean="0"/>
              <a:t>Space Efficiency:</a:t>
            </a:r>
            <a:r>
              <a:rPr lang="en-IE" dirty="0" smtClean="0"/>
              <a:t> good, compact structure</a:t>
            </a:r>
          </a:p>
          <a:p>
            <a:r>
              <a:rPr lang="en-IE" dirty="0" smtClean="0"/>
              <a:t>2-phase discovery and submission required</a:t>
            </a:r>
          </a:p>
          <a:p>
            <a:pPr lvl="1"/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Example (App Environment)</a:t>
            </a:r>
            <a:endParaRPr lang="en-I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1916832"/>
            <a:ext cx="7056784" cy="41044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objectClass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: GLUE2ApplicationEnvironment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GLUE2ApplicationEnvironmentMaxJobs: 32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GLUE2ApplicationEnvironmentAppName: CUDA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GLUE2ApplicationEnvironmentFreeJobs: 30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GPUCUDAComputeCapability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=2.1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GPUMainMemorySize</a:t>
            </a:r>
            <a:r>
              <a:rPr kumimoji="0" lang="en-IE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=1024</a:t>
            </a:r>
            <a:r>
              <a:rPr kumimoji="0" lang="en-I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GPUCoresPerMP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=48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GPUCores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=192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GPUClockSpeed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=1660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GPUECCSupport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=false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GPUVendor</a:t>
            </a:r>
            <a:r>
              <a:rPr kumimoji="0" lang="en-I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</a:t>
            </a:r>
            <a:r>
              <a:rPr kumimoji="0" lang="en-IE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Nvidia</a:t>
            </a:r>
            <a:r>
              <a:rPr kumimoji="0" lang="en-I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GLUE2EntityOtherInfo: </a:t>
            </a:r>
            <a:r>
              <a:rPr kumimoji="0" lang="en-I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GPUPerNode</a:t>
            </a:r>
            <a:r>
              <a:rPr kumimoji="0" lang="en-I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=2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I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ea typeface="ＭＳ Ｐゴシック" pitchFamily="34" charset="-128"/>
              </a:rPr>
              <a:t>Class-Extension (I)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6425" cy="45227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IE" sz="2800" dirty="0">
                <a:ea typeface="ＭＳ Ｐゴシック" pitchFamily="34" charset="-128"/>
              </a:rPr>
              <a:t>GLUE2 entities can </a:t>
            </a:r>
            <a:r>
              <a:rPr lang="en-IE" sz="2800" dirty="0" smtClean="0">
                <a:ea typeface="ＭＳ Ｐゴシック" pitchFamily="34" charset="-128"/>
              </a:rPr>
              <a:t>be associated with multiple Extension class instances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Each Extension object contains a single key/value pair</a:t>
            </a:r>
            <a:endParaRPr lang="en-IE" sz="2400" dirty="0">
              <a:ea typeface="ＭＳ Ｐゴシック" pitchFamily="34" charset="-128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>
                <a:ea typeface="ＭＳ Ｐゴシック" pitchFamily="34" charset="-128"/>
              </a:rPr>
              <a:t>Use to publish CDER specific K/V pairs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/>
              <a:t>Discoverability:</a:t>
            </a:r>
            <a:r>
              <a:rPr lang="en-IE" sz="2800" dirty="0"/>
              <a:t> yes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/>
              <a:t>via LDAP query, not WMS</a:t>
            </a:r>
          </a:p>
          <a:p>
            <a:r>
              <a:rPr lang="en-IE" sz="2800" b="1" dirty="0" smtClean="0">
                <a:ea typeface="ＭＳ Ｐゴシック" pitchFamily="34" charset="-128"/>
              </a:rPr>
              <a:t>Semantic Resource Details: </a:t>
            </a:r>
            <a:r>
              <a:rPr lang="en-IE" sz="2800" dirty="0" smtClean="0">
                <a:ea typeface="ＭＳ Ｐゴシック" pitchFamily="34" charset="-128"/>
              </a:rPr>
              <a:t>fine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Entity can reference multiple Extension object</a:t>
            </a:r>
          </a:p>
          <a:p>
            <a:r>
              <a:rPr lang="en-IE" sz="2800" b="1" dirty="0">
                <a:ea typeface="ＭＳ Ｐゴシック" pitchFamily="34" charset="-128"/>
              </a:rPr>
              <a:t>Semantic Structure: </a:t>
            </a:r>
            <a:r>
              <a:rPr lang="en-IE" sz="2800" dirty="0">
                <a:ea typeface="ＭＳ Ｐゴシック" pitchFamily="34" charset="-128"/>
              </a:rPr>
              <a:t>fine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Inherent key/value pairs rather than strings in Attribute-Extension</a:t>
            </a:r>
            <a:endParaRPr lang="en-IE" sz="18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Class-Extension (II)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6425" cy="4522788"/>
          </a:xfrm>
        </p:spPr>
        <p:txBody>
          <a:bodyPr/>
          <a:lstStyle/>
          <a:p>
            <a:r>
              <a:rPr lang="en-IE" sz="2800" b="1" dirty="0" smtClean="0">
                <a:ea typeface="ＭＳ Ｐゴシック" pitchFamily="34" charset="-128"/>
              </a:rPr>
              <a:t>Dynamic </a:t>
            </a:r>
            <a:r>
              <a:rPr lang="en-IE" sz="2800" b="1" dirty="0">
                <a:ea typeface="ＭＳ Ｐゴシック" pitchFamily="34" charset="-128"/>
              </a:rPr>
              <a:t>Information: </a:t>
            </a:r>
            <a:r>
              <a:rPr lang="en-IE" sz="2800" dirty="0">
                <a:ea typeface="ＭＳ Ｐゴシック" pitchFamily="34" charset="-128"/>
              </a:rPr>
              <a:t>yes</a:t>
            </a:r>
          </a:p>
          <a:p>
            <a:r>
              <a:rPr lang="en-IE" sz="2800" b="1" dirty="0">
                <a:ea typeface="ＭＳ Ｐゴシック" pitchFamily="34" charset="-128"/>
              </a:rPr>
              <a:t>Time Efficiency:</a:t>
            </a:r>
            <a:r>
              <a:rPr lang="en-IE" sz="2800" dirty="0">
                <a:ea typeface="ＭＳ Ｐゴシック" pitchFamily="34" charset="-128"/>
              </a:rPr>
              <a:t> high</a:t>
            </a:r>
          </a:p>
          <a:p>
            <a:pPr lvl="1"/>
            <a:r>
              <a:rPr lang="en-IE" sz="2400" dirty="0">
                <a:ea typeface="ＭＳ Ｐゴシック" pitchFamily="34" charset="-128"/>
              </a:rPr>
              <a:t>LDAP query using desired key </a:t>
            </a:r>
            <a:r>
              <a:rPr lang="en-IE" sz="2400" dirty="0" smtClean="0">
                <a:ea typeface="ＭＳ Ｐゴシック" pitchFamily="34" charset="-128"/>
              </a:rPr>
              <a:t>name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No need to extract key/value pairs from string</a:t>
            </a:r>
            <a:endParaRPr lang="en-IE" sz="2400" dirty="0">
              <a:ea typeface="ＭＳ Ｐゴシック" pitchFamily="34" charset="-128"/>
            </a:endParaRPr>
          </a:p>
          <a:p>
            <a:r>
              <a:rPr lang="en-IE" sz="2800" b="1" dirty="0" smtClean="0">
                <a:ea typeface="ＭＳ Ｐゴシック" pitchFamily="34" charset="-128"/>
              </a:rPr>
              <a:t>Space Efficiency:</a:t>
            </a:r>
            <a:r>
              <a:rPr lang="en-IE" sz="2800" dirty="0" smtClean="0">
                <a:ea typeface="ＭＳ Ｐゴシック" pitchFamily="34" charset="-128"/>
              </a:rPr>
              <a:t> low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Each key/value pair requires a complete Extension object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Less efficient than Attribute-Extension</a:t>
            </a:r>
          </a:p>
          <a:p>
            <a:pPr lvl="1"/>
            <a:r>
              <a:rPr lang="en-IE" sz="2400" dirty="0" smtClean="0">
                <a:ea typeface="ＭＳ Ｐゴシック" pitchFamily="34" charset="-128"/>
              </a:rPr>
              <a:t>Greater overhead in resolving all K/V pairs</a:t>
            </a:r>
          </a:p>
          <a:p>
            <a:r>
              <a:rPr lang="en-IE" sz="2800" dirty="0" smtClean="0">
                <a:ea typeface="ＭＳ Ｐゴシック" pitchFamily="34" charset="-128"/>
              </a:rPr>
              <a:t>More complex to realise (e.g. in LDAP) than Attribute-Extension</a:t>
            </a:r>
          </a:p>
          <a:p>
            <a:r>
              <a:rPr lang="en-IE" sz="2800" dirty="0" smtClean="0">
                <a:ea typeface="ＭＳ Ｐゴシック" pitchFamily="34" charset="-128"/>
              </a:rPr>
              <a:t>2-phase discovery and submission required</a:t>
            </a:r>
          </a:p>
          <a:p>
            <a:pPr lvl="2"/>
            <a:endParaRPr lang="en-IE" dirty="0" smtClean="0">
              <a:ea typeface="ＭＳ Ｐゴシック" pitchFamily="34" charset="-128"/>
            </a:endParaRPr>
          </a:p>
          <a:p>
            <a:pPr lvl="1"/>
            <a:endParaRPr lang="en-IE" dirty="0" smtClean="0">
              <a:ea typeface="ＭＳ Ｐゴシック" pitchFamily="34" charset="-128"/>
            </a:endParaRPr>
          </a:p>
          <a:p>
            <a:endParaRPr lang="en-I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Example (Extension Class)</a:t>
            </a:r>
            <a:endParaRPr lang="en-I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1916832"/>
            <a:ext cx="7056784" cy="41044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dn:</a:t>
            </a:r>
            <a:r>
              <a:rPr lang="en-I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GLUE2ExtensionLocalID</a:t>
            </a: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=GPU_NVIDIA_P_1,GLUE2ShareID=gpgpu_gputestvo_wn136.grid.cs.tcd.ie_ComputingElement,GLUE2ServiceID=wn136.grid.cs.tcd.ie_ComputingElement,GLUE2GroupID=</a:t>
            </a:r>
            <a:r>
              <a:rPr lang="en-IE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resource,o</a:t>
            </a: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=glue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GLUE2ExtensionLocalID: GPU_NVIDIA_P_1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GLUE2ExtensionKey: </a:t>
            </a:r>
            <a:r>
              <a:rPr lang="en-IE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GPUPerNode</a:t>
            </a:r>
            <a:endParaRPr lang="en-IE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objectClass</a:t>
            </a: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IE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GLUE2Extension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GLUE2ExtensionValue: </a:t>
            </a:r>
            <a:r>
              <a:rPr lang="en-I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342900" lvl="0" indent="-342900" defTabSz="914400" fontAlgn="auto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lang="en-IE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GLUE2ExtensionEntityForeignKey: gpgpu_gputestvo_wn136.grid.cs.tcd.ie_ComputingElement</a:t>
            </a:r>
            <a:endParaRPr kumimoji="0" lang="en-IE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IE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Strategy Summary</a:t>
            </a:r>
            <a:endParaRPr lang="en-IE" dirty="0"/>
          </a:p>
        </p:txBody>
      </p:sp>
      <p:pic>
        <p:nvPicPr>
          <p:cNvPr id="4" name="Content Placeholder 3" descr="place_holder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36512" y="2268454"/>
            <a:ext cx="9241635" cy="296074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 bwMode="auto">
          <a:xfrm>
            <a:off x="0" y="3429000"/>
            <a:ext cx="8964488" cy="3429000"/>
          </a:xfrm>
          <a:prstGeom prst="roundRect">
            <a:avLst/>
          </a:prstGeom>
          <a:solidFill>
            <a:srgbClr val="FFC000">
              <a:alpha val="3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72008" y="1340768"/>
            <a:ext cx="8748464" cy="1872208"/>
          </a:xfrm>
          <a:prstGeom prst="roundRect">
            <a:avLst/>
          </a:prstGeom>
          <a:solidFill>
            <a:srgbClr val="00B8FF">
              <a:alpha val="31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pic>
        <p:nvPicPr>
          <p:cNvPr id="3379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376" y="3607291"/>
            <a:ext cx="1097280" cy="1045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1500188" y="-66675"/>
            <a:ext cx="7643812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4400">
                <a:solidFill>
                  <a:srgbClr val="000000"/>
                </a:solidFill>
              </a:rPr>
              <a:t>Two-phase GPGPU Submission</a:t>
            </a:r>
          </a:p>
        </p:txBody>
      </p:sp>
      <p:grpSp>
        <p:nvGrpSpPr>
          <p:cNvPr id="33796" name="Group 3"/>
          <p:cNvGrpSpPr>
            <a:grpSpLocks noChangeAspect="1"/>
          </p:cNvGrpSpPr>
          <p:nvPr/>
        </p:nvGrpSpPr>
        <p:grpSpPr bwMode="auto">
          <a:xfrm>
            <a:off x="311447" y="2125667"/>
            <a:ext cx="1092201" cy="1040130"/>
            <a:chOff x="113" y="1339"/>
            <a:chExt cx="860" cy="819"/>
          </a:xfrm>
        </p:grpSpPr>
        <p:pic>
          <p:nvPicPr>
            <p:cNvPr id="3381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3" y="1339"/>
              <a:ext cx="860" cy="8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3815" name="Text Box 5"/>
            <p:cNvSpPr txBox="1">
              <a:spLocks noChangeArrowheads="1"/>
            </p:cNvSpPr>
            <p:nvPr/>
          </p:nvSpPr>
          <p:spPr bwMode="auto">
            <a:xfrm>
              <a:off x="113" y="1339"/>
              <a:ext cx="860" cy="8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IE"/>
            </a:p>
          </p:txBody>
        </p:sp>
      </p:grp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107950" y="1484313"/>
            <a:ext cx="3851275" cy="504825"/>
          </a:xfrm>
          <a:prstGeom prst="rect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500">
                <a:solidFill>
                  <a:srgbClr val="000000"/>
                </a:solidFill>
              </a:rPr>
              <a:t>Requirements = </a:t>
            </a:r>
            <a:r>
              <a:rPr lang="en-IE" sz="1500">
                <a:solidFill>
                  <a:srgbClr val="FF0000"/>
                </a:solidFill>
              </a:rPr>
              <a:t>GPUVendor==</a:t>
            </a:r>
            <a:r>
              <a:rPr lang="en-IE" altLang="en-US" sz="1500">
                <a:solidFill>
                  <a:srgbClr val="FF0000"/>
                </a:solidFill>
              </a:rPr>
              <a:t>“</a:t>
            </a:r>
            <a:r>
              <a:rPr lang="en-IE" sz="1500">
                <a:solidFill>
                  <a:srgbClr val="FF0000"/>
                </a:solidFill>
              </a:rPr>
              <a:t>Nvidia</a:t>
            </a:r>
            <a:r>
              <a:rPr lang="en-IE" altLang="en-US" sz="1500">
                <a:solidFill>
                  <a:srgbClr val="FF0000"/>
                </a:solidFill>
              </a:rPr>
              <a:t>”</a:t>
            </a:r>
            <a:r>
              <a:rPr lang="en-IE" sz="1500">
                <a:solidFill>
                  <a:srgbClr val="FF0000"/>
                </a:solidFill>
              </a:rPr>
              <a:t> </a:t>
            </a:r>
            <a:r>
              <a:rPr lang="en-IE" sz="1500">
                <a:solidFill>
                  <a:srgbClr val="000000"/>
                </a:solidFill>
              </a:rPr>
              <a:t>&amp;&amp; (</a:t>
            </a:r>
            <a:r>
              <a:rPr lang="en-IE" sz="1500">
                <a:solidFill>
                  <a:srgbClr val="0033CC"/>
                </a:solidFill>
              </a:rPr>
              <a:t>GPUMainMemorySize &gt;= 512</a:t>
            </a:r>
            <a:r>
              <a:rPr lang="en-IE" sz="1500">
                <a:solidFill>
                  <a:srgbClr val="000000"/>
                </a:solidFill>
              </a:rPr>
              <a:t>);</a:t>
            </a:r>
          </a:p>
        </p:txBody>
      </p:sp>
      <p:cxnSp>
        <p:nvCxnSpPr>
          <p:cNvPr id="33798" name="AutoShape 7"/>
          <p:cNvCxnSpPr>
            <a:cxnSpLocks noChangeShapeType="1"/>
          </p:cNvCxnSpPr>
          <p:nvPr/>
        </p:nvCxnSpPr>
        <p:spPr bwMode="auto">
          <a:xfrm>
            <a:off x="1763713" y="2852738"/>
            <a:ext cx="2305050" cy="3175"/>
          </a:xfrm>
          <a:prstGeom prst="straightConnector1">
            <a:avLst/>
          </a:prstGeom>
          <a:noFill/>
          <a:ln w="2844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33799" name="AutoShape 8"/>
          <p:cNvSpPr>
            <a:spLocks noChangeArrowheads="1"/>
          </p:cNvSpPr>
          <p:nvPr/>
        </p:nvSpPr>
        <p:spPr bwMode="auto">
          <a:xfrm>
            <a:off x="4356100" y="2349500"/>
            <a:ext cx="1655763" cy="719138"/>
          </a:xfrm>
          <a:prstGeom prst="flowChartInputOutput">
            <a:avLst/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1400">
                <a:solidFill>
                  <a:srgbClr val="FFFFFF"/>
                </a:solidFill>
              </a:rPr>
              <a:t>LDAP Query Command</a:t>
            </a: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1619250" y="2276475"/>
            <a:ext cx="2665413" cy="5048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(1) Convert GPGPU  Requirements  to LDAP query</a:t>
            </a:r>
          </a:p>
        </p:txBody>
      </p:sp>
      <p:cxnSp>
        <p:nvCxnSpPr>
          <p:cNvPr id="33801" name="AutoShape 10"/>
          <p:cNvCxnSpPr>
            <a:cxnSpLocks noChangeShapeType="1"/>
          </p:cNvCxnSpPr>
          <p:nvPr/>
        </p:nvCxnSpPr>
        <p:spPr bwMode="auto">
          <a:xfrm>
            <a:off x="6011863" y="2852738"/>
            <a:ext cx="1439862" cy="3175"/>
          </a:xfrm>
          <a:prstGeom prst="straightConnector1">
            <a:avLst/>
          </a:prstGeom>
          <a:noFill/>
          <a:ln w="28440">
            <a:solidFill>
              <a:srgbClr val="4A7EBB"/>
            </a:solidFill>
            <a:miter lim="800000"/>
            <a:headEnd/>
            <a:tailEnd type="triangle" w="med" len="med"/>
          </a:ln>
        </p:spPr>
      </p:cxnSp>
      <p:pic>
        <p:nvPicPr>
          <p:cNvPr id="3380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750" y="2276475"/>
            <a:ext cx="1411288" cy="865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6011863" y="1989138"/>
            <a:ext cx="1439862" cy="792162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(2) Query Global </a:t>
            </a:r>
          </a:p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Information </a:t>
            </a:r>
          </a:p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Service</a:t>
            </a:r>
          </a:p>
        </p:txBody>
      </p:sp>
      <p:sp>
        <p:nvSpPr>
          <p:cNvPr id="33804" name="AutoShape 13"/>
          <p:cNvSpPr>
            <a:spLocks noChangeArrowheads="1"/>
          </p:cNvSpPr>
          <p:nvPr/>
        </p:nvSpPr>
        <p:spPr bwMode="auto">
          <a:xfrm>
            <a:off x="900113" y="3716338"/>
            <a:ext cx="503237" cy="360362"/>
          </a:xfrm>
          <a:prstGeom prst="flowChartInputOutput">
            <a:avLst/>
          </a:prstGeom>
          <a:solidFill>
            <a:srgbClr val="F2DCDB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cxnSp>
        <p:nvCxnSpPr>
          <p:cNvPr id="33805" name="AutoShape 14"/>
          <p:cNvCxnSpPr>
            <a:cxnSpLocks noChangeShapeType="1"/>
          </p:cNvCxnSpPr>
          <p:nvPr/>
        </p:nvCxnSpPr>
        <p:spPr bwMode="auto">
          <a:xfrm flipH="1">
            <a:off x="1692275" y="3068638"/>
            <a:ext cx="5832475" cy="865187"/>
          </a:xfrm>
          <a:prstGeom prst="straightConnector1">
            <a:avLst/>
          </a:prstGeom>
          <a:noFill/>
          <a:ln w="2844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3276600" y="3717851"/>
            <a:ext cx="2303463" cy="50323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(3) Return  LDAP matches</a:t>
            </a:r>
          </a:p>
        </p:txBody>
      </p:sp>
      <p:cxnSp>
        <p:nvCxnSpPr>
          <p:cNvPr id="33807" name="AutoShape 16"/>
          <p:cNvCxnSpPr>
            <a:cxnSpLocks noChangeShapeType="1"/>
          </p:cNvCxnSpPr>
          <p:nvPr/>
        </p:nvCxnSpPr>
        <p:spPr bwMode="auto">
          <a:xfrm>
            <a:off x="970013" y="4723482"/>
            <a:ext cx="1587" cy="793750"/>
          </a:xfrm>
          <a:prstGeom prst="straightConnector1">
            <a:avLst/>
          </a:prstGeom>
          <a:noFill/>
          <a:ln w="2844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1115616" y="4796383"/>
            <a:ext cx="2305050" cy="50482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 dirty="0">
                <a:solidFill>
                  <a:srgbClr val="000000"/>
                </a:solidFill>
              </a:rPr>
              <a:t>(4) Generate List of Matched Resource Centres</a:t>
            </a:r>
          </a:p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IE" sz="1400" dirty="0">
              <a:solidFill>
                <a:srgbClr val="000000"/>
              </a:solidFill>
            </a:endParaRPr>
          </a:p>
        </p:txBody>
      </p:sp>
      <p:pic>
        <p:nvPicPr>
          <p:cNvPr id="33809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368" y="5554669"/>
            <a:ext cx="1097280" cy="104584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33810" name="AutoShape 19"/>
          <p:cNvCxnSpPr>
            <a:cxnSpLocks noChangeShapeType="1"/>
          </p:cNvCxnSpPr>
          <p:nvPr/>
        </p:nvCxnSpPr>
        <p:spPr bwMode="auto">
          <a:xfrm>
            <a:off x="1619250" y="5876925"/>
            <a:ext cx="4394200" cy="1588"/>
          </a:xfrm>
          <a:prstGeom prst="straightConnector1">
            <a:avLst/>
          </a:prstGeom>
          <a:noFill/>
          <a:ln w="28440">
            <a:solidFill>
              <a:srgbClr val="4A7EBB"/>
            </a:solidFill>
            <a:miter lim="800000"/>
            <a:headEnd/>
            <a:tailEnd type="triangle" w="med" len="med"/>
          </a:ln>
        </p:spPr>
      </p:cxnSp>
      <p:sp>
        <p:nvSpPr>
          <p:cNvPr id="33811" name="Text Box 20"/>
          <p:cNvSpPr txBox="1">
            <a:spLocks noChangeArrowheads="1"/>
          </p:cNvSpPr>
          <p:nvPr/>
        </p:nvSpPr>
        <p:spPr bwMode="auto">
          <a:xfrm>
            <a:off x="1476375" y="5949950"/>
            <a:ext cx="4608513" cy="503238"/>
          </a:xfrm>
          <a:prstGeom prst="rect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sz="1400">
                <a:solidFill>
                  <a:srgbClr val="000000"/>
                </a:solidFill>
              </a:rPr>
              <a:t>(5) Generate Job Description  </a:t>
            </a:r>
            <a:r>
              <a:rPr lang="en-IE" sz="1400" b="1">
                <a:solidFill>
                  <a:srgbClr val="000000"/>
                </a:solidFill>
              </a:rPr>
              <a:t>(restricted to matched RCs)</a:t>
            </a:r>
            <a:r>
              <a:rPr lang="en-IE" sz="1400">
                <a:solidFill>
                  <a:srgbClr val="000000"/>
                </a:solidFill>
              </a:rPr>
              <a:t> and Submit to Grid in normal way</a:t>
            </a:r>
          </a:p>
          <a:p>
            <a:pPr marL="342900" indent="-339725" algn="ctr">
              <a:spcBef>
                <a:spcPts val="3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endParaRPr lang="en-IE" sz="1400">
              <a:solidFill>
                <a:srgbClr val="000000"/>
              </a:solidFill>
            </a:endParaRPr>
          </a:p>
        </p:txBody>
      </p:sp>
      <p:sp>
        <p:nvSpPr>
          <p:cNvPr id="33812" name="AutoShape 21"/>
          <p:cNvSpPr>
            <a:spLocks noChangeArrowheads="1"/>
          </p:cNvSpPr>
          <p:nvPr/>
        </p:nvSpPr>
        <p:spPr bwMode="auto">
          <a:xfrm>
            <a:off x="6156325" y="5157788"/>
            <a:ext cx="2736850" cy="1511300"/>
          </a:xfrm>
          <a:prstGeom prst="cloudCallout">
            <a:avLst>
              <a:gd name="adj1" fmla="val 12153"/>
              <a:gd name="adj2" fmla="val 13745"/>
            </a:avLst>
          </a:prstGeom>
          <a:solidFill>
            <a:srgbClr val="4F81BD"/>
          </a:solidFill>
          <a:ln w="25560">
            <a:solidFill>
              <a:srgbClr val="385D8A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>
                <a:solidFill>
                  <a:srgbClr val="FFFFFF"/>
                </a:solidFill>
              </a:rPr>
              <a:t>Orchestrate Grid Job</a:t>
            </a:r>
          </a:p>
        </p:txBody>
      </p:sp>
      <p:sp>
        <p:nvSpPr>
          <p:cNvPr id="33813" name="Text Box 22"/>
          <p:cNvSpPr txBox="1">
            <a:spLocks noChangeArrowheads="1"/>
          </p:cNvSpPr>
          <p:nvPr/>
        </p:nvSpPr>
        <p:spPr bwMode="auto">
          <a:xfrm>
            <a:off x="3203947" y="5373688"/>
            <a:ext cx="2016125" cy="431800"/>
          </a:xfrm>
          <a:prstGeom prst="rect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</p:spPr>
        <p:txBody>
          <a:bodyPr lIns="90000" tIns="46800" rIns="90000" bIns="46800"/>
          <a:lstStyle/>
          <a:p>
            <a:pPr marL="342900" indent="-339725">
              <a:spcBef>
                <a:spcPts val="450"/>
              </a:spcBef>
              <a:buClrTx/>
              <a:buFontTx/>
              <a:buNone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</a:pPr>
            <a:r>
              <a:rPr lang="en-IE" dirty="0" err="1">
                <a:solidFill>
                  <a:srgbClr val="407050"/>
                </a:solidFill>
                <a:latin typeface="Courier New" pitchFamily="49" charset="0"/>
                <a:cs typeface="Courier New" pitchFamily="49" charset="0"/>
              </a:rPr>
              <a:t>GPUPerNode</a:t>
            </a:r>
            <a:r>
              <a:rPr lang="en-IE" dirty="0">
                <a:solidFill>
                  <a:srgbClr val="407050"/>
                </a:solidFill>
                <a:latin typeface="Courier New" pitchFamily="49" charset="0"/>
                <a:cs typeface="Courier New" pitchFamily="49" charset="0"/>
              </a:rPr>
              <a:t>=2;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24328" y="1484784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b="1" dirty="0" smtClean="0">
                <a:solidFill>
                  <a:schemeClr val="tx1"/>
                </a:solidFill>
              </a:rPr>
              <a:t>Phase 1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452320" y="3625860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2800" b="1" dirty="0" smtClean="0">
                <a:solidFill>
                  <a:schemeClr val="tx1"/>
                </a:solidFill>
              </a:rPr>
              <a:t>Phase 2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Conclusion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Five Conceptual Methods considered</a:t>
            </a:r>
          </a:p>
          <a:p>
            <a:r>
              <a:rPr lang="en-IE" dirty="0" smtClean="0"/>
              <a:t>Only two methods promising</a:t>
            </a:r>
          </a:p>
          <a:p>
            <a:pPr marL="682625" indent="-339725">
              <a:lnSpc>
                <a:spcPct val="80000"/>
              </a:lnSpc>
              <a:spcBef>
                <a:spcPts val="62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600" dirty="0" smtClean="0"/>
              <a:t>Two-phase process required</a:t>
            </a:r>
          </a:p>
          <a:p>
            <a:pPr lvl="1"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300" dirty="0" smtClean="0"/>
              <a:t>1</a:t>
            </a:r>
            <a:r>
              <a:rPr lang="en-IE" sz="2300" baseline="30000" dirty="0" smtClean="0"/>
              <a:t>st</a:t>
            </a:r>
            <a:r>
              <a:rPr lang="en-IE" sz="2300" dirty="0" smtClean="0"/>
              <a:t> phase is a GLUE 2.0 GPGPU  pre-filter on GPGPU requirements</a:t>
            </a:r>
          </a:p>
          <a:p>
            <a:pPr lvl="1"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300" dirty="0" smtClean="0"/>
              <a:t>2</a:t>
            </a:r>
            <a:r>
              <a:rPr lang="en-IE" sz="2300" baseline="30000" dirty="0" smtClean="0"/>
              <a:t>nd</a:t>
            </a:r>
            <a:r>
              <a:rPr lang="en-IE" sz="2300" dirty="0" smtClean="0"/>
              <a:t> phase restricts jobs to set of matching Resource Centres</a:t>
            </a:r>
          </a:p>
          <a:p>
            <a:pPr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100" dirty="0" smtClean="0"/>
              <a:t>Attribute </a:t>
            </a:r>
            <a:r>
              <a:rPr lang="en-IE" sz="3100" dirty="0" err="1" smtClean="0"/>
              <a:t>vs</a:t>
            </a:r>
            <a:r>
              <a:rPr lang="en-IE" sz="3100" dirty="0" smtClean="0"/>
              <a:t> Extension</a:t>
            </a:r>
          </a:p>
          <a:p>
            <a:pPr lvl="1"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700" dirty="0" smtClean="0"/>
              <a:t>Attribute more space efficient</a:t>
            </a:r>
          </a:p>
          <a:p>
            <a:pPr lvl="1"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700" dirty="0" smtClean="0"/>
              <a:t>Extension easier to find individual Key/Values (time)</a:t>
            </a:r>
          </a:p>
          <a:p>
            <a:pPr lvl="1">
              <a:lnSpc>
                <a:spcPct val="80000"/>
              </a:lnSpc>
              <a:spcBef>
                <a:spcPts val="475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2700" dirty="0" smtClean="0"/>
              <a:t>Mixed Attribute &amp; Extension ?</a:t>
            </a:r>
          </a:p>
          <a:p>
            <a:r>
              <a:rPr lang="en-IE" dirty="0" smtClean="0"/>
              <a:t>Method applicable to many other new resources (Limited Software  Licenses, …)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mtClean="0"/>
              <a:t>Acknowledgements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dirty="0" smtClean="0"/>
              <a:t>    This </a:t>
            </a:r>
            <a:r>
              <a:rPr lang="en-IE" dirty="0" smtClean="0"/>
              <a:t>research, a part </a:t>
            </a:r>
            <a:r>
              <a:rPr lang="en-IE" dirty="0" smtClean="0"/>
              <a:t>of the Telecommunications Graduate </a:t>
            </a:r>
            <a:r>
              <a:rPr lang="en-IE" dirty="0" smtClean="0"/>
              <a:t>Initiative, is funded by </a:t>
            </a:r>
            <a:r>
              <a:rPr lang="en-IE" dirty="0" smtClean="0"/>
              <a:t>the Irish </a:t>
            </a:r>
            <a:r>
              <a:rPr lang="en-IE" dirty="0" smtClean="0"/>
              <a:t>Higher Education Authority under the Programme </a:t>
            </a:r>
            <a:r>
              <a:rPr lang="en-IE" dirty="0" smtClean="0"/>
              <a:t>for Research </a:t>
            </a:r>
            <a:r>
              <a:rPr lang="en-IE" dirty="0" smtClean="0"/>
              <a:t>in Third-Level Institutes (PRTLI) and </a:t>
            </a:r>
            <a:r>
              <a:rPr lang="en-IE" dirty="0" smtClean="0"/>
              <a:t>co-funded under </a:t>
            </a:r>
            <a:r>
              <a:rPr lang="en-IE" dirty="0" smtClean="0"/>
              <a:t>the European Regional Development fund.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Original problem (Grid/GPGPU integration)</a:t>
            </a:r>
          </a:p>
          <a:p>
            <a:pPr lvl="1"/>
            <a:r>
              <a:rPr lang="en-IE" sz="2400" b="1" dirty="0" smtClean="0"/>
              <a:t>Publication</a:t>
            </a:r>
            <a:r>
              <a:rPr lang="en-IE" sz="2400" dirty="0" smtClean="0"/>
              <a:t>, </a:t>
            </a:r>
            <a:r>
              <a:rPr lang="en-IE" sz="2400" b="1" dirty="0" smtClean="0"/>
              <a:t>Discovery</a:t>
            </a:r>
            <a:r>
              <a:rPr lang="en-IE" sz="2400" dirty="0" smtClean="0"/>
              <a:t>, Job Submission &amp; LRMS</a:t>
            </a:r>
          </a:p>
          <a:p>
            <a:pPr lvl="1"/>
            <a:r>
              <a:rPr lang="en-IE" sz="2400" dirty="0" smtClean="0"/>
              <a:t>GPGPU only used for highly parallel compute tasks</a:t>
            </a:r>
          </a:p>
          <a:p>
            <a:pPr lvl="1"/>
            <a:r>
              <a:rPr lang="en-IE" sz="2400" dirty="0" smtClean="0"/>
              <a:t>CPU needed for data I/O to GPGPU</a:t>
            </a:r>
          </a:p>
          <a:p>
            <a:pPr lvl="2"/>
            <a:r>
              <a:rPr lang="en-IE" sz="2000" dirty="0" smtClean="0"/>
              <a:t>All GPGPU jobs need CPU, but not vice-versa</a:t>
            </a:r>
          </a:p>
          <a:p>
            <a:r>
              <a:rPr lang="en-IE" sz="2800" dirty="0" smtClean="0"/>
              <a:t>Is this problem similar for other H/W or S/W?</a:t>
            </a:r>
          </a:p>
          <a:p>
            <a:pPr lvl="1"/>
            <a:r>
              <a:rPr lang="en-IE" sz="2400" dirty="0" smtClean="0"/>
              <a:t>If so, can the problem be abstracted?</a:t>
            </a:r>
          </a:p>
          <a:p>
            <a:pPr lvl="1"/>
            <a:r>
              <a:rPr lang="en-IE" sz="2400" dirty="0" smtClean="0"/>
              <a:t>Generalised method to support many H/W types?</a:t>
            </a:r>
          </a:p>
          <a:p>
            <a:pPr lvl="2"/>
            <a:r>
              <a:rPr lang="en-IE" sz="2000" dirty="0" smtClean="0"/>
              <a:t> Do not want to create new GLUE Schema definition for each type</a:t>
            </a:r>
          </a:p>
          <a:p>
            <a:pPr lvl="2"/>
            <a:r>
              <a:rPr lang="en-IE" sz="2000" dirty="0" smtClean="0"/>
              <a:t>Must accommodate the differences (i.e. must be extensible)</a:t>
            </a:r>
          </a:p>
          <a:p>
            <a:pPr lvl="1"/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543925" cy="1160463"/>
          </a:xfrm>
        </p:spPr>
        <p:txBody>
          <a:bodyPr lIns="91440" tIns="45720" rIns="91440" bIns="45720"/>
          <a:lstStyle/>
          <a:p>
            <a:pPr algn="r"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4000" b="1" smtClean="0">
                <a:ea typeface="ＭＳ Ｐゴシック" pitchFamily="34" charset="-128"/>
              </a:rPr>
              <a:t>C</a:t>
            </a:r>
            <a:r>
              <a:rPr lang="en-IE" sz="4000" smtClean="0">
                <a:ea typeface="ＭＳ Ｐゴシック" pitchFamily="34" charset="-128"/>
              </a:rPr>
              <a:t>PU-</a:t>
            </a:r>
            <a:r>
              <a:rPr lang="en-IE" sz="4000" b="1" smtClean="0">
                <a:ea typeface="ＭＳ Ｐゴシック" pitchFamily="34" charset="-128"/>
              </a:rPr>
              <a:t>D</a:t>
            </a:r>
            <a:r>
              <a:rPr lang="en-IE" sz="4000" smtClean="0">
                <a:ea typeface="ＭＳ Ｐゴシック" pitchFamily="34" charset="-128"/>
              </a:rPr>
              <a:t>ependent </a:t>
            </a:r>
            <a:r>
              <a:rPr lang="en-IE" sz="4000" b="1" smtClean="0">
                <a:ea typeface="ＭＳ Ｐゴシック" pitchFamily="34" charset="-128"/>
              </a:rPr>
              <a:t>E</a:t>
            </a:r>
            <a:r>
              <a:rPr lang="en-IE" sz="4000" smtClean="0">
                <a:ea typeface="ＭＳ Ｐゴシック" pitchFamily="34" charset="-128"/>
              </a:rPr>
              <a:t>xecution </a:t>
            </a:r>
            <a:r>
              <a:rPr lang="en-IE" sz="4000" b="1" smtClean="0">
                <a:ea typeface="ＭＳ Ｐゴシック" pitchFamily="34" charset="-128"/>
              </a:rPr>
              <a:t>R</a:t>
            </a:r>
            <a:r>
              <a:rPr lang="en-IE" sz="4000" smtClean="0">
                <a:ea typeface="ＭＳ Ｐゴシック" pitchFamily="34" charset="-128"/>
              </a:rPr>
              <a:t>esource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047038" cy="8967787"/>
          </a:xfrm>
        </p:spPr>
        <p:txBody>
          <a:bodyPr/>
          <a:lstStyle/>
          <a:p>
            <a:pPr marL="339725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800" dirty="0" smtClean="0">
                <a:ea typeface="ＭＳ Ｐゴシック" pitchFamily="34" charset="-128"/>
              </a:rPr>
              <a:t>CPU-Dependant Execution Resource (CDER)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Physically associated with a host (node-bound)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CPU required to facilitate resource access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Job execution split between CPU and CDER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Job access to the CDER must be exclusive</a:t>
            </a:r>
            <a:br>
              <a:rPr lang="en-IE" sz="2400" dirty="0" smtClean="0"/>
            </a:br>
            <a:r>
              <a:rPr lang="en-IE" sz="2400" dirty="0" smtClean="0"/>
              <a:t>(or appears to the job to be exclusive)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Finite number of batch system job-slots</a:t>
            </a:r>
            <a:br>
              <a:rPr lang="en-IE" sz="2400" dirty="0" smtClean="0"/>
            </a:br>
            <a:r>
              <a:rPr lang="en-IE" sz="2400" dirty="0" smtClean="0"/>
              <a:t>(usually one)</a:t>
            </a:r>
          </a:p>
          <a:p>
            <a:pPr marL="739775" lvl="1" indent="-339725" eaLnBrk="1" hangingPunct="1">
              <a:buFont typeface="Arial" pitchFamily="34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IE" sz="2400" dirty="0" smtClean="0"/>
              <a:t>e.g. GPGPU, FPGA, hardware media encoder</a:t>
            </a:r>
            <a:endParaRPr lang="en-I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ea typeface="ＭＳ Ｐゴシック" pitchFamily="34" charset="-128"/>
              </a:rPr>
              <a:t>CDER GLUE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6425" cy="4853136"/>
          </a:xfrm>
        </p:spPr>
        <p:txBody>
          <a:bodyPr/>
          <a:lstStyle/>
          <a:p>
            <a:r>
              <a:rPr lang="en-US" dirty="0" smtClean="0"/>
              <a:t>Modify GLUE2 and UI/WMS/CE?</a:t>
            </a:r>
          </a:p>
          <a:p>
            <a:pPr lvl="1">
              <a:buFont typeface="Arial"/>
              <a:buChar char="•"/>
            </a:pPr>
            <a:r>
              <a:rPr lang="en-IE" dirty="0" smtClean="0"/>
              <a:t>Slow </a:t>
            </a:r>
            <a:r>
              <a:rPr lang="en-IE" dirty="0"/>
              <a:t>adoption of GLUE changes</a:t>
            </a:r>
            <a:r>
              <a:rPr lang="en-US" dirty="0"/>
              <a:t> (GLUE2 &gt; 5 </a:t>
            </a:r>
            <a:r>
              <a:rPr lang="en-US" dirty="0" err="1"/>
              <a:t>yrs</a:t>
            </a:r>
            <a:r>
              <a:rPr lang="en-US" dirty="0" smtClean="0"/>
              <a:t>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Not practical for CDERs that have yet to be envisaged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Need a flexible, dynamic approach</a:t>
            </a:r>
            <a:endParaRPr lang="en-IE" dirty="0" smtClean="0"/>
          </a:p>
          <a:p>
            <a:r>
              <a:rPr lang="en-IE" dirty="0" smtClean="0"/>
              <a:t>CDER support layer using existing GLUE2 schema and middleware?</a:t>
            </a:r>
          </a:p>
          <a:p>
            <a:pPr marL="1084263" indent="-568325" eaLnBrk="1" hangingPunct="1">
              <a:buFont typeface="Arial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n-IE" dirty="0"/>
              <a:t>Not proposing changes to </a:t>
            </a:r>
            <a:r>
              <a:rPr lang="en-IE" dirty="0" smtClean="0"/>
              <a:t>GLUE2</a:t>
            </a:r>
            <a:endParaRPr lang="en-IE" dirty="0"/>
          </a:p>
          <a:p>
            <a:pPr marL="1084263" indent="-568325" eaLnBrk="1" hangingPunct="1">
              <a:buFont typeface="Arial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n-IE" sz="2800" dirty="0" smtClean="0"/>
              <a:t>Use wrappers/plugins for existing middleware</a:t>
            </a:r>
          </a:p>
          <a:p>
            <a:pPr marL="1084263" indent="-568325" eaLnBrk="1" hangingPunct="1">
              <a:buFont typeface="Arial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n-IE" sz="2800" dirty="0" smtClean="0"/>
              <a:t>Adapt quickly to describe new CDERs</a:t>
            </a:r>
          </a:p>
          <a:p>
            <a:pPr marL="1084263" indent="-568325" eaLnBrk="1" hangingPunct="1">
              <a:buFont typeface="Arial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xmlns="" val="421855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7786688" cy="1435101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mtClean="0">
                <a:ea typeface="ＭＳ Ｐゴシック" pitchFamily="34" charset="-128"/>
              </a:rPr>
              <a:t>Conceptual Strategies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200" dirty="0">
                <a:solidFill>
                  <a:srgbClr val="FF0000"/>
                </a:solidFill>
              </a:rPr>
              <a:t>A Priori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200" dirty="0">
                <a:solidFill>
                  <a:srgbClr val="FFC000"/>
                </a:solidFill>
              </a:rPr>
              <a:t>Named-Queue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200" dirty="0">
                <a:solidFill>
                  <a:srgbClr val="FFC000"/>
                </a:solidFill>
              </a:rPr>
              <a:t>Tagged-Environment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200" dirty="0">
                <a:solidFill>
                  <a:schemeClr val="accent1">
                    <a:lumMod val="75000"/>
                  </a:schemeClr>
                </a:solidFill>
              </a:rPr>
              <a:t>Attribute-Extension</a:t>
            </a:r>
          </a:p>
          <a:p>
            <a:pPr marL="339725" indent="-339725">
              <a:spcBef>
                <a:spcPts val="800"/>
              </a:spcBef>
              <a:buFont typeface="Arial" pitchFamily="34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IE" sz="3200" dirty="0">
                <a:solidFill>
                  <a:schemeClr val="accent1">
                    <a:lumMod val="75000"/>
                  </a:schemeClr>
                </a:solidFill>
              </a:rPr>
              <a:t>Class-Extension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Criteria for Evaluation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6425" cy="4522788"/>
          </a:xfrm>
        </p:spPr>
        <p:txBody>
          <a:bodyPr/>
          <a:lstStyle/>
          <a:p>
            <a:r>
              <a:rPr lang="en-US" sz="2400" dirty="0" smtClean="0">
                <a:ea typeface="ＭＳ Ｐゴシック" pitchFamily="34" charset="-128"/>
              </a:rPr>
              <a:t>Discoverability</a:t>
            </a:r>
          </a:p>
          <a:p>
            <a:r>
              <a:rPr lang="en-US" sz="2400" dirty="0" smtClean="0">
                <a:ea typeface="ＭＳ Ｐゴシック" pitchFamily="34" charset="-128"/>
              </a:rPr>
              <a:t>Semantic Resource Detail (intra)</a:t>
            </a:r>
          </a:p>
          <a:p>
            <a:pPr lvl="1"/>
            <a:r>
              <a:rPr lang="en-US" sz="2000" dirty="0" smtClean="0"/>
              <a:t>Level of Detail</a:t>
            </a:r>
          </a:p>
          <a:p>
            <a:pPr lvl="1"/>
            <a:r>
              <a:rPr lang="en-US" sz="2000" dirty="0" smtClean="0"/>
              <a:t>Structured Information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Semantic Structure (inter)</a:t>
            </a:r>
          </a:p>
          <a:p>
            <a:pPr lvl="1"/>
            <a:r>
              <a:rPr lang="en-US" sz="2000" dirty="0" smtClean="0"/>
              <a:t>Associations between CDER and other Entities</a:t>
            </a:r>
          </a:p>
          <a:p>
            <a:r>
              <a:rPr lang="en-US" sz="2400" dirty="0" smtClean="0">
                <a:ea typeface="ＭＳ Ｐゴシック" pitchFamily="34" charset="-128"/>
              </a:rPr>
              <a:t>Dynamic Information</a:t>
            </a:r>
          </a:p>
          <a:p>
            <a:r>
              <a:rPr lang="en-US" sz="2400" dirty="0" smtClean="0">
                <a:ea typeface="ＭＳ Ｐゴシック" pitchFamily="34" charset="-128"/>
              </a:rPr>
              <a:t>Time Efficiency (how efficiently you can (</a:t>
            </a:r>
            <a:r>
              <a:rPr lang="en-US" sz="2400" dirty="0" err="1" smtClean="0">
                <a:ea typeface="ＭＳ Ｐゴシック" pitchFamily="34" charset="-128"/>
              </a:rPr>
              <a:t>i</a:t>
            </a:r>
            <a:r>
              <a:rPr lang="en-US" sz="2400" dirty="0" smtClean="0">
                <a:ea typeface="ＭＳ Ｐゴシック" pitchFamily="34" charset="-128"/>
              </a:rPr>
              <a:t>) query and (ii) update the CDER information)</a:t>
            </a:r>
          </a:p>
          <a:p>
            <a:r>
              <a:rPr lang="en-US" sz="2400" dirty="0" smtClean="0">
                <a:ea typeface="ＭＳ Ｐゴシック" pitchFamily="34" charset="-128"/>
              </a:rPr>
              <a:t>Space Efficiency (what is the size of the additional published CDER information)</a:t>
            </a:r>
          </a:p>
          <a:p>
            <a:r>
              <a:rPr lang="en-US" sz="2400" dirty="0" smtClean="0">
                <a:ea typeface="ＭＳ Ｐゴシック" pitchFamily="34" charset="-128"/>
              </a:rPr>
              <a:t>Discovery / Matchmaking / Submission support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>
                <a:ea typeface="ＭＳ Ｐゴシック" pitchFamily="34" charset="-128"/>
              </a:rPr>
              <a:t>A Priori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6425" cy="504056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IE" altLang="en-US" sz="2800" dirty="0" smtClean="0">
                <a:ea typeface="ＭＳ Ｐゴシック" pitchFamily="34" charset="-128"/>
              </a:rPr>
              <a:t>“</a:t>
            </a:r>
            <a:r>
              <a:rPr lang="en-IE" sz="2800" dirty="0" smtClean="0">
                <a:ea typeface="ＭＳ Ｐゴシック" pitchFamily="34" charset="-128"/>
              </a:rPr>
              <a:t>Non</a:t>
            </a:r>
            <a:r>
              <a:rPr lang="en-IE" altLang="en-US" sz="2800" dirty="0" smtClean="0">
                <a:ea typeface="ＭＳ Ｐゴシック" pitchFamily="34" charset="-128"/>
              </a:rPr>
              <a:t>”</a:t>
            </a:r>
            <a:r>
              <a:rPr lang="en-IE" sz="2800" dirty="0" smtClean="0">
                <a:ea typeface="ＭＳ Ｐゴシック" pitchFamily="34" charset="-128"/>
              </a:rPr>
              <a:t>-strategy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Used by some Sites/VOs for GPGPU handling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Requires knowledge of how to access the resource (</a:t>
            </a:r>
            <a:r>
              <a:rPr lang="en-IE" sz="2400" dirty="0" err="1" smtClean="0">
                <a:ea typeface="ＭＳ Ｐゴシック" pitchFamily="34" charset="-128"/>
              </a:rPr>
              <a:t>e.g</a:t>
            </a:r>
            <a:r>
              <a:rPr lang="en-IE" sz="2400" dirty="0" smtClean="0">
                <a:ea typeface="ＭＳ Ｐゴシック" pitchFamily="34" charset="-128"/>
              </a:rPr>
              <a:t> </a:t>
            </a:r>
            <a:r>
              <a:rPr lang="en-IE" sz="2400" dirty="0" smtClean="0"/>
              <a:t>Queue and Software)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Discoverability:</a:t>
            </a:r>
            <a:r>
              <a:rPr lang="en-IE" sz="2800" dirty="0" smtClean="0">
                <a:ea typeface="ＭＳ Ｐゴシック" pitchFamily="34" charset="-128"/>
              </a:rPr>
              <a:t> None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Semantic Resource Detail:</a:t>
            </a:r>
            <a:r>
              <a:rPr lang="en-IE" sz="2800" dirty="0" smtClean="0">
                <a:ea typeface="ＭＳ Ｐゴシック" pitchFamily="34" charset="-128"/>
              </a:rPr>
              <a:t> None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Semantic Structure: </a:t>
            </a:r>
            <a:r>
              <a:rPr lang="en-IE" sz="2800" dirty="0" smtClean="0">
                <a:ea typeface="ＭＳ Ｐゴシック" pitchFamily="34" charset="-128"/>
              </a:rPr>
              <a:t>None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/>
              <a:t>Dynamic Info: </a:t>
            </a:r>
            <a:r>
              <a:rPr lang="en-IE" sz="2800" dirty="0" smtClean="0"/>
              <a:t>None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>
                <a:ea typeface="ＭＳ Ｐゴシック" pitchFamily="34" charset="-128"/>
              </a:rPr>
              <a:t>Named-Queue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457200" y="1282476"/>
            <a:ext cx="8226425" cy="45227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Discoverability:</a:t>
            </a:r>
            <a:r>
              <a:rPr lang="en-IE" sz="2800" dirty="0" smtClean="0">
                <a:ea typeface="ＭＳ Ｐゴシック" pitchFamily="34" charset="-128"/>
              </a:rPr>
              <a:t> Queue Name</a:t>
            </a:r>
            <a:r>
              <a:rPr lang="en-IE" sz="2800" dirty="0" smtClean="0"/>
              <a:t> suffix </a:t>
            </a:r>
          </a:p>
          <a:p>
            <a:pPr lvl="2" eaLnBrk="1" hangingPunct="1">
              <a:buFont typeface="Arial" pitchFamily="34" charset="0"/>
              <a:buChar char="•"/>
            </a:pPr>
            <a:r>
              <a:rPr lang="en-IE" sz="2000" dirty="0" smtClean="0">
                <a:hlinkClick r:id="rId3"/>
              </a:rPr>
              <a:t>https://ce1.example.com/cream-pbs-nvidia_gpgpu</a:t>
            </a:r>
            <a:endParaRPr lang="en-IE" sz="2000" dirty="0" smtClean="0"/>
          </a:p>
          <a:p>
            <a:pPr lvl="2" eaLnBrk="1" hangingPunct="1">
              <a:buFont typeface="Arial" pitchFamily="34" charset="0"/>
              <a:buChar char="•"/>
            </a:pPr>
            <a:r>
              <a:rPr lang="en-IE" sz="2000" dirty="0" smtClean="0"/>
              <a:t>Can match against Queue suffix in JDL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Semantic Resource Detail: </a:t>
            </a:r>
            <a:r>
              <a:rPr lang="en-IE" sz="2800" dirty="0" smtClean="0">
                <a:ea typeface="ＭＳ Ｐゴシック" pitchFamily="34" charset="-128"/>
              </a:rPr>
              <a:t>Minimal</a:t>
            </a:r>
            <a:endParaRPr lang="en-IE" sz="2800" b="1" dirty="0" smtClean="0">
              <a:ea typeface="ＭＳ Ｐゴシック" pitchFamily="34" charset="-128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>
                <a:ea typeface="ＭＳ Ｐゴシック" pitchFamily="34" charset="-128"/>
              </a:rPr>
              <a:t>Semantic Structure:</a:t>
            </a:r>
            <a:r>
              <a:rPr lang="en-IE" sz="2800" dirty="0">
                <a:ea typeface="ＭＳ Ｐゴシック" pitchFamily="34" charset="-128"/>
              </a:rPr>
              <a:t> </a:t>
            </a:r>
            <a:r>
              <a:rPr lang="en-IE" sz="2800" dirty="0" smtClean="0">
                <a:ea typeface="ＭＳ Ｐゴシック" pitchFamily="34" charset="-128"/>
              </a:rPr>
              <a:t>Minimal</a:t>
            </a:r>
            <a:endParaRPr lang="en-IE" sz="2800" dirty="0">
              <a:ea typeface="ＭＳ Ｐゴシック" pitchFamily="34" charset="-128"/>
            </a:endParaRP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Limited to queue name suffix detail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sz="2800" b="1" dirty="0" smtClean="0">
                <a:ea typeface="ＭＳ Ｐゴシック" pitchFamily="34" charset="-128"/>
              </a:rPr>
              <a:t>Dynamic Info: </a:t>
            </a:r>
            <a:r>
              <a:rPr lang="en-IE" sz="2800" dirty="0" smtClean="0">
                <a:ea typeface="ＭＳ Ｐゴシック" pitchFamily="34" charset="-128"/>
              </a:rPr>
              <a:t>Limited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Do #CPUs = #CDERS?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Potential job requirements may never be satisfied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/>
              <a:t>Batch system limitations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sz="2400" dirty="0" smtClean="0">
                <a:ea typeface="ＭＳ Ｐゴシック" pitchFamily="34" charset="-128"/>
              </a:rPr>
              <a:t>Under-utilisation of CPU resources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>
                <a:ea typeface="ＭＳ Ｐゴシック" pitchFamily="34" charset="-128"/>
              </a:rPr>
              <a:t>Tagged-Environment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IE" b="1" dirty="0" smtClean="0">
                <a:ea typeface="ＭＳ Ｐゴシック" pitchFamily="34" charset="-128"/>
              </a:rPr>
              <a:t>Discoverability:</a:t>
            </a:r>
            <a:r>
              <a:rPr lang="en-IE" dirty="0">
                <a:ea typeface="ＭＳ Ｐゴシック" pitchFamily="34" charset="-128"/>
              </a:rPr>
              <a:t> </a:t>
            </a:r>
            <a:r>
              <a:rPr lang="en-IE" dirty="0" smtClean="0">
                <a:ea typeface="ＭＳ Ｐゴシック" pitchFamily="34" charset="-128"/>
              </a:rPr>
              <a:t>Published Tag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dirty="0" smtClean="0">
                <a:ea typeface="ＭＳ Ｐゴシック" pitchFamily="34" charset="-128"/>
              </a:rPr>
              <a:t>e.g </a:t>
            </a:r>
            <a:r>
              <a:rPr lang="en-IE" dirty="0" smtClean="0"/>
              <a:t>GLUE 1.3 SoftwareEnvironment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b="1" dirty="0" smtClean="0">
                <a:ea typeface="ＭＳ Ｐゴシック" pitchFamily="34" charset="-128"/>
              </a:rPr>
              <a:t>Semantic Resource Detail: </a:t>
            </a:r>
            <a:r>
              <a:rPr lang="en-IE" dirty="0" smtClean="0">
                <a:ea typeface="ＭＳ Ｐゴシック" pitchFamily="34" charset="-128"/>
              </a:rPr>
              <a:t>coarse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dirty="0" smtClean="0"/>
              <a:t>Naming convention (e.g. MPI_FEATURE_X)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b="1" dirty="0" smtClean="0"/>
              <a:t>Semantic Structure:</a:t>
            </a:r>
            <a:r>
              <a:rPr lang="en-IE" dirty="0" smtClean="0"/>
              <a:t> minimal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dirty="0" smtClean="0"/>
              <a:t>must know relationship between published tags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IE" b="1" dirty="0" smtClean="0"/>
              <a:t>Dynamic Information: </a:t>
            </a:r>
            <a:r>
              <a:rPr lang="en-IE" dirty="0" smtClean="0"/>
              <a:t>limited/difficult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dirty="0" smtClean="0"/>
              <a:t>Difficult to encode CDER capacity and utilisation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dirty="0" smtClean="0"/>
              <a:t>Very limited use with current M/W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roid Sans"/>
        <a:cs typeface="Droid Sans"/>
      </a:majorFont>
      <a:minorFont>
        <a:latin typeface="Calibri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1193</Words>
  <Application>Microsoft Office PowerPoint</Application>
  <PresentationFormat>On-screen Show (4:3)</PresentationFormat>
  <Paragraphs>219</Paragraphs>
  <Slides>19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Background</vt:lpstr>
      <vt:lpstr>CPU-Dependent Execution Resource</vt:lpstr>
      <vt:lpstr>CDER GLUE Integration</vt:lpstr>
      <vt:lpstr>Conceptual Strategies</vt:lpstr>
      <vt:lpstr>Criteria for Evaluation</vt:lpstr>
      <vt:lpstr>A Priori</vt:lpstr>
      <vt:lpstr>Named-Queue</vt:lpstr>
      <vt:lpstr>Tagged-Environment</vt:lpstr>
      <vt:lpstr>Attribute-Extension (I)</vt:lpstr>
      <vt:lpstr>Attribute-Extension (II)</vt:lpstr>
      <vt:lpstr>Example (App Environment)</vt:lpstr>
      <vt:lpstr>Class-Extension (I)</vt:lpstr>
      <vt:lpstr>Class-Extension (II)</vt:lpstr>
      <vt:lpstr>Example (Extension Class)</vt:lpstr>
      <vt:lpstr>Strategy Summary</vt:lpstr>
      <vt:lpstr>Slide 17</vt:lpstr>
      <vt:lpstr>Conclusion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job-level secure access to GPGPU resources on existing grid infrastructures</dc:title>
  <dc:creator>walshj25</dc:creator>
  <cp:lastModifiedBy>walshj25</cp:lastModifiedBy>
  <cp:revision>328</cp:revision>
  <cp:lastPrinted>1601-01-01T00:00:00Z</cp:lastPrinted>
  <dcterms:created xsi:type="dcterms:W3CDTF">2014-09-01T14:33:13Z</dcterms:created>
  <dcterms:modified xsi:type="dcterms:W3CDTF">2014-11-09T20:19:14Z</dcterms:modified>
</cp:coreProperties>
</file>