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4"/>
  </p:notesMasterIdLst>
  <p:sldIdLst>
    <p:sldId id="256" r:id="rId2"/>
    <p:sldId id="261" r:id="rId3"/>
    <p:sldId id="284" r:id="rId4"/>
    <p:sldId id="262" r:id="rId5"/>
    <p:sldId id="264" r:id="rId6"/>
    <p:sldId id="265" r:id="rId7"/>
    <p:sldId id="305" r:id="rId8"/>
    <p:sldId id="268" r:id="rId9"/>
    <p:sldId id="306" r:id="rId10"/>
    <p:sldId id="307" r:id="rId11"/>
    <p:sldId id="308" r:id="rId12"/>
    <p:sldId id="269" r:id="rId13"/>
    <p:sldId id="270" r:id="rId14"/>
    <p:sldId id="274" r:id="rId15"/>
    <p:sldId id="288" r:id="rId16"/>
    <p:sldId id="289" r:id="rId17"/>
    <p:sldId id="293" r:id="rId18"/>
    <p:sldId id="276" r:id="rId19"/>
    <p:sldId id="295" r:id="rId20"/>
    <p:sldId id="277" r:id="rId21"/>
    <p:sldId id="298" r:id="rId22"/>
    <p:sldId id="301" r:id="rId23"/>
    <p:sldId id="302" r:id="rId24"/>
    <p:sldId id="303" r:id="rId25"/>
    <p:sldId id="304" r:id="rId26"/>
    <p:sldId id="282" r:id="rId27"/>
    <p:sldId id="279" r:id="rId28"/>
    <p:sldId id="297" r:id="rId29"/>
    <p:sldId id="283" r:id="rId30"/>
    <p:sldId id="292" r:id="rId31"/>
    <p:sldId id="286" r:id="rId32"/>
    <p:sldId id="260" r:id="rId33"/>
  </p:sldIdLst>
  <p:sldSz cx="9906000" cy="6858000" type="A4"/>
  <p:notesSz cx="6858000" cy="9144000"/>
  <p:defaultTextStyle>
    <a:defPPr>
      <a:defRPr lang="pl-PL"/>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5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56050" autoAdjust="0"/>
  </p:normalViewPr>
  <p:slideViewPr>
    <p:cSldViewPr snapToGrid="0">
      <p:cViewPr>
        <p:scale>
          <a:sx n="60" d="100"/>
          <a:sy n="60" d="100"/>
        </p:scale>
        <p:origin x="-1482" y="360"/>
      </p:cViewPr>
      <p:guideLst>
        <p:guide orient="horz" pos="2160"/>
        <p:guide pos="3120"/>
      </p:guideLst>
    </p:cSldViewPr>
  </p:slideViewPr>
  <p:outlineViewPr>
    <p:cViewPr>
      <p:scale>
        <a:sx n="33" d="100"/>
        <a:sy n="33" d="100"/>
      </p:scale>
      <p:origin x="0" y="3732"/>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83AD8-C53B-4663-878C-1B2E57077D22}" type="datetimeFigureOut">
              <a:rPr lang="en-US" smtClean="0"/>
              <a:pPr/>
              <a:t>10/28/2014</a:t>
            </a:fld>
            <a:endParaRPr lang="en-US"/>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35E7D-BA51-435F-9430-9F45D3E64921}" type="slidenum">
              <a:rPr lang="en-US" smtClean="0"/>
              <a:pPr/>
              <a:t>‹#›</a:t>
            </a:fld>
            <a:endParaRPr lang="en-US"/>
          </a:p>
        </p:txBody>
      </p:sp>
    </p:spTree>
    <p:extLst>
      <p:ext uri="{BB962C8B-B14F-4D97-AF65-F5344CB8AC3E}">
        <p14:creationId xmlns:p14="http://schemas.microsoft.com/office/powerpoint/2010/main" val="73129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My name is Marek </a:t>
            </a:r>
            <a:r>
              <a:rPr lang="en-US" sz="1200" kern="1200" dirty="0" err="1" smtClean="0">
                <a:solidFill>
                  <a:schemeClr val="tx1"/>
                </a:solidFill>
                <a:effectLst/>
                <a:latin typeface="+mn-lt"/>
                <a:ea typeface="+mn-ea"/>
                <a:cs typeface="+mn-cs"/>
              </a:rPr>
              <a:t>Pawłowski</a:t>
            </a:r>
            <a:r>
              <a:rPr lang="en-US" sz="1200" kern="1200" dirty="0" smtClean="0">
                <a:solidFill>
                  <a:schemeClr val="tx1"/>
                </a:solidFill>
                <a:effectLst/>
                <a:latin typeface="+mn-lt"/>
                <a:ea typeface="+mn-ea"/>
                <a:cs typeface="+mn-cs"/>
              </a:rPr>
              <a:t>. I am from </a:t>
            </a:r>
            <a:r>
              <a:rPr lang="en-US" sz="1200" kern="1200" dirty="0" err="1" smtClean="0">
                <a:solidFill>
                  <a:schemeClr val="tx1"/>
                </a:solidFill>
                <a:effectLst/>
                <a:latin typeface="+mn-lt"/>
                <a:ea typeface="+mn-ea"/>
                <a:cs typeface="+mn-cs"/>
              </a:rPr>
              <a:t>Poznań</a:t>
            </a:r>
            <a:r>
              <a:rPr lang="en-US" sz="1200" kern="1200" dirty="0" smtClean="0">
                <a:solidFill>
                  <a:schemeClr val="tx1"/>
                </a:solidFill>
                <a:effectLst/>
                <a:latin typeface="+mn-lt"/>
                <a:ea typeface="+mn-ea"/>
                <a:cs typeface="+mn-cs"/>
              </a:rPr>
              <a:t> Supercomputing and Networking Center and I will present you SECOR - </a:t>
            </a:r>
            <a:r>
              <a:rPr lang="en-US" sz="1200" b="0" kern="1200" dirty="0" smtClean="0">
                <a:solidFill>
                  <a:schemeClr val="tx1"/>
                </a:solidFill>
                <a:effectLst/>
                <a:latin typeface="+mn-lt"/>
                <a:ea typeface="+mn-ea"/>
                <a:cs typeface="+mn-cs"/>
              </a:rPr>
              <a:t>Application of the Complex Event Processing system for anomaly detection and network monitoring.</a:t>
            </a:r>
            <a:endParaRPr lang="pl-PL" sz="1200" kern="1200" dirty="0" smtClean="0">
              <a:solidFill>
                <a:schemeClr val="tx1"/>
              </a:solidFill>
              <a:effectLst/>
              <a:latin typeface="+mn-lt"/>
              <a:ea typeface="+mn-ea"/>
              <a:cs typeface="+mn-cs"/>
            </a:endParaRPr>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b="1" dirty="0" smtClean="0">
                <a:latin typeface="Arial" panose="020B0604020202020204" pitchFamily="34" charset="0"/>
              </a:rPr>
              <a:t>Data base </a:t>
            </a:r>
            <a:r>
              <a:rPr lang="en-US" sz="1200" dirty="0" smtClean="0">
                <a:latin typeface="Arial" panose="020B0604020202020204" pitchFamily="34" charset="0"/>
              </a:rPr>
              <a:t>is a storehouse with information about detected cyber-attacks and anomalies from CEP or data from system administrators put in by user application.</a:t>
            </a:r>
            <a:r>
              <a:rPr lang="pl-PL" sz="1200" dirty="0" smtClean="0">
                <a:latin typeface="Arial" panose="020B0604020202020204" pitchFamily="34" charset="0"/>
              </a:rPr>
              <a:t> </a:t>
            </a:r>
            <a:r>
              <a:rPr lang="en-US" sz="1200" dirty="0" smtClean="0">
                <a:latin typeface="Arial" panose="020B0604020202020204" pitchFamily="34" charset="0"/>
              </a:rPr>
              <a:t>Performance reasons will not be stored in the database, partial data from various sensors or blocks analysis. They include only the information which has been previously processed, signature, and history data about earlier attacks. The has an extra feature  may use to save and store logs data from all blocks of system.</a:t>
            </a:r>
          </a:p>
          <a:p>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Database</a:t>
            </a:r>
            <a:r>
              <a:rPr lang="en-US" sz="1200" kern="1200" dirty="0" smtClean="0">
                <a:solidFill>
                  <a:schemeClr val="tx1"/>
                </a:solidFill>
                <a:effectLst/>
                <a:latin typeface="+mn-lt"/>
                <a:ea typeface="+mn-ea"/>
                <a:cs typeface="+mn-cs"/>
              </a:rPr>
              <a:t> we keep information about attacks or anomalies. We aren't stored all data from sensor because is to much information </a:t>
            </a:r>
            <a:r>
              <a:rPr lang="en-US" sz="1200" kern="1200" dirty="0" smtClean="0">
                <a:solidFill>
                  <a:schemeClr val="tx1"/>
                </a:solidFill>
                <a:effectLst/>
                <a:latin typeface="+mn-lt"/>
                <a:ea typeface="+mn-ea"/>
                <a:cs typeface="+mn-cs"/>
              </a:rPr>
              <a:t>form </a:t>
            </a:r>
            <a:r>
              <a:rPr lang="en-US" sz="1200" kern="1200" dirty="0" smtClean="0">
                <a:solidFill>
                  <a:schemeClr val="tx1"/>
                </a:solidFill>
                <a:effectLst/>
                <a:latin typeface="+mn-lt"/>
                <a:ea typeface="+mn-ea"/>
                <a:cs typeface="+mn-cs"/>
              </a:rPr>
              <a:t>network or system activity. And the most important our system use artificial intelligence based on learned patterns (not use  not processed data).</a:t>
            </a:r>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baseline="0" dirty="0" smtClean="0">
                <a:latin typeface="Arial" panose="020B0604020202020204" pitchFamily="34" charset="0"/>
              </a:rPr>
              <a:t>The application is called as </a:t>
            </a:r>
            <a:r>
              <a:rPr lang="en-US" sz="1200" b="1" baseline="0" dirty="0" smtClean="0">
                <a:latin typeface="Arial" panose="020B0604020202020204" pitchFamily="34" charset="0"/>
              </a:rPr>
              <a:t>graphical user interface</a:t>
            </a:r>
            <a:r>
              <a:rPr lang="en-US" sz="1200" baseline="0" dirty="0" smtClean="0">
                <a:latin typeface="Arial" panose="020B0604020202020204" pitchFamily="34" charset="0"/>
              </a:rPr>
              <a:t> it is a management graphic panel for security administrator. By means of GUI application we can administer else component in system like CEP or BA. Application is show the all special selected information about system and any cyber-attacks or issues.</a:t>
            </a:r>
            <a:endParaRPr lang="pl-PL" sz="1200" baseline="0" dirty="0" smtClean="0"/>
          </a:p>
          <a:p>
            <a:endParaRPr lang="en-US" sz="1200" baseline="0"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noProof="0" dirty="0" smtClean="0"/>
              <a:t>Now I want to say more about analysis blocks. </a:t>
            </a:r>
            <a:r>
              <a:rPr lang="pl-PL" noProof="0" dirty="0" smtClean="0"/>
              <a:t>(WIŁ)</a:t>
            </a:r>
          </a:p>
          <a:p>
            <a:r>
              <a:rPr lang="en-US" noProof="0" dirty="0" smtClean="0"/>
              <a:t>First is Block of analysis with solution based on ontology and petri nets.</a:t>
            </a:r>
            <a:endParaRPr lang="en-US" noProof="0"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Block of Analysis mostly detect malware software in behaviors of Windows operating system. </a:t>
            </a:r>
            <a:endParaRPr lang="pl-PL" dirty="0" smtClean="0"/>
          </a:p>
          <a:p>
            <a:r>
              <a:rPr lang="en-US" dirty="0" smtClean="0"/>
              <a:t>The main attack with is detected </a:t>
            </a:r>
            <a:r>
              <a:rPr lang="pl-PL" dirty="0" err="1" smtClean="0"/>
              <a:t>is</a:t>
            </a:r>
            <a:r>
              <a:rPr lang="pl-PL" dirty="0" smtClean="0"/>
              <a:t> </a:t>
            </a:r>
            <a:r>
              <a:rPr lang="en-US" dirty="0" smtClean="0"/>
              <a:t>malware.</a:t>
            </a:r>
            <a:r>
              <a:rPr lang="pl-PL" dirty="0" smtClean="0"/>
              <a:t> </a:t>
            </a:r>
          </a:p>
          <a:p>
            <a:r>
              <a:rPr lang="en-US" dirty="0" smtClean="0"/>
              <a:t>Sensor is Process Monitor it is one of the </a:t>
            </a:r>
            <a:r>
              <a:rPr lang="en-US" dirty="0" err="1" smtClean="0"/>
              <a:t>Sysintenals</a:t>
            </a:r>
            <a:r>
              <a:rPr lang="en-US" dirty="0" smtClean="0"/>
              <a:t> packet programs. </a:t>
            </a:r>
            <a:r>
              <a:rPr lang="pl-PL" dirty="0" smtClean="0"/>
              <a:t> </a:t>
            </a:r>
          </a:p>
          <a:p>
            <a:r>
              <a:rPr lang="en-US" dirty="0" smtClean="0"/>
              <a:t>Block </a:t>
            </a:r>
            <a:r>
              <a:rPr lang="pl-PL" dirty="0" smtClean="0"/>
              <a:t>of A</a:t>
            </a:r>
            <a:r>
              <a:rPr lang="en-US" dirty="0" err="1" smtClean="0"/>
              <a:t>nalysis</a:t>
            </a:r>
            <a:r>
              <a:rPr lang="en-US" dirty="0" smtClean="0"/>
              <a:t> uses all the data that has been written on the slide.</a:t>
            </a:r>
            <a:endParaRPr lang="pl-PL"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Next Block analysis from our list is </a:t>
            </a:r>
            <a:r>
              <a:rPr lang="en-US" dirty="0" err="1" smtClean="0"/>
              <a:t>modul</a:t>
            </a:r>
            <a:r>
              <a:rPr lang="en-US" dirty="0" smtClean="0"/>
              <a:t> with solution based on machine learning.</a:t>
            </a:r>
            <a:r>
              <a:rPr lang="pl-PL" dirty="0" smtClean="0"/>
              <a:t>(ITTI)</a:t>
            </a:r>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Block of Analysis detect anomalies and attacks in network traffic.</a:t>
            </a:r>
          </a:p>
          <a:p>
            <a:r>
              <a:rPr lang="en-US" dirty="0" smtClean="0"/>
              <a:t>BA detect attack such as SQL-Injection, XSS(ex s s) and attacks </a:t>
            </a:r>
            <a:r>
              <a:rPr lang="pl-PL" dirty="0" smtClean="0"/>
              <a:t>on</a:t>
            </a:r>
            <a:r>
              <a:rPr lang="pl-PL" baseline="0" dirty="0" smtClean="0"/>
              <a:t> </a:t>
            </a:r>
            <a:r>
              <a:rPr lang="en-US" dirty="0" smtClean="0"/>
              <a:t>application layer.</a:t>
            </a:r>
          </a:p>
          <a:p>
            <a:r>
              <a:rPr lang="en-US" dirty="0" smtClean="0"/>
              <a:t>BA use many sensors like SNORT and others show on slide.</a:t>
            </a:r>
          </a:p>
          <a:p>
            <a:r>
              <a:rPr lang="en-US" dirty="0" smtClean="0"/>
              <a:t>Block of Analysis uses data like …</a:t>
            </a:r>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Third of BA</a:t>
            </a:r>
            <a:r>
              <a:rPr lang="pl-PL" dirty="0" smtClean="0"/>
              <a:t>(be ej)</a:t>
            </a:r>
            <a:r>
              <a:rPr lang="en-US" dirty="0" smtClean="0"/>
              <a:t> from our list is </a:t>
            </a:r>
            <a:r>
              <a:rPr lang="en-US" dirty="0" err="1" smtClean="0"/>
              <a:t>modul</a:t>
            </a:r>
            <a:r>
              <a:rPr lang="en-US" dirty="0" smtClean="0"/>
              <a:t> with solution based on neural networks.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Block of Analysis detect anomalies and attacks on operating system.</a:t>
            </a:r>
          </a:p>
          <a:p>
            <a:r>
              <a:rPr lang="en-US" dirty="0" smtClean="0"/>
              <a:t>BA detect attack such as changed code in memory, incorrect activity of replaced binaries and many others.</a:t>
            </a:r>
          </a:p>
          <a:p>
            <a:r>
              <a:rPr lang="en-US" dirty="0" smtClean="0"/>
              <a:t>Sensor of BA is </a:t>
            </a:r>
            <a:r>
              <a:rPr lang="en-US" dirty="0" err="1" smtClean="0"/>
              <a:t>strace</a:t>
            </a:r>
            <a:r>
              <a:rPr lang="en-US" dirty="0" smtClean="0"/>
              <a:t>(</a:t>
            </a:r>
            <a:r>
              <a:rPr lang="en-US" dirty="0" err="1" smtClean="0"/>
              <a:t>strejs</a:t>
            </a:r>
            <a:r>
              <a:rPr lang="en-US" dirty="0" smtClean="0"/>
              <a:t>).</a:t>
            </a:r>
          </a:p>
          <a:p>
            <a:r>
              <a:rPr lang="en-US" dirty="0" smtClean="0"/>
              <a:t>Block of Analysis uses </a:t>
            </a:r>
            <a:r>
              <a:rPr lang="en-US" dirty="0" err="1" smtClean="0"/>
              <a:t>syscall</a:t>
            </a:r>
            <a:r>
              <a:rPr lang="en-US" dirty="0" smtClean="0"/>
              <a:t> data</a:t>
            </a:r>
            <a:r>
              <a:rPr lang="pl-PL" dirty="0" smtClean="0"/>
              <a:t> to </a:t>
            </a:r>
            <a:r>
              <a:rPr lang="pl-PL" dirty="0" err="1" smtClean="0"/>
              <a:t>analysis</a:t>
            </a:r>
            <a:r>
              <a:rPr lang="en-US" dirty="0" smtClean="0"/>
              <a:t>.</a:t>
            </a:r>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Neural networks predict behavior of running processes by monitoring system</a:t>
            </a:r>
            <a:r>
              <a:rPr lang="pl-PL" dirty="0" smtClean="0"/>
              <a:t> </a:t>
            </a:r>
            <a:r>
              <a:rPr lang="en-US" dirty="0" smtClean="0"/>
              <a:t>calls. </a:t>
            </a: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Thus</a:t>
            </a:r>
            <a:r>
              <a:rPr lang="pl-PL" dirty="0" smtClean="0"/>
              <a:t>(</a:t>
            </a:r>
            <a:r>
              <a:rPr lang="pl-PL" dirty="0" err="1" smtClean="0"/>
              <a:t>tas</a:t>
            </a:r>
            <a:r>
              <a:rPr lang="pl-PL" dirty="0" smtClean="0"/>
              <a:t>)</a:t>
            </a:r>
            <a:r>
              <a:rPr lang="en-US" dirty="0" smtClean="0"/>
              <a:t> </a:t>
            </a:r>
            <a:r>
              <a:rPr lang="en-US" dirty="0" smtClean="0"/>
              <a:t>it provides means of detecting altered code in memory even if</a:t>
            </a:r>
            <a:r>
              <a:rPr lang="pl-PL" dirty="0" smtClean="0"/>
              <a:t> </a:t>
            </a:r>
            <a:r>
              <a:rPr lang="en-US" dirty="0" smtClean="0"/>
              <a:t>the binaries on disk are left intact. </a:t>
            </a: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Networks trained on genuine binaries</a:t>
            </a:r>
            <a:r>
              <a:rPr lang="pl-PL" dirty="0" smtClean="0"/>
              <a:t> </a:t>
            </a:r>
            <a:r>
              <a:rPr lang="en-US" dirty="0" smtClean="0"/>
              <a:t>detect anomalous activity of replaced binaries - expected system call</a:t>
            </a:r>
            <a:r>
              <a:rPr lang="pl-PL" dirty="0" smtClean="0"/>
              <a:t> </a:t>
            </a:r>
            <a:r>
              <a:rPr lang="en-US" dirty="0" smtClean="0"/>
              <a:t>series are very different. Publicly accessible data sets of system calls</a:t>
            </a:r>
            <a:r>
              <a:rPr lang="pl-PL" dirty="0" smtClean="0"/>
              <a:t> </a:t>
            </a:r>
            <a:r>
              <a:rPr lang="en-US" dirty="0" smtClean="0"/>
              <a:t>were used to evaluate different algorithms and choose the best performers.</a:t>
            </a:r>
            <a:endParaRPr lang="pl-PL" dirty="0" smtClean="0">
              <a:latin typeface="Arial" panose="020B0604020202020204" pitchFamily="34" charset="0"/>
            </a:endParaRPr>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Here we can observe our neural network block of analysis results. For</a:t>
            </a:r>
            <a:br>
              <a:rPr lang="en-US" dirty="0" smtClean="0"/>
            </a:br>
            <a:r>
              <a:rPr lang="en-US" dirty="0" smtClean="0"/>
              <a:t>this test we used data from University of New Mexico.</a:t>
            </a:r>
            <a:br>
              <a:rPr lang="en-US" dirty="0" smtClean="0"/>
            </a:br>
            <a:r>
              <a:rPr lang="en-US" dirty="0" smtClean="0"/>
              <a:t>The prediction</a:t>
            </a:r>
            <a:r>
              <a:rPr lang="pl-PL" dirty="0" smtClean="0"/>
              <a:t>(</a:t>
            </a:r>
            <a:r>
              <a:rPr lang="pl-PL" dirty="0" err="1" smtClean="0"/>
              <a:t>predikszyn</a:t>
            </a:r>
            <a:r>
              <a:rPr lang="pl-PL" dirty="0" smtClean="0"/>
              <a:t>)</a:t>
            </a:r>
            <a:r>
              <a:rPr lang="en-US" dirty="0" smtClean="0"/>
              <a:t> rate for genuine</a:t>
            </a:r>
            <a:r>
              <a:rPr lang="pl-PL" dirty="0" smtClean="0"/>
              <a:t>(</a:t>
            </a:r>
            <a:r>
              <a:rPr lang="pl-PL" dirty="0" err="1" smtClean="0"/>
              <a:t>dżenuen</a:t>
            </a:r>
            <a:r>
              <a:rPr lang="pl-PL" dirty="0" smtClean="0"/>
              <a:t>)</a:t>
            </a:r>
            <a:r>
              <a:rPr lang="en-US" dirty="0" smtClean="0"/>
              <a:t> login binaries are presented in the</a:t>
            </a:r>
            <a:br>
              <a:rPr lang="en-US" dirty="0" smtClean="0"/>
            </a:br>
            <a:r>
              <a:rPr lang="en-US" dirty="0" smtClean="0"/>
              <a:t>first two blocks. As you can see the miss rate</a:t>
            </a:r>
            <a:br>
              <a:rPr lang="en-US" dirty="0" smtClean="0"/>
            </a:br>
            <a:r>
              <a:rPr lang="en-US" dirty="0" smtClean="0"/>
              <a:t>is very low - around 1%. The second two blocks, however, shows the</a:t>
            </a:r>
            <a:br>
              <a:rPr lang="en-US" dirty="0" smtClean="0"/>
            </a:br>
            <a:r>
              <a:rPr lang="en-US" dirty="0" smtClean="0"/>
              <a:t>prediction rate for subverted binaries. It is clearly much higher -</a:t>
            </a:r>
            <a:br>
              <a:rPr lang="en-US" dirty="0" smtClean="0"/>
            </a:br>
            <a:r>
              <a:rPr lang="en-US" dirty="0" smtClean="0"/>
              <a:t>almost 30% and around 7%. Therefore</a:t>
            </a:r>
            <a:r>
              <a:rPr lang="pl-PL" dirty="0" smtClean="0"/>
              <a:t>(</a:t>
            </a:r>
            <a:r>
              <a:rPr lang="pl-PL" dirty="0" err="1" smtClean="0"/>
              <a:t>defor</a:t>
            </a:r>
            <a:r>
              <a:rPr lang="pl-PL" dirty="0" smtClean="0"/>
              <a:t>)</a:t>
            </a:r>
            <a:r>
              <a:rPr lang="en-US" dirty="0" smtClean="0"/>
              <a:t>, base on this results, we can tell</a:t>
            </a:r>
            <a:br>
              <a:rPr lang="en-US" dirty="0" smtClean="0"/>
            </a:br>
            <a:r>
              <a:rPr lang="en-US" dirty="0" smtClean="0"/>
              <a:t>that something is not right. The miss rate has changed drastically and</a:t>
            </a:r>
            <a:br>
              <a:rPr lang="en-US" dirty="0" smtClean="0"/>
            </a:br>
            <a:r>
              <a:rPr lang="en-US" dirty="0" smtClean="0"/>
              <a:t>we need to take some what </a:t>
            </a:r>
            <a:r>
              <a:rPr lang="en-US" dirty="0" err="1" smtClean="0"/>
              <a:t>exacly</a:t>
            </a:r>
            <a:r>
              <a:rPr lang="en-US" dirty="0" smtClean="0"/>
              <a:t> is going on </a:t>
            </a:r>
            <a:r>
              <a:rPr lang="en-US" dirty="0" err="1" smtClean="0"/>
              <a:t>on</a:t>
            </a:r>
            <a:r>
              <a:rPr lang="en-US" dirty="0" smtClean="0"/>
              <a:t> that host.</a:t>
            </a:r>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2800" b="0" kern="1200" dirty="0" smtClean="0">
                <a:solidFill>
                  <a:schemeClr val="tx1"/>
                </a:solidFill>
                <a:effectLst/>
                <a:latin typeface="+mn-lt"/>
                <a:ea typeface="+mn-ea"/>
                <a:cs typeface="+mn-cs"/>
              </a:rPr>
              <a:t>This is the agenda</a:t>
            </a:r>
            <a:r>
              <a:rPr lang="pl-PL" sz="2800" b="0" kern="1200" dirty="0" smtClean="0">
                <a:solidFill>
                  <a:schemeClr val="tx1"/>
                </a:solidFill>
                <a:effectLst/>
                <a:latin typeface="+mn-lt"/>
                <a:ea typeface="+mn-ea"/>
                <a:cs typeface="+mn-cs"/>
              </a:rPr>
              <a:t>(</a:t>
            </a:r>
            <a:r>
              <a:rPr lang="pl-PL" dirty="0" err="1" smtClean="0"/>
              <a:t>edżnda</a:t>
            </a:r>
            <a:r>
              <a:rPr lang="pl-PL" sz="2800" b="0" kern="1200" dirty="0" smtClean="0">
                <a:solidFill>
                  <a:schemeClr val="tx1"/>
                </a:solidFill>
                <a:effectLst/>
                <a:latin typeface="+mn-lt"/>
                <a:ea typeface="+mn-ea"/>
                <a:cs typeface="+mn-cs"/>
              </a:rPr>
              <a:t>)</a:t>
            </a:r>
            <a:r>
              <a:rPr lang="en-US" sz="2800" b="0" kern="1200" dirty="0" smtClean="0">
                <a:solidFill>
                  <a:schemeClr val="tx1"/>
                </a:solidFill>
                <a:effectLst/>
                <a:latin typeface="+mn-lt"/>
                <a:ea typeface="+mn-ea"/>
                <a:cs typeface="+mn-cs"/>
              </a:rPr>
              <a:t> of our short talk. The main technical points will be the SECOR</a:t>
            </a:r>
            <a:r>
              <a:rPr lang="pl-PL" sz="2800" b="0" kern="1200" dirty="0" smtClean="0">
                <a:solidFill>
                  <a:schemeClr val="tx1"/>
                </a:solidFill>
                <a:effectLst/>
                <a:latin typeface="+mn-lt"/>
                <a:ea typeface="+mn-ea"/>
                <a:cs typeface="+mn-cs"/>
              </a:rPr>
              <a:t>(s i si</a:t>
            </a:r>
            <a:r>
              <a:rPr lang="pl-PL" sz="2800" b="0" kern="1200" baseline="0" dirty="0" smtClean="0">
                <a:solidFill>
                  <a:schemeClr val="tx1"/>
                </a:solidFill>
                <a:effectLst/>
                <a:latin typeface="+mn-lt"/>
                <a:ea typeface="+mn-ea"/>
                <a:cs typeface="+mn-cs"/>
              </a:rPr>
              <a:t> </a:t>
            </a:r>
            <a:r>
              <a:rPr lang="pl-PL" sz="2800" b="0" kern="1200" baseline="0" dirty="0" err="1" smtClean="0">
                <a:solidFill>
                  <a:schemeClr val="tx1"/>
                </a:solidFill>
                <a:effectLst/>
                <a:latin typeface="+mn-lt"/>
                <a:ea typeface="+mn-ea"/>
                <a:cs typeface="+mn-cs"/>
              </a:rPr>
              <a:t>oł</a:t>
            </a:r>
            <a:r>
              <a:rPr lang="pl-PL" sz="2800" b="0" kern="1200" baseline="0" dirty="0" smtClean="0">
                <a:solidFill>
                  <a:schemeClr val="tx1"/>
                </a:solidFill>
                <a:effectLst/>
                <a:latin typeface="+mn-lt"/>
                <a:ea typeface="+mn-ea"/>
                <a:cs typeface="+mn-cs"/>
              </a:rPr>
              <a:t> ar</a:t>
            </a:r>
            <a:r>
              <a:rPr lang="pl-PL" sz="2800" b="0" kern="1200" dirty="0" smtClean="0">
                <a:solidFill>
                  <a:schemeClr val="tx1"/>
                </a:solidFill>
                <a:effectLst/>
                <a:latin typeface="+mn-lt"/>
                <a:ea typeface="+mn-ea"/>
                <a:cs typeface="+mn-cs"/>
              </a:rPr>
              <a:t>)</a:t>
            </a:r>
            <a:r>
              <a:rPr lang="en-US" sz="2800" b="0" kern="1200" dirty="0" smtClean="0">
                <a:solidFill>
                  <a:schemeClr val="tx1"/>
                </a:solidFill>
                <a:effectLst/>
                <a:latin typeface="+mn-lt"/>
                <a:ea typeface="+mn-ea"/>
                <a:cs typeface="+mn-cs"/>
              </a:rPr>
              <a:t> architecture, description of different Blocks of Analysis and using the WSO2</a:t>
            </a:r>
            <a:r>
              <a:rPr lang="pl-PL" sz="2800" b="0" kern="1200" dirty="0" smtClean="0">
                <a:solidFill>
                  <a:schemeClr val="tx1"/>
                </a:solidFill>
                <a:effectLst/>
                <a:latin typeface="+mn-lt"/>
                <a:ea typeface="+mn-ea"/>
                <a:cs typeface="+mn-cs"/>
              </a:rPr>
              <a:t>(</a:t>
            </a:r>
            <a:r>
              <a:rPr lang="pl-PL" sz="2800" b="0" kern="1200" dirty="0" err="1" smtClean="0">
                <a:solidFill>
                  <a:schemeClr val="tx1"/>
                </a:solidFill>
                <a:effectLst/>
                <a:latin typeface="+mn-lt"/>
                <a:ea typeface="+mn-ea"/>
                <a:cs typeface="+mn-cs"/>
              </a:rPr>
              <a:t>dabliu</a:t>
            </a:r>
            <a:r>
              <a:rPr lang="pl-PL" sz="2800" b="0" kern="1200" dirty="0" smtClean="0">
                <a:solidFill>
                  <a:schemeClr val="tx1"/>
                </a:solidFill>
                <a:effectLst/>
                <a:latin typeface="+mn-lt"/>
                <a:ea typeface="+mn-ea"/>
                <a:cs typeface="+mn-cs"/>
              </a:rPr>
              <a:t> s </a:t>
            </a:r>
            <a:r>
              <a:rPr lang="pl-PL" sz="2800" b="0" kern="1200" dirty="0" err="1" smtClean="0">
                <a:solidFill>
                  <a:schemeClr val="tx1"/>
                </a:solidFill>
                <a:effectLst/>
                <a:latin typeface="+mn-lt"/>
                <a:ea typeface="+mn-ea"/>
                <a:cs typeface="+mn-cs"/>
              </a:rPr>
              <a:t>oł</a:t>
            </a:r>
            <a:r>
              <a:rPr lang="pl-PL" sz="2800" b="0" kern="1200" dirty="0" smtClean="0">
                <a:solidFill>
                  <a:schemeClr val="tx1"/>
                </a:solidFill>
                <a:effectLst/>
                <a:latin typeface="+mn-lt"/>
                <a:ea typeface="+mn-ea"/>
                <a:cs typeface="+mn-cs"/>
              </a:rPr>
              <a:t> tu)</a:t>
            </a:r>
            <a:r>
              <a:rPr lang="en-US" sz="2800" b="0" kern="1200" dirty="0" smtClean="0">
                <a:solidFill>
                  <a:schemeClr val="tx1"/>
                </a:solidFill>
                <a:effectLst/>
                <a:latin typeface="+mn-lt"/>
                <a:ea typeface="+mn-ea"/>
                <a:cs typeface="+mn-cs"/>
              </a:rPr>
              <a:t> framework in our project.</a:t>
            </a:r>
            <a:endParaRPr lang="pl-PL" sz="2800" kern="1200" dirty="0" smtClean="0">
              <a:solidFill>
                <a:schemeClr val="tx1"/>
              </a:solidFill>
              <a:effectLst/>
              <a:latin typeface="+mn-lt"/>
              <a:ea typeface="+mn-ea"/>
              <a:cs typeface="+mn-cs"/>
            </a:endParaRPr>
          </a:p>
          <a:p>
            <a:endParaRPr lang="pl-PL" sz="2800"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2</a:t>
            </a:fld>
            <a:endParaRPr lang="pl-PL"/>
          </a:p>
        </p:txBody>
      </p:sp>
    </p:spTree>
    <p:extLst>
      <p:ext uri="{BB962C8B-B14F-4D97-AF65-F5344CB8AC3E}">
        <p14:creationId xmlns:p14="http://schemas.microsoft.com/office/powerpoint/2010/main" val="66411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pl-PL" dirty="0" err="1" smtClean="0"/>
              <a:t>Next</a:t>
            </a:r>
            <a:r>
              <a:rPr lang="pl-PL" dirty="0" smtClean="0"/>
              <a:t> </a:t>
            </a:r>
            <a:r>
              <a:rPr lang="en-US" dirty="0" smtClean="0"/>
              <a:t>of BA</a:t>
            </a:r>
            <a:r>
              <a:rPr lang="pl-PL" dirty="0" smtClean="0"/>
              <a:t>(be ej)</a:t>
            </a:r>
            <a:r>
              <a:rPr lang="en-US" dirty="0" smtClean="0"/>
              <a:t> from our list is </a:t>
            </a:r>
            <a:r>
              <a:rPr lang="en-US" dirty="0" err="1" smtClean="0"/>
              <a:t>modul</a:t>
            </a:r>
            <a:r>
              <a:rPr lang="en-US" dirty="0" smtClean="0"/>
              <a:t> with solution based on </a:t>
            </a:r>
            <a:r>
              <a:rPr lang="en-US" sz="2000" b="1" dirty="0" smtClean="0"/>
              <a:t>Graph Clustering algorithms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Block of Analysis detect anomalies, attacks and malware in network.</a:t>
            </a:r>
          </a:p>
          <a:p>
            <a:r>
              <a:rPr lang="en-US" dirty="0" smtClean="0"/>
              <a:t>BA detect attack in network traffic.</a:t>
            </a:r>
          </a:p>
          <a:p>
            <a:r>
              <a:rPr lang="en-US" dirty="0" smtClean="0"/>
              <a:t>Sensors for BA are network devices, system demons and many other.</a:t>
            </a:r>
          </a:p>
          <a:p>
            <a:r>
              <a:rPr lang="en-US" dirty="0" smtClean="0"/>
              <a:t>Block of Analysis uses </a:t>
            </a:r>
            <a:r>
              <a:rPr lang="en-US" dirty="0" err="1" smtClean="0"/>
              <a:t>Netflow</a:t>
            </a:r>
            <a:r>
              <a:rPr lang="en-US" dirty="0" smtClean="0"/>
              <a:t> data to analysis.</a:t>
            </a:r>
          </a:p>
          <a:p>
            <a:endParaRPr lang="en-US" dirty="0" smtClean="0"/>
          </a:p>
          <a:p>
            <a:endParaRPr lang="en-US" dirty="0" smtClean="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Graph</a:t>
            </a:r>
            <a:r>
              <a:rPr lang="pl-PL" baseline="0" dirty="0" smtClean="0"/>
              <a:t> </a:t>
            </a:r>
            <a:r>
              <a:rPr lang="pl-PL" baseline="0" dirty="0" err="1" smtClean="0"/>
              <a:t>based</a:t>
            </a:r>
            <a:r>
              <a:rPr lang="pl-PL" baseline="0" dirty="0" smtClean="0"/>
              <a:t> </a:t>
            </a:r>
            <a:r>
              <a:rPr lang="pl-PL" baseline="0" dirty="0" err="1" smtClean="0"/>
              <a:t>algorithms</a:t>
            </a:r>
            <a:r>
              <a:rPr lang="pl-PL" baseline="0" dirty="0" smtClean="0"/>
              <a:t> </a:t>
            </a:r>
            <a:r>
              <a:rPr lang="pl-PL" baseline="0" dirty="0" err="1" smtClean="0"/>
              <a:t>use</a:t>
            </a:r>
            <a:r>
              <a:rPr lang="pl-PL" baseline="0" dirty="0" smtClean="0"/>
              <a:t> network </a:t>
            </a:r>
            <a:r>
              <a:rPr lang="pl-PL" baseline="0" dirty="0" err="1" smtClean="0"/>
              <a:t>flow</a:t>
            </a:r>
            <a:r>
              <a:rPr lang="pl-PL" baseline="0" dirty="0" smtClean="0"/>
              <a:t> data </a:t>
            </a:r>
            <a:r>
              <a:rPr lang="pl-PL" baseline="0" dirty="0" smtClean="0"/>
              <a:t>form </a:t>
            </a:r>
            <a:r>
              <a:rPr lang="pl-PL" baseline="0" dirty="0" smtClean="0"/>
              <a:t>of </a:t>
            </a:r>
            <a:r>
              <a:rPr lang="pl-PL" baseline="0" dirty="0" err="1" smtClean="0"/>
              <a:t>netflow</a:t>
            </a:r>
            <a:r>
              <a:rPr lang="pl-PL" baseline="0" dirty="0" smtClean="0"/>
              <a:t> </a:t>
            </a:r>
            <a:r>
              <a:rPr lang="pl-PL" baseline="0" dirty="0" err="1" smtClean="0"/>
              <a:t>or</a:t>
            </a:r>
            <a:r>
              <a:rPr lang="pl-PL" baseline="0" dirty="0" smtClean="0"/>
              <a:t> </a:t>
            </a:r>
            <a:r>
              <a:rPr lang="pl-PL" baseline="0" dirty="0" err="1" smtClean="0"/>
              <a:t>ipfix</a:t>
            </a:r>
            <a:r>
              <a:rPr lang="pl-PL" baseline="0" dirty="0" smtClean="0"/>
              <a:t> </a:t>
            </a:r>
            <a:r>
              <a:rPr lang="pl-PL" baseline="0" dirty="0" err="1" smtClean="0"/>
              <a:t>records</a:t>
            </a:r>
            <a:r>
              <a:rPr lang="pl-PL" baseline="0" dirty="0" smtClean="0"/>
              <a:t> </a:t>
            </a:r>
            <a:r>
              <a:rPr lang="pl-PL" baseline="0" dirty="0" err="1" smtClean="0"/>
              <a:t>collected</a:t>
            </a:r>
            <a:r>
              <a:rPr lang="pl-PL" baseline="0" dirty="0" smtClean="0"/>
              <a:t> from </a:t>
            </a:r>
            <a:r>
              <a:rPr lang="pl-PL" baseline="0" dirty="0" err="1" smtClean="0"/>
              <a:t>various</a:t>
            </a:r>
            <a:r>
              <a:rPr lang="pl-PL" baseline="0" dirty="0" smtClean="0"/>
              <a:t> </a:t>
            </a:r>
            <a:r>
              <a:rPr lang="pl-PL" baseline="0" dirty="0" err="1" smtClean="0"/>
              <a:t>sources</a:t>
            </a:r>
            <a:r>
              <a:rPr lang="pl-PL" baseline="0" dirty="0" smtClean="0"/>
              <a:t> </a:t>
            </a:r>
            <a:r>
              <a:rPr lang="pl-PL" baseline="0" dirty="0" err="1" smtClean="0"/>
              <a:t>located</a:t>
            </a:r>
            <a:r>
              <a:rPr lang="pl-PL" baseline="0" dirty="0" smtClean="0"/>
              <a:t> in </a:t>
            </a:r>
            <a:r>
              <a:rPr lang="pl-PL" baseline="0" dirty="0" err="1" smtClean="0"/>
              <a:t>monitored</a:t>
            </a:r>
            <a:r>
              <a:rPr lang="pl-PL" baseline="0" dirty="0" smtClean="0"/>
              <a:t> network. </a:t>
            </a:r>
            <a:r>
              <a:rPr lang="pl-PL" baseline="0" dirty="0" err="1" smtClean="0"/>
              <a:t>The</a:t>
            </a:r>
            <a:r>
              <a:rPr lang="pl-PL" baseline="0" dirty="0" smtClean="0"/>
              <a:t> </a:t>
            </a:r>
            <a:r>
              <a:rPr lang="pl-PL" baseline="0" dirty="0" err="1" smtClean="0"/>
              <a:t>source</a:t>
            </a:r>
            <a:r>
              <a:rPr lang="pl-PL" baseline="0" dirty="0" smtClean="0"/>
              <a:t> of data </a:t>
            </a:r>
            <a:r>
              <a:rPr lang="pl-PL" baseline="0" dirty="0" err="1" smtClean="0"/>
              <a:t>could</a:t>
            </a:r>
            <a:r>
              <a:rPr lang="pl-PL" baseline="0" dirty="0" smtClean="0"/>
              <a:t> be firewall, </a:t>
            </a:r>
            <a:r>
              <a:rPr lang="pl-PL" baseline="0" dirty="0" err="1" smtClean="0"/>
              <a:t>network</a:t>
            </a:r>
            <a:r>
              <a:rPr lang="pl-PL" baseline="0" dirty="0" smtClean="0"/>
              <a:t> </a:t>
            </a:r>
            <a:r>
              <a:rPr lang="pl-PL" baseline="0" dirty="0" err="1" smtClean="0"/>
              <a:t>switches</a:t>
            </a:r>
            <a:r>
              <a:rPr lang="pl-PL" baseline="0" dirty="0" smtClean="0"/>
              <a:t> </a:t>
            </a:r>
            <a:r>
              <a:rPr lang="pl-PL" baseline="0" dirty="0" err="1" smtClean="0"/>
              <a:t>or</a:t>
            </a:r>
            <a:r>
              <a:rPr lang="pl-PL" baseline="0" dirty="0" smtClean="0"/>
              <a:t> </a:t>
            </a:r>
            <a:r>
              <a:rPr lang="pl-PL" baseline="0" dirty="0" err="1" smtClean="0"/>
              <a:t>routers</a:t>
            </a:r>
            <a:r>
              <a:rPr lang="pl-PL" baseline="0" dirty="0" smtClean="0"/>
              <a:t>, and </a:t>
            </a:r>
            <a:r>
              <a:rPr lang="pl-PL" baseline="0" dirty="0" err="1" smtClean="0"/>
              <a:t>in</a:t>
            </a:r>
            <a:r>
              <a:rPr lang="pl-PL" baseline="0" dirty="0" smtClean="0"/>
              <a:t> </a:t>
            </a:r>
            <a:r>
              <a:rPr lang="pl-PL" baseline="0" dirty="0" err="1" smtClean="0"/>
              <a:t>some</a:t>
            </a:r>
            <a:r>
              <a:rPr lang="pl-PL" baseline="0" dirty="0" smtClean="0"/>
              <a:t> </a:t>
            </a:r>
            <a:r>
              <a:rPr lang="pl-PL" baseline="0" dirty="0" err="1" smtClean="0"/>
              <a:t>cases</a:t>
            </a:r>
            <a:r>
              <a:rPr lang="pl-PL" baseline="0" dirty="0" smtClean="0"/>
              <a:t> software </a:t>
            </a:r>
            <a:r>
              <a:rPr lang="pl-PL" baseline="0" dirty="0" err="1" smtClean="0"/>
              <a:t>daemons</a:t>
            </a:r>
            <a:r>
              <a:rPr lang="pl-PL" baseline="0" dirty="0" smtClean="0"/>
              <a:t> monitoring </a:t>
            </a:r>
            <a:r>
              <a:rPr lang="pl-PL" baseline="0" dirty="0" err="1" smtClean="0"/>
              <a:t>particular</a:t>
            </a:r>
            <a:r>
              <a:rPr lang="pl-PL" baseline="0" dirty="0" smtClean="0"/>
              <a:t> </a:t>
            </a:r>
            <a:r>
              <a:rPr lang="pl-PL" baseline="0" dirty="0" err="1" smtClean="0"/>
              <a:t>hosts</a:t>
            </a:r>
            <a:r>
              <a:rPr lang="pl-PL" baseline="0" dirty="0" smtClean="0"/>
              <a:t> </a:t>
            </a:r>
            <a:r>
              <a:rPr lang="pl-PL" baseline="0" dirty="0" err="1" smtClean="0"/>
              <a:t>or</a:t>
            </a:r>
            <a:r>
              <a:rPr lang="pl-PL" baseline="0" dirty="0" smtClean="0"/>
              <a:t> </a:t>
            </a:r>
            <a:r>
              <a:rPr lang="pl-PL" baseline="0" dirty="0" err="1" smtClean="0"/>
              <a:t>virtualized</a:t>
            </a:r>
            <a:r>
              <a:rPr lang="pl-PL" baseline="0" dirty="0" smtClean="0"/>
              <a:t> </a:t>
            </a:r>
            <a:r>
              <a:rPr lang="pl-PL" baseline="0" dirty="0" err="1" smtClean="0"/>
              <a:t>infrastructre</a:t>
            </a:r>
            <a:r>
              <a:rPr lang="pl-PL" baseline="0" dirty="0" smtClean="0"/>
              <a:t>. </a:t>
            </a:r>
            <a:r>
              <a:rPr lang="pl-PL" baseline="0" dirty="0" err="1" smtClean="0"/>
              <a:t>NetFlows</a:t>
            </a:r>
            <a:r>
              <a:rPr lang="pl-PL" baseline="0" dirty="0" smtClean="0"/>
              <a:t> </a:t>
            </a:r>
            <a:r>
              <a:rPr lang="pl-PL" baseline="0" dirty="0" err="1" smtClean="0"/>
              <a:t>are</a:t>
            </a:r>
            <a:r>
              <a:rPr lang="pl-PL" baseline="0" dirty="0" smtClean="0"/>
              <a:t> </a:t>
            </a:r>
            <a:r>
              <a:rPr lang="pl-PL" baseline="0" dirty="0" err="1" smtClean="0"/>
              <a:t>collected</a:t>
            </a:r>
            <a:r>
              <a:rPr lang="pl-PL" baseline="0" dirty="0" smtClean="0"/>
              <a:t> by </a:t>
            </a:r>
            <a:r>
              <a:rPr lang="pl-PL" baseline="0" dirty="0" err="1" smtClean="0"/>
              <a:t>FlowCollectors</a:t>
            </a:r>
            <a:r>
              <a:rPr lang="pl-PL" baseline="0" dirty="0" smtClean="0"/>
              <a:t> </a:t>
            </a:r>
            <a:r>
              <a:rPr lang="pl-PL" baseline="0" dirty="0" err="1" smtClean="0"/>
              <a:t>in</a:t>
            </a:r>
            <a:r>
              <a:rPr lang="pl-PL" baseline="0" dirty="0" smtClean="0"/>
              <a:t> </a:t>
            </a:r>
            <a:r>
              <a:rPr lang="pl-PL" baseline="0" dirty="0" err="1" smtClean="0"/>
              <a:t>periodical</a:t>
            </a:r>
            <a:r>
              <a:rPr lang="pl-PL" baseline="0" dirty="0" smtClean="0"/>
              <a:t> </a:t>
            </a:r>
            <a:r>
              <a:rPr lang="pl-PL" baseline="0" dirty="0" err="1" smtClean="0"/>
              <a:t>way</a:t>
            </a:r>
            <a:r>
              <a:rPr lang="pl-PL" baseline="0" dirty="0" smtClean="0"/>
              <a:t> (</a:t>
            </a:r>
            <a:r>
              <a:rPr lang="pl-PL" baseline="0" dirty="0" err="1" smtClean="0"/>
              <a:t>e.g</a:t>
            </a:r>
            <a:r>
              <a:rPr lang="pl-PL" baseline="0" dirty="0" smtClean="0"/>
              <a:t>. </a:t>
            </a:r>
            <a:r>
              <a:rPr lang="pl-PL" baseline="0" dirty="0" err="1" smtClean="0"/>
              <a:t>every</a:t>
            </a:r>
            <a:r>
              <a:rPr lang="pl-PL" baseline="0" dirty="0" smtClean="0"/>
              <a:t> 5 </a:t>
            </a:r>
            <a:r>
              <a:rPr lang="pl-PL" baseline="0" dirty="0" err="1" smtClean="0"/>
              <a:t>minutes</a:t>
            </a:r>
            <a:r>
              <a:rPr lang="pl-PL" baseline="0" dirty="0" smtClean="0"/>
              <a:t>), </a:t>
            </a:r>
            <a:r>
              <a:rPr lang="pl-PL" baseline="0" dirty="0" err="1" smtClean="0"/>
              <a:t>stored</a:t>
            </a:r>
            <a:r>
              <a:rPr lang="pl-PL" baseline="0" dirty="0" smtClean="0"/>
              <a:t> and </a:t>
            </a:r>
            <a:r>
              <a:rPr lang="pl-PL" baseline="0" dirty="0" err="1" smtClean="0"/>
              <a:t>further</a:t>
            </a:r>
            <a:r>
              <a:rPr lang="pl-PL" baseline="0" dirty="0" smtClean="0"/>
              <a:t> </a:t>
            </a:r>
            <a:r>
              <a:rPr lang="pl-PL" baseline="0" dirty="0" err="1" smtClean="0"/>
              <a:t>process</a:t>
            </a:r>
            <a:r>
              <a:rPr lang="pl-PL" baseline="0" dirty="0" smtClean="0"/>
              <a:t>. </a:t>
            </a:r>
            <a:r>
              <a:rPr lang="pl-PL" baseline="0" dirty="0" err="1" smtClean="0"/>
              <a:t>Finally</a:t>
            </a:r>
            <a:r>
              <a:rPr lang="pl-PL" baseline="0" dirty="0" smtClean="0"/>
              <a:t> </a:t>
            </a:r>
            <a:r>
              <a:rPr lang="pl-PL" baseline="0" dirty="0" err="1" smtClean="0"/>
              <a:t>the</a:t>
            </a:r>
            <a:r>
              <a:rPr lang="pl-PL" baseline="0" dirty="0" smtClean="0"/>
              <a:t> </a:t>
            </a:r>
            <a:r>
              <a:rPr lang="pl-PL" baseline="0" dirty="0" err="1" smtClean="0"/>
              <a:t>graphical</a:t>
            </a:r>
            <a:r>
              <a:rPr lang="pl-PL" baseline="0" dirty="0" smtClean="0"/>
              <a:t> </a:t>
            </a:r>
            <a:r>
              <a:rPr lang="pl-PL" baseline="0" dirty="0" err="1" smtClean="0"/>
              <a:t>representation</a:t>
            </a:r>
            <a:r>
              <a:rPr lang="pl-PL" baseline="0" dirty="0" smtClean="0"/>
              <a:t> of </a:t>
            </a:r>
            <a:r>
              <a:rPr lang="pl-PL" baseline="0" dirty="0" err="1" smtClean="0"/>
              <a:t>netflows</a:t>
            </a:r>
            <a:r>
              <a:rPr lang="pl-PL" baseline="0" dirty="0" smtClean="0"/>
              <a:t> </a:t>
            </a:r>
            <a:r>
              <a:rPr lang="pl-PL" baseline="0" dirty="0" err="1" smtClean="0"/>
              <a:t>is</a:t>
            </a:r>
            <a:r>
              <a:rPr lang="pl-PL" baseline="0" dirty="0" smtClean="0"/>
              <a:t> </a:t>
            </a:r>
            <a:r>
              <a:rPr lang="pl-PL" baseline="0" dirty="0" err="1" smtClean="0"/>
              <a:t>build</a:t>
            </a:r>
            <a:r>
              <a:rPr lang="pl-PL" baseline="0" dirty="0" smtClean="0"/>
              <a:t> and </a:t>
            </a:r>
            <a:r>
              <a:rPr lang="pl-PL" baseline="0" dirty="0" err="1" smtClean="0"/>
              <a:t>further</a:t>
            </a:r>
            <a:r>
              <a:rPr lang="pl-PL" baseline="0" dirty="0" smtClean="0"/>
              <a:t> </a:t>
            </a:r>
            <a:r>
              <a:rPr lang="pl-PL" baseline="0" dirty="0" err="1" smtClean="0"/>
              <a:t>analysis</a:t>
            </a:r>
            <a:r>
              <a:rPr lang="pl-PL" baseline="0" dirty="0" smtClean="0"/>
              <a:t> </a:t>
            </a:r>
            <a:r>
              <a:rPr lang="pl-PL" baseline="0" dirty="0" err="1" smtClean="0"/>
              <a:t>conductef</a:t>
            </a:r>
            <a:endParaRPr lang="pl-PL"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The</a:t>
            </a:r>
            <a:r>
              <a:rPr lang="pl-PL" baseline="0" dirty="0" smtClean="0"/>
              <a:t> idea of </a:t>
            </a:r>
            <a:r>
              <a:rPr lang="pl-PL" baseline="0" dirty="0" err="1" smtClean="0"/>
              <a:t>graph</a:t>
            </a:r>
            <a:r>
              <a:rPr lang="pl-PL" baseline="0" dirty="0" smtClean="0"/>
              <a:t> model for </a:t>
            </a:r>
            <a:r>
              <a:rPr lang="pl-PL" baseline="0" dirty="0" err="1" smtClean="0"/>
              <a:t>netflows</a:t>
            </a:r>
            <a:r>
              <a:rPr lang="pl-PL" baseline="0" dirty="0" smtClean="0"/>
              <a:t> </a:t>
            </a:r>
            <a:r>
              <a:rPr lang="pl-PL" baseline="0" dirty="0" err="1" smtClean="0"/>
              <a:t>is</a:t>
            </a:r>
            <a:r>
              <a:rPr lang="pl-PL" baseline="0" dirty="0" smtClean="0"/>
              <a:t> to </a:t>
            </a:r>
            <a:r>
              <a:rPr lang="pl-PL" baseline="0" dirty="0" err="1" smtClean="0"/>
              <a:t>build</a:t>
            </a:r>
            <a:r>
              <a:rPr lang="pl-PL" baseline="0" dirty="0" smtClean="0"/>
              <a:t> </a:t>
            </a:r>
            <a:r>
              <a:rPr lang="pl-PL" baseline="0" dirty="0" err="1" smtClean="0"/>
              <a:t>social</a:t>
            </a:r>
            <a:r>
              <a:rPr lang="pl-PL" baseline="0" dirty="0" smtClean="0"/>
              <a:t> network of </a:t>
            </a:r>
            <a:r>
              <a:rPr lang="pl-PL" baseline="0" dirty="0" err="1" smtClean="0"/>
              <a:t>communicating</a:t>
            </a:r>
            <a:r>
              <a:rPr lang="pl-PL" baseline="0" dirty="0" smtClean="0"/>
              <a:t> </a:t>
            </a:r>
            <a:r>
              <a:rPr lang="pl-PL" baseline="0" dirty="0" err="1" smtClean="0"/>
              <a:t>hosts</a:t>
            </a:r>
            <a:r>
              <a:rPr lang="pl-PL" baseline="0" dirty="0" smtClean="0"/>
              <a:t> – </a:t>
            </a:r>
            <a:r>
              <a:rPr lang="pl-PL" baseline="0" dirty="0" err="1" smtClean="0"/>
              <a:t>clients</a:t>
            </a:r>
            <a:r>
              <a:rPr lang="pl-PL" baseline="0" dirty="0" smtClean="0"/>
              <a:t> and services and </a:t>
            </a:r>
            <a:r>
              <a:rPr lang="pl-PL" baseline="0" dirty="0" err="1" smtClean="0"/>
              <a:t>observe</a:t>
            </a:r>
            <a:r>
              <a:rPr lang="pl-PL" baseline="0" dirty="0" smtClean="0"/>
              <a:t> </a:t>
            </a:r>
            <a:r>
              <a:rPr lang="pl-PL" baseline="0" dirty="0" err="1" smtClean="0"/>
              <a:t>how</a:t>
            </a:r>
            <a:r>
              <a:rPr lang="pl-PL" baseline="0" dirty="0" smtClean="0"/>
              <a:t> the </a:t>
            </a:r>
            <a:r>
              <a:rPr lang="pl-PL" baseline="0" dirty="0" err="1" smtClean="0"/>
              <a:t>properties</a:t>
            </a:r>
            <a:r>
              <a:rPr lang="pl-PL" baseline="0" dirty="0" smtClean="0"/>
              <a:t> of </a:t>
            </a:r>
            <a:r>
              <a:rPr lang="pl-PL" baseline="0" dirty="0" err="1" smtClean="0"/>
              <a:t>graph</a:t>
            </a:r>
            <a:r>
              <a:rPr lang="pl-PL" baseline="0" dirty="0" smtClean="0"/>
              <a:t>, </a:t>
            </a:r>
            <a:r>
              <a:rPr lang="pl-PL" baseline="0" dirty="0" err="1" smtClean="0"/>
              <a:t>representing</a:t>
            </a:r>
            <a:r>
              <a:rPr lang="pl-PL" baseline="0" dirty="0" smtClean="0"/>
              <a:t> the </a:t>
            </a:r>
            <a:r>
              <a:rPr lang="pl-PL" baseline="0" dirty="0" err="1" smtClean="0"/>
              <a:t>interactions</a:t>
            </a:r>
            <a:r>
              <a:rPr lang="pl-PL" baseline="0" dirty="0" smtClean="0"/>
              <a:t> </a:t>
            </a:r>
            <a:r>
              <a:rPr lang="pl-PL" baseline="0" dirty="0" err="1" smtClean="0"/>
              <a:t>between</a:t>
            </a:r>
            <a:r>
              <a:rPr lang="pl-PL" baseline="0" dirty="0" smtClean="0"/>
              <a:t> </a:t>
            </a:r>
            <a:r>
              <a:rPr lang="pl-PL" baseline="0" dirty="0" err="1" smtClean="0"/>
              <a:t>them</a:t>
            </a:r>
            <a:r>
              <a:rPr lang="pl-PL" baseline="0" dirty="0" smtClean="0"/>
              <a:t>, </a:t>
            </a:r>
            <a:r>
              <a:rPr lang="pl-PL" baseline="0" dirty="0" err="1" smtClean="0"/>
              <a:t>are</a:t>
            </a:r>
            <a:r>
              <a:rPr lang="pl-PL" baseline="0" dirty="0" smtClean="0"/>
              <a:t> </a:t>
            </a:r>
            <a:r>
              <a:rPr lang="pl-PL" baseline="0" dirty="0" err="1" smtClean="0"/>
              <a:t>changing</a:t>
            </a:r>
            <a:r>
              <a:rPr lang="pl-PL" baseline="0" dirty="0" smtClean="0"/>
              <a:t> </a:t>
            </a:r>
            <a:r>
              <a:rPr lang="pl-PL" baseline="0" dirty="0" err="1" smtClean="0"/>
              <a:t>over</a:t>
            </a:r>
            <a:r>
              <a:rPr lang="pl-PL" baseline="0" dirty="0" smtClean="0"/>
              <a:t> time. </a:t>
            </a:r>
            <a:r>
              <a:rPr lang="pl-PL" baseline="0" dirty="0" err="1" smtClean="0"/>
              <a:t>Additionally</a:t>
            </a:r>
            <a:r>
              <a:rPr lang="pl-PL" baseline="0" dirty="0" smtClean="0"/>
              <a:t>(</a:t>
            </a:r>
            <a:r>
              <a:rPr lang="pl-PL" baseline="0" dirty="0" err="1" smtClean="0"/>
              <a:t>adyszynli</a:t>
            </a:r>
            <a:r>
              <a:rPr lang="pl-PL" baseline="0" dirty="0" smtClean="0"/>
              <a:t>) </a:t>
            </a:r>
            <a:r>
              <a:rPr lang="pl-PL" baseline="0" dirty="0" err="1" smtClean="0"/>
              <a:t>some</a:t>
            </a:r>
            <a:r>
              <a:rPr lang="pl-PL" baseline="0" dirty="0" smtClean="0"/>
              <a:t> </a:t>
            </a:r>
            <a:r>
              <a:rPr lang="pl-PL" baseline="0" dirty="0" err="1" smtClean="0"/>
              <a:t>vertices</a:t>
            </a:r>
            <a:r>
              <a:rPr lang="pl-PL" baseline="0" dirty="0" smtClean="0"/>
              <a:t> </a:t>
            </a:r>
            <a:r>
              <a:rPr lang="pl-PL" baseline="0" dirty="0" err="1" smtClean="0"/>
              <a:t>are</a:t>
            </a:r>
            <a:r>
              <a:rPr lang="pl-PL" baseline="0" dirty="0" smtClean="0"/>
              <a:t> </a:t>
            </a:r>
            <a:r>
              <a:rPr lang="pl-PL" baseline="0" dirty="0" err="1" smtClean="0"/>
              <a:t>clustered</a:t>
            </a:r>
            <a:r>
              <a:rPr lang="pl-PL" baseline="0" dirty="0" smtClean="0"/>
              <a:t> </a:t>
            </a:r>
            <a:r>
              <a:rPr lang="pl-PL" baseline="0" dirty="0" err="1" smtClean="0"/>
              <a:t>togather</a:t>
            </a:r>
            <a:r>
              <a:rPr lang="pl-PL" baseline="0" dirty="0" smtClean="0"/>
              <a:t> </a:t>
            </a:r>
            <a:r>
              <a:rPr lang="pl-PL" baseline="0" dirty="0" err="1" smtClean="0"/>
              <a:t>using</a:t>
            </a:r>
            <a:r>
              <a:rPr lang="pl-PL" baseline="0" dirty="0" smtClean="0"/>
              <a:t> </a:t>
            </a:r>
            <a:r>
              <a:rPr lang="pl-PL" baseline="0" dirty="0" err="1" smtClean="0"/>
              <a:t>some</a:t>
            </a:r>
            <a:r>
              <a:rPr lang="pl-PL" baseline="0" dirty="0" smtClean="0"/>
              <a:t> </a:t>
            </a:r>
            <a:r>
              <a:rPr lang="pl-PL" baseline="0" dirty="0" err="1" smtClean="0"/>
              <a:t>basic</a:t>
            </a:r>
            <a:r>
              <a:rPr lang="pl-PL" baseline="0" dirty="0" smtClean="0"/>
              <a:t> </a:t>
            </a:r>
            <a:r>
              <a:rPr lang="pl-PL" baseline="0" dirty="0" err="1" smtClean="0"/>
              <a:t>features</a:t>
            </a:r>
            <a:r>
              <a:rPr lang="pl-PL" baseline="0" dirty="0" smtClean="0"/>
              <a:t> </a:t>
            </a:r>
            <a:r>
              <a:rPr lang="pl-PL" baseline="0" dirty="0" err="1" smtClean="0"/>
              <a:t>such</a:t>
            </a:r>
            <a:r>
              <a:rPr lang="pl-PL" baseline="0" dirty="0" smtClean="0"/>
              <a:t> </a:t>
            </a:r>
            <a:r>
              <a:rPr lang="pl-PL" baseline="0" dirty="0" err="1" smtClean="0"/>
              <a:t>like</a:t>
            </a:r>
            <a:r>
              <a:rPr lang="pl-PL" baseline="0" dirty="0" smtClean="0"/>
              <a:t> IP for </a:t>
            </a:r>
            <a:r>
              <a:rPr lang="pl-PL" baseline="0" dirty="0" err="1" smtClean="0"/>
              <a:t>example</a:t>
            </a:r>
            <a:r>
              <a:rPr lang="pl-PL" baseline="0" dirty="0" smtClean="0"/>
              <a:t>. The model </a:t>
            </a:r>
            <a:r>
              <a:rPr lang="pl-PL" baseline="0" dirty="0" err="1" smtClean="0"/>
              <a:t>is</a:t>
            </a:r>
            <a:r>
              <a:rPr lang="pl-PL" baseline="0" dirty="0" smtClean="0"/>
              <a:t> </a:t>
            </a:r>
            <a:r>
              <a:rPr lang="pl-PL" baseline="0" dirty="0" err="1" smtClean="0"/>
              <a:t>stored</a:t>
            </a:r>
            <a:r>
              <a:rPr lang="pl-PL" baseline="0" dirty="0" smtClean="0"/>
              <a:t> in </a:t>
            </a:r>
            <a:r>
              <a:rPr lang="pl-PL" baseline="0" dirty="0" err="1" smtClean="0"/>
              <a:t>graph</a:t>
            </a:r>
            <a:r>
              <a:rPr lang="pl-PL" baseline="0" dirty="0" smtClean="0"/>
              <a:t> </a:t>
            </a:r>
            <a:r>
              <a:rPr lang="pl-PL" baseline="0" dirty="0" err="1" smtClean="0"/>
              <a:t>database</a:t>
            </a:r>
            <a:r>
              <a:rPr lang="pl-PL" baseline="0" dirty="0" smtClean="0"/>
              <a:t> (Neo4j) and </a:t>
            </a:r>
            <a:r>
              <a:rPr lang="pl-PL" baseline="0" dirty="0" err="1" smtClean="0"/>
              <a:t>analyzed</a:t>
            </a:r>
            <a:r>
              <a:rPr lang="pl-PL" baseline="0" dirty="0" smtClean="0"/>
              <a:t> by </a:t>
            </a:r>
            <a:r>
              <a:rPr lang="pl-PL" baseline="0" dirty="0" err="1" smtClean="0"/>
              <a:t>means</a:t>
            </a:r>
            <a:r>
              <a:rPr lang="pl-PL" baseline="0" dirty="0" smtClean="0"/>
              <a:t> of </a:t>
            </a:r>
            <a:r>
              <a:rPr lang="pl-PL" baseline="0" dirty="0" err="1" smtClean="0"/>
              <a:t>queries</a:t>
            </a:r>
            <a:r>
              <a:rPr lang="pl-PL" baseline="0" dirty="0" smtClean="0"/>
              <a:t> in </a:t>
            </a:r>
            <a:r>
              <a:rPr lang="pl-PL" baseline="0" dirty="0" err="1" smtClean="0"/>
              <a:t>Cypher</a:t>
            </a:r>
            <a:r>
              <a:rPr lang="pl-PL" baseline="0" dirty="0" smtClean="0"/>
              <a:t>(</a:t>
            </a:r>
            <a:r>
              <a:rPr lang="pl-PL" baseline="0" dirty="0" err="1" smtClean="0"/>
              <a:t>sajfer</a:t>
            </a:r>
            <a:r>
              <a:rPr lang="pl-PL" baseline="0" dirty="0" smtClean="0"/>
              <a:t>) </a:t>
            </a:r>
            <a:r>
              <a:rPr lang="pl-PL" baseline="0" dirty="0" err="1" smtClean="0"/>
              <a:t>language</a:t>
            </a:r>
            <a:r>
              <a:rPr lang="pl-PL" baseline="0" dirty="0" smtClean="0"/>
              <a:t>. </a:t>
            </a:r>
            <a:r>
              <a:rPr lang="pl-PL" baseline="0" dirty="0" err="1" smtClean="0"/>
              <a:t>Client</a:t>
            </a:r>
            <a:r>
              <a:rPr lang="pl-PL" baseline="0" dirty="0" smtClean="0"/>
              <a:t> and services </a:t>
            </a:r>
            <a:r>
              <a:rPr lang="pl-PL" baseline="0" dirty="0" err="1" smtClean="0"/>
              <a:t>are</a:t>
            </a:r>
            <a:r>
              <a:rPr lang="pl-PL" baseline="0" dirty="0" smtClean="0"/>
              <a:t> </a:t>
            </a:r>
            <a:r>
              <a:rPr lang="pl-PL" baseline="0" dirty="0" err="1" smtClean="0"/>
              <a:t>represented</a:t>
            </a:r>
            <a:r>
              <a:rPr lang="pl-PL" baseline="0" dirty="0" smtClean="0"/>
              <a:t> by IP/Service </a:t>
            </a:r>
            <a:r>
              <a:rPr lang="pl-PL" baseline="0" dirty="0" err="1" smtClean="0"/>
              <a:t>nodes</a:t>
            </a:r>
            <a:r>
              <a:rPr lang="pl-PL" baseline="0" dirty="0" smtClean="0"/>
              <a:t> – </a:t>
            </a:r>
            <a:r>
              <a:rPr lang="pl-PL" baseline="0" dirty="0" err="1" smtClean="0"/>
              <a:t>the</a:t>
            </a:r>
            <a:r>
              <a:rPr lang="pl-PL" baseline="0" dirty="0" smtClean="0"/>
              <a:t> </a:t>
            </a:r>
            <a:r>
              <a:rPr lang="pl-PL" baseline="0" dirty="0" err="1" smtClean="0"/>
              <a:t>client</a:t>
            </a:r>
            <a:r>
              <a:rPr lang="pl-PL" baseline="0" dirty="0" smtClean="0"/>
              <a:t> </a:t>
            </a:r>
            <a:r>
              <a:rPr lang="pl-PL" baseline="0" dirty="0" err="1" smtClean="0"/>
              <a:t>has</a:t>
            </a:r>
            <a:r>
              <a:rPr lang="pl-PL" baseline="0" dirty="0" smtClean="0"/>
              <a:t> port </a:t>
            </a:r>
            <a:r>
              <a:rPr lang="pl-PL" baseline="0" dirty="0" err="1" smtClean="0"/>
              <a:t>number</a:t>
            </a:r>
            <a:r>
              <a:rPr lang="pl-PL" baseline="0" dirty="0" smtClean="0"/>
              <a:t> set to zero </a:t>
            </a:r>
            <a:r>
              <a:rPr lang="pl-PL" baseline="0" dirty="0" err="1" smtClean="0"/>
              <a:t>in</a:t>
            </a:r>
            <a:r>
              <a:rPr lang="pl-PL" baseline="0" dirty="0" smtClean="0"/>
              <a:t> </a:t>
            </a:r>
            <a:r>
              <a:rPr lang="pl-PL" baseline="0" dirty="0" err="1" smtClean="0"/>
              <a:t>our</a:t>
            </a:r>
            <a:r>
              <a:rPr lang="pl-PL" baseline="0" dirty="0" smtClean="0"/>
              <a:t> </a:t>
            </a:r>
            <a:r>
              <a:rPr lang="pl-PL" baseline="0" dirty="0" err="1" smtClean="0"/>
              <a:t>convention</a:t>
            </a:r>
            <a:r>
              <a:rPr lang="pl-PL" baseline="0" dirty="0" smtClean="0"/>
              <a:t> and </a:t>
            </a:r>
            <a:r>
              <a:rPr lang="pl-PL" baseline="0" dirty="0" err="1" smtClean="0"/>
              <a:t>the</a:t>
            </a:r>
            <a:r>
              <a:rPr lang="pl-PL" baseline="0" dirty="0" smtClean="0"/>
              <a:t> service </a:t>
            </a:r>
            <a:r>
              <a:rPr lang="pl-PL" baseline="0" dirty="0" err="1" smtClean="0"/>
              <a:t>other</a:t>
            </a:r>
            <a:r>
              <a:rPr lang="pl-PL" baseline="0" dirty="0" smtClean="0"/>
              <a:t> </a:t>
            </a:r>
            <a:r>
              <a:rPr lang="pl-PL" baseline="0" dirty="0" err="1" smtClean="0"/>
              <a:t>then</a:t>
            </a:r>
            <a:r>
              <a:rPr lang="pl-PL" baseline="0" dirty="0" smtClean="0"/>
              <a:t> zero. On one host </a:t>
            </a:r>
            <a:r>
              <a:rPr lang="pl-PL" baseline="0" dirty="0" err="1" smtClean="0"/>
              <a:t>there</a:t>
            </a:r>
            <a:r>
              <a:rPr lang="pl-PL" baseline="0" dirty="0" smtClean="0"/>
              <a:t> </a:t>
            </a:r>
            <a:r>
              <a:rPr lang="pl-PL" baseline="0" dirty="0" err="1" smtClean="0"/>
              <a:t>could</a:t>
            </a:r>
            <a:r>
              <a:rPr lang="pl-PL" baseline="0" dirty="0" smtClean="0"/>
              <a:t> be </a:t>
            </a:r>
            <a:r>
              <a:rPr lang="pl-PL" baseline="0" dirty="0" err="1" smtClean="0"/>
              <a:t>multiple</a:t>
            </a:r>
            <a:r>
              <a:rPr lang="pl-PL" baseline="0" dirty="0" smtClean="0"/>
              <a:t> services </a:t>
            </a:r>
            <a:r>
              <a:rPr lang="pl-PL" baseline="0" dirty="0" err="1" smtClean="0"/>
              <a:t>or</a:t>
            </a:r>
            <a:r>
              <a:rPr lang="pl-PL" baseline="0" dirty="0" smtClean="0"/>
              <a:t> </a:t>
            </a:r>
            <a:r>
              <a:rPr lang="pl-PL" baseline="0" dirty="0" err="1" smtClean="0"/>
              <a:t>some</a:t>
            </a:r>
            <a:r>
              <a:rPr lang="pl-PL" baseline="0" dirty="0" smtClean="0"/>
              <a:t> host </a:t>
            </a:r>
            <a:r>
              <a:rPr lang="pl-PL" baseline="0" dirty="0" err="1" smtClean="0"/>
              <a:t>may</a:t>
            </a:r>
            <a:r>
              <a:rPr lang="pl-PL" baseline="0" dirty="0" smtClean="0"/>
              <a:t> be </a:t>
            </a:r>
            <a:r>
              <a:rPr lang="pl-PL" baseline="0" dirty="0" err="1" smtClean="0"/>
              <a:t>client</a:t>
            </a:r>
            <a:r>
              <a:rPr lang="pl-PL" baseline="0" dirty="0" smtClean="0"/>
              <a:t> and service </a:t>
            </a:r>
            <a:r>
              <a:rPr lang="pl-PL" baseline="0" dirty="0" err="1" smtClean="0"/>
              <a:t>provider</a:t>
            </a:r>
            <a:r>
              <a:rPr lang="pl-PL" baseline="0" dirty="0" smtClean="0"/>
              <a:t> </a:t>
            </a:r>
            <a:r>
              <a:rPr lang="pl-PL" baseline="0" dirty="0" err="1" smtClean="0"/>
              <a:t>in</a:t>
            </a:r>
            <a:r>
              <a:rPr lang="pl-PL" baseline="0" dirty="0" smtClean="0"/>
              <a:t> </a:t>
            </a:r>
            <a:r>
              <a:rPr lang="pl-PL" baseline="0" dirty="0" err="1" smtClean="0"/>
              <a:t>the</a:t>
            </a:r>
            <a:r>
              <a:rPr lang="pl-PL" baseline="0" dirty="0" smtClean="0"/>
              <a:t> same time, </a:t>
            </a:r>
            <a:r>
              <a:rPr lang="pl-PL" baseline="0" dirty="0" err="1" smtClean="0"/>
              <a:t>in</a:t>
            </a:r>
            <a:r>
              <a:rPr lang="pl-PL" baseline="0" dirty="0" smtClean="0"/>
              <a:t> </a:t>
            </a:r>
            <a:r>
              <a:rPr lang="pl-PL" baseline="0" dirty="0" err="1" smtClean="0"/>
              <a:t>such</a:t>
            </a:r>
            <a:r>
              <a:rPr lang="pl-PL" baseline="0" dirty="0" smtClean="0"/>
              <a:t> </a:t>
            </a:r>
            <a:r>
              <a:rPr lang="pl-PL" baseline="0" dirty="0" err="1" smtClean="0"/>
              <a:t>cases</a:t>
            </a:r>
            <a:r>
              <a:rPr lang="pl-PL" baseline="0" dirty="0" smtClean="0"/>
              <a:t> we </a:t>
            </a:r>
            <a:r>
              <a:rPr lang="pl-PL" baseline="0" dirty="0" err="1" smtClean="0"/>
              <a:t>use</a:t>
            </a:r>
            <a:r>
              <a:rPr lang="pl-PL" baseline="0" dirty="0" smtClean="0"/>
              <a:t> </a:t>
            </a:r>
            <a:r>
              <a:rPr lang="pl-PL" baseline="0" dirty="0" err="1" smtClean="0"/>
              <a:t>Ipclust</a:t>
            </a:r>
            <a:r>
              <a:rPr lang="pl-PL" baseline="0" dirty="0" smtClean="0"/>
              <a:t> </a:t>
            </a:r>
            <a:r>
              <a:rPr lang="pl-PL" baseline="0" dirty="0" err="1" smtClean="0"/>
              <a:t>node</a:t>
            </a:r>
            <a:r>
              <a:rPr lang="pl-PL" baseline="0" dirty="0" smtClean="0"/>
              <a:t> to </a:t>
            </a:r>
            <a:r>
              <a:rPr lang="pl-PL" baseline="0" dirty="0" err="1" smtClean="0"/>
              <a:t>represent</a:t>
            </a:r>
            <a:r>
              <a:rPr lang="pl-PL" baseline="0" dirty="0" smtClean="0"/>
              <a:t> </a:t>
            </a:r>
            <a:r>
              <a:rPr lang="pl-PL" baseline="0" dirty="0" err="1" smtClean="0"/>
              <a:t>that</a:t>
            </a:r>
            <a:r>
              <a:rPr lang="pl-PL" baseline="0" dirty="0" smtClean="0"/>
              <a:t> </a:t>
            </a:r>
            <a:r>
              <a:rPr lang="pl-PL" baseline="0" dirty="0" err="1" smtClean="0"/>
              <a:t>fact</a:t>
            </a:r>
            <a:r>
              <a:rPr lang="pl-PL" baseline="0" dirty="0" smtClean="0"/>
              <a:t>. </a:t>
            </a:r>
          </a:p>
          <a:p>
            <a:endParaRPr lang="pl-PL" baseline="0" dirty="0" smtClean="0"/>
          </a:p>
          <a:p>
            <a:r>
              <a:rPr lang="pl-PL" dirty="0" err="1" smtClean="0"/>
              <a:t>The</a:t>
            </a:r>
            <a:r>
              <a:rPr lang="pl-PL" baseline="0" dirty="0" smtClean="0"/>
              <a:t> </a:t>
            </a:r>
            <a:r>
              <a:rPr lang="pl-PL" baseline="0" dirty="0" err="1" smtClean="0"/>
              <a:t>final</a:t>
            </a:r>
            <a:r>
              <a:rPr lang="pl-PL" baseline="0" dirty="0" smtClean="0"/>
              <a:t> </a:t>
            </a:r>
            <a:r>
              <a:rPr lang="pl-PL" baseline="0" dirty="0" err="1" smtClean="0"/>
              <a:t>graph</a:t>
            </a:r>
            <a:r>
              <a:rPr lang="pl-PL" baseline="0" dirty="0" smtClean="0"/>
              <a:t> model </a:t>
            </a:r>
            <a:r>
              <a:rPr lang="pl-PL" baseline="0" dirty="0" err="1" smtClean="0"/>
              <a:t>proposition</a:t>
            </a:r>
            <a:r>
              <a:rPr lang="pl-PL" baseline="0" dirty="0" smtClean="0"/>
              <a:t> for </a:t>
            </a:r>
            <a:r>
              <a:rPr lang="pl-PL" baseline="0" dirty="0" err="1" smtClean="0"/>
              <a:t>NetFlow</a:t>
            </a:r>
            <a:r>
              <a:rPr lang="pl-PL" baseline="0" dirty="0" smtClean="0"/>
              <a:t> </a:t>
            </a:r>
            <a:r>
              <a:rPr lang="pl-PL" baseline="0" dirty="0" err="1" smtClean="0"/>
              <a:t>representation</a:t>
            </a:r>
            <a:r>
              <a:rPr lang="pl-PL" baseline="0" dirty="0" smtClean="0"/>
              <a:t> </a:t>
            </a:r>
            <a:r>
              <a:rPr lang="pl-PL" baseline="0" dirty="0" err="1" smtClean="0"/>
              <a:t>is</a:t>
            </a:r>
            <a:r>
              <a:rPr lang="pl-PL" baseline="0" dirty="0" smtClean="0"/>
              <a:t> the </a:t>
            </a:r>
            <a:r>
              <a:rPr lang="pl-PL" baseline="0" dirty="0" err="1" smtClean="0"/>
              <a:t>result</a:t>
            </a:r>
            <a:r>
              <a:rPr lang="pl-PL" baseline="0" dirty="0" smtClean="0"/>
              <a:t> of trade of </a:t>
            </a:r>
            <a:r>
              <a:rPr lang="pl-PL" baseline="0" dirty="0" err="1" smtClean="0"/>
              <a:t>between</a:t>
            </a:r>
            <a:r>
              <a:rPr lang="pl-PL" baseline="0" dirty="0" smtClean="0"/>
              <a:t> </a:t>
            </a:r>
            <a:r>
              <a:rPr lang="pl-PL" baseline="0" dirty="0" err="1" smtClean="0"/>
              <a:t>simplicity</a:t>
            </a:r>
            <a:r>
              <a:rPr lang="pl-PL" baseline="0" dirty="0" smtClean="0"/>
              <a:t> and </a:t>
            </a:r>
            <a:r>
              <a:rPr lang="pl-PL" baseline="0" dirty="0" err="1" smtClean="0"/>
              <a:t>technical</a:t>
            </a:r>
            <a:r>
              <a:rPr lang="pl-PL" baseline="0" dirty="0" smtClean="0"/>
              <a:t> </a:t>
            </a:r>
            <a:r>
              <a:rPr lang="pl-PL" baseline="0" dirty="0" err="1" smtClean="0"/>
              <a:t>constraints</a:t>
            </a:r>
            <a:r>
              <a:rPr lang="pl-PL" baseline="0" dirty="0" smtClean="0"/>
              <a:t> of </a:t>
            </a:r>
            <a:r>
              <a:rPr lang="pl-PL" baseline="0" dirty="0" err="1" smtClean="0"/>
              <a:t>graph</a:t>
            </a:r>
            <a:r>
              <a:rPr lang="pl-PL" baseline="0" dirty="0" smtClean="0"/>
              <a:t> </a:t>
            </a:r>
            <a:r>
              <a:rPr lang="pl-PL" baseline="0" dirty="0" err="1" smtClean="0"/>
              <a:t>databases</a:t>
            </a:r>
            <a:r>
              <a:rPr lang="pl-PL" baseline="0" dirty="0" smtClean="0"/>
              <a:t> in </a:t>
            </a:r>
            <a:r>
              <a:rPr lang="pl-PL" baseline="0" dirty="0" err="1" smtClean="0"/>
              <a:t>particular</a:t>
            </a:r>
            <a:r>
              <a:rPr lang="pl-PL" baseline="0" dirty="0" smtClean="0"/>
              <a:t> Neo4j. </a:t>
            </a:r>
            <a:r>
              <a:rPr lang="pl-PL" baseline="0" dirty="0" err="1" smtClean="0"/>
              <a:t>Information</a:t>
            </a:r>
            <a:r>
              <a:rPr lang="pl-PL" baseline="0" dirty="0" smtClean="0"/>
              <a:t> </a:t>
            </a:r>
            <a:r>
              <a:rPr lang="pl-PL" baseline="0" dirty="0" err="1" smtClean="0"/>
              <a:t>about</a:t>
            </a:r>
            <a:r>
              <a:rPr lang="pl-PL" baseline="0" dirty="0" smtClean="0"/>
              <a:t> </a:t>
            </a:r>
            <a:r>
              <a:rPr lang="pl-PL" baseline="0" dirty="0" err="1" smtClean="0"/>
              <a:t>the</a:t>
            </a:r>
            <a:r>
              <a:rPr lang="pl-PL" baseline="0" dirty="0" smtClean="0"/>
              <a:t> </a:t>
            </a:r>
            <a:r>
              <a:rPr lang="pl-PL" baseline="0" dirty="0" err="1" smtClean="0"/>
              <a:t>flows</a:t>
            </a:r>
            <a:r>
              <a:rPr lang="pl-PL" baseline="0" dirty="0" smtClean="0"/>
              <a:t> </a:t>
            </a:r>
            <a:r>
              <a:rPr lang="pl-PL" baseline="0" dirty="0" err="1" smtClean="0"/>
              <a:t>could</a:t>
            </a:r>
            <a:r>
              <a:rPr lang="pl-PL" baseline="0" dirty="0" smtClean="0"/>
              <a:t> be </a:t>
            </a:r>
            <a:r>
              <a:rPr lang="pl-PL" baseline="0" dirty="0" err="1" smtClean="0"/>
              <a:t>stored</a:t>
            </a:r>
            <a:r>
              <a:rPr lang="pl-PL" baseline="0" dirty="0" smtClean="0"/>
              <a:t> as </a:t>
            </a:r>
            <a:r>
              <a:rPr lang="pl-PL" baseline="0" dirty="0" err="1" smtClean="0"/>
              <a:t>edge</a:t>
            </a:r>
            <a:r>
              <a:rPr lang="pl-PL" baseline="0" dirty="0" smtClean="0"/>
              <a:t> </a:t>
            </a:r>
            <a:r>
              <a:rPr lang="pl-PL" baseline="0" dirty="0" err="1" smtClean="0"/>
              <a:t>properties</a:t>
            </a:r>
            <a:r>
              <a:rPr lang="pl-PL" baseline="0" dirty="0" smtClean="0"/>
              <a:t> but </a:t>
            </a:r>
            <a:r>
              <a:rPr lang="pl-PL" baseline="0" dirty="0" err="1" smtClean="0"/>
              <a:t>in</a:t>
            </a:r>
            <a:r>
              <a:rPr lang="pl-PL" baseline="0" dirty="0" smtClean="0"/>
              <a:t> </a:t>
            </a:r>
            <a:r>
              <a:rPr lang="pl-PL" baseline="0" dirty="0" err="1" smtClean="0"/>
              <a:t>such</a:t>
            </a:r>
            <a:r>
              <a:rPr lang="pl-PL" baseline="0" dirty="0" smtClean="0"/>
              <a:t> a </a:t>
            </a:r>
            <a:r>
              <a:rPr lang="pl-PL" baseline="0" dirty="0" err="1" smtClean="0"/>
              <a:t>case</a:t>
            </a:r>
            <a:r>
              <a:rPr lang="pl-PL" baseline="0" dirty="0" smtClean="0"/>
              <a:t> </a:t>
            </a:r>
            <a:r>
              <a:rPr lang="pl-PL" baseline="0" dirty="0" err="1" smtClean="0"/>
              <a:t>the</a:t>
            </a:r>
            <a:r>
              <a:rPr lang="pl-PL" baseline="0" dirty="0" smtClean="0"/>
              <a:t> </a:t>
            </a:r>
            <a:r>
              <a:rPr lang="pl-PL" baseline="0" dirty="0" err="1" smtClean="0"/>
              <a:t>database</a:t>
            </a:r>
            <a:r>
              <a:rPr lang="pl-PL" baseline="0" dirty="0" smtClean="0"/>
              <a:t> </a:t>
            </a:r>
            <a:r>
              <a:rPr lang="pl-PL" baseline="0" dirty="0" err="1" smtClean="0"/>
              <a:t>queries</a:t>
            </a:r>
            <a:r>
              <a:rPr lang="pl-PL" baseline="0" dirty="0" smtClean="0"/>
              <a:t> </a:t>
            </a:r>
            <a:r>
              <a:rPr lang="pl-PL" baseline="0" dirty="0" err="1" smtClean="0"/>
              <a:t>in</a:t>
            </a:r>
            <a:r>
              <a:rPr lang="pl-PL" baseline="0" dirty="0" smtClean="0"/>
              <a:t> </a:t>
            </a:r>
            <a:r>
              <a:rPr lang="pl-PL" baseline="0" dirty="0" err="1" smtClean="0"/>
              <a:t>Cypher</a:t>
            </a:r>
            <a:r>
              <a:rPr lang="pl-PL" baseline="0" dirty="0" smtClean="0"/>
              <a:t> </a:t>
            </a:r>
            <a:r>
              <a:rPr lang="pl-PL" baseline="0" dirty="0" err="1" smtClean="0"/>
              <a:t>language</a:t>
            </a:r>
            <a:r>
              <a:rPr lang="pl-PL" baseline="0" dirty="0" smtClean="0"/>
              <a:t> </a:t>
            </a:r>
            <a:r>
              <a:rPr lang="pl-PL" baseline="0" dirty="0" err="1" smtClean="0"/>
              <a:t>would</a:t>
            </a:r>
            <a:r>
              <a:rPr lang="pl-PL" baseline="0" dirty="0" smtClean="0"/>
              <a:t> be </a:t>
            </a:r>
            <a:r>
              <a:rPr lang="pl-PL" baseline="0" dirty="0" err="1" smtClean="0"/>
              <a:t>over</a:t>
            </a:r>
            <a:r>
              <a:rPr lang="pl-PL" baseline="0" dirty="0" smtClean="0"/>
              <a:t> </a:t>
            </a:r>
            <a:r>
              <a:rPr lang="pl-PL" baseline="0" dirty="0" err="1" smtClean="0"/>
              <a:t>complicated</a:t>
            </a:r>
            <a:r>
              <a:rPr lang="pl-PL" baseline="0" dirty="0" smtClean="0"/>
              <a:t> (</a:t>
            </a:r>
            <a:r>
              <a:rPr lang="pl-PL" baseline="0" dirty="0" err="1" smtClean="0"/>
              <a:t>because</a:t>
            </a:r>
            <a:r>
              <a:rPr lang="pl-PL" baseline="0" dirty="0" smtClean="0"/>
              <a:t> of </a:t>
            </a:r>
            <a:r>
              <a:rPr lang="pl-PL" baseline="0" dirty="0" err="1" smtClean="0"/>
              <a:t>additional</a:t>
            </a:r>
            <a:r>
              <a:rPr lang="pl-PL" baseline="0" dirty="0" smtClean="0"/>
              <a:t> </a:t>
            </a:r>
            <a:r>
              <a:rPr lang="pl-PL" baseline="0" dirty="0" err="1" smtClean="0"/>
              <a:t>where</a:t>
            </a:r>
            <a:r>
              <a:rPr lang="pl-PL" baseline="0" dirty="0" smtClean="0"/>
              <a:t> </a:t>
            </a:r>
            <a:r>
              <a:rPr lang="pl-PL" baseline="0" dirty="0" err="1" smtClean="0"/>
              <a:t>constraints</a:t>
            </a:r>
            <a:r>
              <a:rPr lang="pl-PL" baseline="0" dirty="0" smtClean="0"/>
              <a:t>) and </a:t>
            </a:r>
            <a:r>
              <a:rPr lang="pl-PL" baseline="0" dirty="0" err="1" smtClean="0"/>
              <a:t>there</a:t>
            </a:r>
            <a:r>
              <a:rPr lang="pl-PL" baseline="0" dirty="0" smtClean="0"/>
              <a:t> </a:t>
            </a:r>
            <a:r>
              <a:rPr lang="pl-PL" baseline="0" dirty="0" err="1" smtClean="0"/>
              <a:t>would</a:t>
            </a:r>
            <a:r>
              <a:rPr lang="pl-PL" baseline="0" dirty="0" smtClean="0"/>
              <a:t> be a problem </a:t>
            </a:r>
            <a:r>
              <a:rPr lang="pl-PL" baseline="0" dirty="0" err="1" smtClean="0"/>
              <a:t>with</a:t>
            </a:r>
            <a:r>
              <a:rPr lang="pl-PL" baseline="0" dirty="0" smtClean="0"/>
              <a:t> </a:t>
            </a:r>
            <a:r>
              <a:rPr lang="pl-PL" baseline="0" dirty="0" err="1" smtClean="0"/>
              <a:t>storing</a:t>
            </a:r>
            <a:r>
              <a:rPr lang="pl-PL" baseline="0" dirty="0" smtClean="0"/>
              <a:t> </a:t>
            </a:r>
            <a:r>
              <a:rPr lang="pl-PL" baseline="0" dirty="0" err="1" smtClean="0"/>
              <a:t>sequences</a:t>
            </a:r>
            <a:r>
              <a:rPr lang="pl-PL" baseline="0" dirty="0" smtClean="0"/>
              <a:t> of </a:t>
            </a:r>
            <a:r>
              <a:rPr lang="pl-PL" baseline="0" dirty="0" err="1" smtClean="0"/>
              <a:t>netflow</a:t>
            </a:r>
            <a:r>
              <a:rPr lang="pl-PL" baseline="0" dirty="0" smtClean="0"/>
              <a:t> </a:t>
            </a:r>
            <a:r>
              <a:rPr lang="pl-PL" baseline="0" dirty="0" err="1" smtClean="0"/>
              <a:t>records</a:t>
            </a:r>
            <a:r>
              <a:rPr lang="pl-PL" baseline="0" dirty="0" smtClean="0"/>
              <a:t> </a:t>
            </a:r>
            <a:r>
              <a:rPr lang="pl-PL" baseline="0" dirty="0" err="1" smtClean="0"/>
              <a:t>along</a:t>
            </a:r>
            <a:r>
              <a:rPr lang="pl-PL" baseline="0" dirty="0" smtClean="0"/>
              <a:t> </a:t>
            </a:r>
            <a:r>
              <a:rPr lang="pl-PL" baseline="0" dirty="0" err="1" smtClean="0"/>
              <a:t>with</a:t>
            </a:r>
            <a:r>
              <a:rPr lang="pl-PL" baseline="0" dirty="0" smtClean="0"/>
              <a:t> </a:t>
            </a:r>
            <a:r>
              <a:rPr lang="pl-PL" baseline="0" dirty="0" err="1" smtClean="0"/>
              <a:t>accompanying</a:t>
            </a:r>
            <a:r>
              <a:rPr lang="pl-PL" baseline="0" dirty="0" smtClean="0"/>
              <a:t> </a:t>
            </a:r>
            <a:r>
              <a:rPr lang="pl-PL" baseline="0" dirty="0" err="1" smtClean="0"/>
              <a:t>historical</a:t>
            </a:r>
            <a:r>
              <a:rPr lang="pl-PL" baseline="0" dirty="0" smtClean="0"/>
              <a:t> data. In </a:t>
            </a:r>
            <a:r>
              <a:rPr lang="pl-PL" baseline="0" dirty="0" err="1" smtClean="0"/>
              <a:t>some</a:t>
            </a:r>
            <a:r>
              <a:rPr lang="pl-PL" baseline="0" dirty="0" smtClean="0"/>
              <a:t> </a:t>
            </a:r>
            <a:r>
              <a:rPr lang="pl-PL" baseline="0" dirty="0" err="1" smtClean="0"/>
              <a:t>cases</a:t>
            </a:r>
            <a:r>
              <a:rPr lang="pl-PL" baseline="0" dirty="0" smtClean="0"/>
              <a:t> </a:t>
            </a:r>
            <a:r>
              <a:rPr lang="pl-PL" baseline="0" dirty="0" err="1" smtClean="0"/>
              <a:t>adding</a:t>
            </a:r>
            <a:r>
              <a:rPr lang="pl-PL" baseline="0" dirty="0" smtClean="0"/>
              <a:t> </a:t>
            </a:r>
            <a:r>
              <a:rPr lang="pl-PL" baseline="0" dirty="0" err="1" smtClean="0"/>
              <a:t>new</a:t>
            </a:r>
            <a:r>
              <a:rPr lang="pl-PL" baseline="0" dirty="0" smtClean="0"/>
              <a:t> </a:t>
            </a:r>
            <a:r>
              <a:rPr lang="pl-PL" baseline="0" dirty="0" err="1" smtClean="0"/>
              <a:t>vertex</a:t>
            </a:r>
            <a:r>
              <a:rPr lang="pl-PL" baseline="0" dirty="0" smtClean="0"/>
              <a:t> </a:t>
            </a:r>
            <a:r>
              <a:rPr lang="pl-PL" baseline="0" dirty="0" err="1" smtClean="0"/>
              <a:t>is</a:t>
            </a:r>
            <a:r>
              <a:rPr lang="pl-PL" baseline="0" dirty="0" smtClean="0"/>
              <a:t> </a:t>
            </a:r>
            <a:r>
              <a:rPr lang="pl-PL" baseline="0" dirty="0" err="1" smtClean="0"/>
              <a:t>also</a:t>
            </a:r>
            <a:r>
              <a:rPr lang="pl-PL" baseline="0" dirty="0" smtClean="0"/>
              <a:t> </a:t>
            </a:r>
            <a:r>
              <a:rPr lang="pl-PL" baseline="0" dirty="0" err="1" smtClean="0"/>
              <a:t>faster</a:t>
            </a:r>
            <a:r>
              <a:rPr lang="pl-PL" baseline="0" dirty="0" smtClean="0"/>
              <a:t> </a:t>
            </a:r>
            <a:r>
              <a:rPr lang="pl-PL" baseline="0" dirty="0" err="1" smtClean="0"/>
              <a:t>than</a:t>
            </a:r>
            <a:r>
              <a:rPr lang="pl-PL" baseline="0" dirty="0" smtClean="0"/>
              <a:t> </a:t>
            </a:r>
            <a:r>
              <a:rPr lang="pl-PL" baseline="0" dirty="0" err="1" smtClean="0"/>
              <a:t>modifying</a:t>
            </a:r>
            <a:r>
              <a:rPr lang="pl-PL" baseline="0" dirty="0" smtClean="0"/>
              <a:t> </a:t>
            </a:r>
            <a:r>
              <a:rPr lang="pl-PL" baseline="0" dirty="0" err="1" smtClean="0"/>
              <a:t>properties</a:t>
            </a:r>
            <a:r>
              <a:rPr lang="pl-PL" baseline="0" dirty="0" smtClean="0"/>
              <a:t> of </a:t>
            </a:r>
            <a:r>
              <a:rPr lang="pl-PL" baseline="0" dirty="0" err="1" smtClean="0"/>
              <a:t>existing</a:t>
            </a:r>
            <a:r>
              <a:rPr lang="pl-PL" baseline="0" dirty="0" smtClean="0"/>
              <a:t> </a:t>
            </a:r>
            <a:r>
              <a:rPr lang="pl-PL" baseline="0" dirty="0" err="1" smtClean="0"/>
              <a:t>edges</a:t>
            </a:r>
            <a:r>
              <a:rPr lang="pl-PL" baseline="0" dirty="0" smtClean="0"/>
              <a:t>. </a:t>
            </a:r>
          </a:p>
          <a:p>
            <a:r>
              <a:rPr lang="pl-PL" baseline="0" dirty="0" smtClean="0"/>
              <a:t> </a:t>
            </a:r>
            <a:endParaRPr lang="pl-PL"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On the </a:t>
            </a:r>
            <a:r>
              <a:rPr lang="pl-PL" dirty="0" err="1" smtClean="0"/>
              <a:t>left</a:t>
            </a:r>
            <a:r>
              <a:rPr lang="pl-PL" dirty="0" smtClean="0"/>
              <a:t> HTTP and</a:t>
            </a:r>
            <a:r>
              <a:rPr lang="pl-PL" baseline="0" dirty="0" smtClean="0"/>
              <a:t> SSH </a:t>
            </a:r>
            <a:r>
              <a:rPr lang="pl-PL" baseline="0" dirty="0" err="1" smtClean="0"/>
              <a:t>traffic</a:t>
            </a:r>
            <a:r>
              <a:rPr lang="pl-PL" baseline="0" dirty="0" smtClean="0"/>
              <a:t> on the </a:t>
            </a:r>
            <a:r>
              <a:rPr lang="pl-PL" baseline="0" dirty="0" err="1" smtClean="0"/>
              <a:t>right</a:t>
            </a:r>
            <a:r>
              <a:rPr lang="pl-PL" baseline="0" dirty="0" smtClean="0"/>
              <a:t> SMTP.  Red </a:t>
            </a:r>
            <a:r>
              <a:rPr lang="pl-PL" baseline="0" dirty="0" err="1" smtClean="0"/>
              <a:t>nodes</a:t>
            </a:r>
            <a:r>
              <a:rPr lang="pl-PL" baseline="0" dirty="0" smtClean="0"/>
              <a:t> </a:t>
            </a:r>
            <a:r>
              <a:rPr lang="pl-PL" baseline="0" dirty="0" err="1" smtClean="0"/>
              <a:t>are</a:t>
            </a:r>
            <a:r>
              <a:rPr lang="pl-PL" baseline="0" dirty="0" smtClean="0"/>
              <a:t> </a:t>
            </a:r>
            <a:r>
              <a:rPr lang="pl-PL" baseline="0" dirty="0" err="1" smtClean="0"/>
              <a:t>client</a:t>
            </a:r>
            <a:r>
              <a:rPr lang="pl-PL" baseline="0" dirty="0" smtClean="0"/>
              <a:t> </a:t>
            </a:r>
            <a:r>
              <a:rPr lang="pl-PL" baseline="0" dirty="0" err="1" smtClean="0"/>
              <a:t>nodes</a:t>
            </a:r>
            <a:r>
              <a:rPr lang="pl-PL" baseline="0" dirty="0" smtClean="0"/>
              <a:t>, </a:t>
            </a:r>
            <a:r>
              <a:rPr lang="pl-PL" baseline="0" dirty="0" err="1" smtClean="0"/>
              <a:t>green</a:t>
            </a:r>
            <a:r>
              <a:rPr lang="pl-PL" baseline="0" dirty="0" smtClean="0"/>
              <a:t> service </a:t>
            </a:r>
            <a:r>
              <a:rPr lang="pl-PL" baseline="0" dirty="0" err="1" smtClean="0"/>
              <a:t>nodes</a:t>
            </a:r>
            <a:r>
              <a:rPr lang="pl-PL" baseline="0" dirty="0" smtClean="0"/>
              <a:t>, </a:t>
            </a:r>
            <a:r>
              <a:rPr lang="pl-PL" baseline="0" dirty="0" err="1" smtClean="0"/>
              <a:t>orange</a:t>
            </a:r>
            <a:r>
              <a:rPr lang="pl-PL" baseline="0" dirty="0" smtClean="0"/>
              <a:t> </a:t>
            </a:r>
            <a:r>
              <a:rPr lang="pl-PL" baseline="0" dirty="0" err="1" smtClean="0"/>
              <a:t>are</a:t>
            </a:r>
            <a:r>
              <a:rPr lang="pl-PL" baseline="0" dirty="0" smtClean="0"/>
              <a:t> </a:t>
            </a:r>
            <a:r>
              <a:rPr lang="pl-PL" baseline="0" dirty="0" err="1" smtClean="0"/>
              <a:t>clients</a:t>
            </a:r>
            <a:r>
              <a:rPr lang="pl-PL" baseline="0" dirty="0" smtClean="0"/>
              <a:t> </a:t>
            </a:r>
            <a:r>
              <a:rPr lang="pl-PL" baseline="0" dirty="0" err="1" smtClean="0"/>
              <a:t>that</a:t>
            </a:r>
            <a:r>
              <a:rPr lang="pl-PL" baseline="0" dirty="0" smtClean="0"/>
              <a:t> </a:t>
            </a:r>
            <a:r>
              <a:rPr lang="pl-PL" baseline="0" dirty="0" err="1" smtClean="0"/>
              <a:t>are</a:t>
            </a:r>
            <a:r>
              <a:rPr lang="pl-PL" baseline="0" dirty="0" smtClean="0"/>
              <a:t> </a:t>
            </a:r>
            <a:r>
              <a:rPr lang="pl-PL" baseline="0" dirty="0" err="1" smtClean="0"/>
              <a:t>placed</a:t>
            </a:r>
            <a:r>
              <a:rPr lang="pl-PL" baseline="0" dirty="0" smtClean="0"/>
              <a:t> on </a:t>
            </a:r>
            <a:r>
              <a:rPr lang="pl-PL" baseline="0" dirty="0" err="1" smtClean="0"/>
              <a:t>the</a:t>
            </a:r>
            <a:r>
              <a:rPr lang="pl-PL" baseline="0" dirty="0" smtClean="0"/>
              <a:t> same host as service (</a:t>
            </a:r>
            <a:r>
              <a:rPr lang="pl-PL" baseline="0" dirty="0" err="1" smtClean="0"/>
              <a:t>e.g</a:t>
            </a:r>
            <a:r>
              <a:rPr lang="pl-PL" baseline="0" dirty="0" smtClean="0"/>
              <a:t>. SMTP </a:t>
            </a:r>
            <a:r>
              <a:rPr lang="pl-PL" baseline="0" dirty="0" err="1" smtClean="0"/>
              <a:t>server</a:t>
            </a:r>
            <a:r>
              <a:rPr lang="pl-PL" baseline="0" dirty="0" smtClean="0"/>
              <a:t> </a:t>
            </a:r>
            <a:r>
              <a:rPr lang="pl-PL" baseline="0" dirty="0" err="1" smtClean="0"/>
              <a:t>is</a:t>
            </a:r>
            <a:r>
              <a:rPr lang="pl-PL" baseline="0" dirty="0" smtClean="0"/>
              <a:t> </a:t>
            </a:r>
            <a:r>
              <a:rPr lang="pl-PL" baseline="0" dirty="0" err="1" smtClean="0"/>
              <a:t>usually</a:t>
            </a:r>
            <a:r>
              <a:rPr lang="pl-PL" baseline="0" dirty="0" smtClean="0"/>
              <a:t> a </a:t>
            </a:r>
            <a:r>
              <a:rPr lang="pl-PL" baseline="0" dirty="0" err="1" smtClean="0"/>
              <a:t>client</a:t>
            </a:r>
            <a:r>
              <a:rPr lang="pl-PL" baseline="0" dirty="0" smtClean="0"/>
              <a:t> and a </a:t>
            </a:r>
            <a:r>
              <a:rPr lang="pl-PL" baseline="0" dirty="0" err="1" smtClean="0"/>
              <a:t>server</a:t>
            </a:r>
            <a:r>
              <a:rPr lang="pl-PL" baseline="0" dirty="0" smtClean="0"/>
              <a:t> in the same time). </a:t>
            </a:r>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We </a:t>
            </a:r>
            <a:r>
              <a:rPr lang="pl-PL" dirty="0" err="1" smtClean="0"/>
              <a:t>can</a:t>
            </a:r>
            <a:r>
              <a:rPr lang="pl-PL" dirty="0" smtClean="0"/>
              <a:t> </a:t>
            </a:r>
            <a:r>
              <a:rPr lang="pl-PL" dirty="0" err="1" smtClean="0"/>
              <a:t>use</a:t>
            </a:r>
            <a:r>
              <a:rPr lang="pl-PL" dirty="0" smtClean="0"/>
              <a:t> </a:t>
            </a:r>
            <a:r>
              <a:rPr lang="pl-PL" dirty="0" err="1" smtClean="0"/>
              <a:t>our</a:t>
            </a:r>
            <a:r>
              <a:rPr lang="pl-PL" dirty="0" smtClean="0"/>
              <a:t> </a:t>
            </a:r>
            <a:r>
              <a:rPr lang="pl-PL" dirty="0" err="1" smtClean="0"/>
              <a:t>database</a:t>
            </a:r>
            <a:r>
              <a:rPr lang="pl-PL" dirty="0" smtClean="0"/>
              <a:t> to </a:t>
            </a:r>
            <a:r>
              <a:rPr lang="pl-PL" dirty="0" err="1" smtClean="0"/>
              <a:t>search</a:t>
            </a:r>
            <a:r>
              <a:rPr lang="pl-PL" baseline="0" dirty="0" smtClean="0"/>
              <a:t> for </a:t>
            </a:r>
            <a:r>
              <a:rPr lang="pl-PL" baseline="0" dirty="0" err="1" smtClean="0"/>
              <a:t>particular</a:t>
            </a:r>
            <a:r>
              <a:rPr lang="pl-PL" baseline="0" dirty="0" smtClean="0"/>
              <a:t> </a:t>
            </a:r>
            <a:r>
              <a:rPr lang="pl-PL" baseline="0" dirty="0" err="1" smtClean="0"/>
              <a:t>kind</a:t>
            </a:r>
            <a:r>
              <a:rPr lang="pl-PL" baseline="0" dirty="0" smtClean="0"/>
              <a:t> of </a:t>
            </a:r>
            <a:r>
              <a:rPr lang="pl-PL" baseline="0" dirty="0" err="1" smtClean="0"/>
              <a:t>traffic</a:t>
            </a:r>
            <a:r>
              <a:rPr lang="pl-PL" baseline="0" dirty="0" smtClean="0"/>
              <a:t> </a:t>
            </a:r>
            <a:r>
              <a:rPr lang="pl-PL" baseline="0" dirty="0" err="1" smtClean="0"/>
              <a:t>patterns</a:t>
            </a:r>
            <a:r>
              <a:rPr lang="pl-PL" baseline="0" dirty="0" smtClean="0"/>
              <a:t> </a:t>
            </a:r>
            <a:r>
              <a:rPr lang="pl-PL" baseline="0" dirty="0" err="1" smtClean="0"/>
              <a:t>e.g</a:t>
            </a:r>
            <a:r>
              <a:rPr lang="pl-PL" baseline="0" dirty="0" smtClean="0"/>
              <a:t>. we </a:t>
            </a:r>
            <a:r>
              <a:rPr lang="pl-PL" baseline="0" dirty="0" err="1" smtClean="0"/>
              <a:t>can</a:t>
            </a:r>
            <a:r>
              <a:rPr lang="pl-PL" baseline="0" dirty="0" smtClean="0"/>
              <a:t> monitor </a:t>
            </a:r>
            <a:r>
              <a:rPr lang="pl-PL" baseline="0" dirty="0" err="1" smtClean="0"/>
              <a:t>if</a:t>
            </a:r>
            <a:r>
              <a:rPr lang="pl-PL" baseline="0" dirty="0" smtClean="0"/>
              <a:t> </a:t>
            </a:r>
            <a:r>
              <a:rPr lang="pl-PL" baseline="0" dirty="0" err="1" smtClean="0"/>
              <a:t>there</a:t>
            </a:r>
            <a:r>
              <a:rPr lang="pl-PL" baseline="0" dirty="0" smtClean="0"/>
              <a:t> </a:t>
            </a:r>
            <a:r>
              <a:rPr lang="pl-PL" baseline="0" dirty="0" err="1" smtClean="0"/>
              <a:t>are</a:t>
            </a:r>
            <a:r>
              <a:rPr lang="pl-PL" baseline="0" dirty="0" smtClean="0"/>
              <a:t> </a:t>
            </a:r>
            <a:r>
              <a:rPr lang="pl-PL" baseline="0" dirty="0" err="1" smtClean="0"/>
              <a:t>any</a:t>
            </a:r>
            <a:r>
              <a:rPr lang="pl-PL" baseline="0" dirty="0" smtClean="0"/>
              <a:t> services on high </a:t>
            </a:r>
            <a:r>
              <a:rPr lang="pl-PL" baseline="0" dirty="0" err="1" smtClean="0"/>
              <a:t>ports</a:t>
            </a:r>
            <a:r>
              <a:rPr lang="pl-PL" baseline="0" dirty="0" smtClean="0"/>
              <a:t> </a:t>
            </a:r>
            <a:r>
              <a:rPr lang="pl-PL" baseline="0" dirty="0" err="1" smtClean="0"/>
              <a:t>there</a:t>
            </a:r>
            <a:r>
              <a:rPr lang="pl-PL" baseline="0" dirty="0" smtClean="0"/>
              <a:t> </a:t>
            </a:r>
            <a:r>
              <a:rPr lang="pl-PL" baseline="0" dirty="0" err="1" smtClean="0"/>
              <a:t>are</a:t>
            </a:r>
            <a:r>
              <a:rPr lang="pl-PL" baseline="0" dirty="0" smtClean="0"/>
              <a:t> </a:t>
            </a:r>
            <a:r>
              <a:rPr lang="pl-PL" baseline="0" dirty="0" err="1" smtClean="0"/>
              <a:t>used</a:t>
            </a:r>
            <a:r>
              <a:rPr lang="pl-PL" baseline="0" dirty="0" smtClean="0"/>
              <a:t> by </a:t>
            </a:r>
            <a:r>
              <a:rPr lang="pl-PL" baseline="0" dirty="0" err="1" smtClean="0"/>
              <a:t>our</a:t>
            </a:r>
            <a:r>
              <a:rPr lang="pl-PL" baseline="0" dirty="0" smtClean="0"/>
              <a:t> </a:t>
            </a:r>
            <a:r>
              <a:rPr lang="pl-PL" baseline="0" dirty="0" err="1" smtClean="0"/>
              <a:t>employees</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871704" lvl="2" indent="-402325"/>
            <a:r>
              <a:rPr lang="pl-PL" dirty="0" err="1" smtClean="0"/>
              <a:t>Last</a:t>
            </a:r>
            <a:r>
              <a:rPr lang="pl-PL" dirty="0" smtClean="0"/>
              <a:t> of BA in</a:t>
            </a:r>
            <a:r>
              <a:rPr lang="pl-PL" baseline="0" dirty="0" smtClean="0"/>
              <a:t> </a:t>
            </a:r>
            <a:r>
              <a:rPr lang="pl-PL" baseline="0" dirty="0" err="1" smtClean="0"/>
              <a:t>ours</a:t>
            </a:r>
            <a:r>
              <a:rPr lang="pl-PL" baseline="0" dirty="0" smtClean="0"/>
              <a:t> list </a:t>
            </a:r>
            <a:r>
              <a:rPr lang="pl-PL" baseline="0" dirty="0" err="1" smtClean="0"/>
              <a:t>is</a:t>
            </a:r>
            <a:r>
              <a:rPr lang="pl-PL" baseline="0" dirty="0" smtClean="0"/>
              <a:t> </a:t>
            </a:r>
            <a:r>
              <a:rPr lang="en-US" dirty="0" err="1" smtClean="0"/>
              <a:t>modul</a:t>
            </a:r>
            <a:r>
              <a:rPr lang="en-US" dirty="0" smtClean="0"/>
              <a:t> with solution based on </a:t>
            </a:r>
            <a:r>
              <a:rPr lang="en-US" sz="2000" b="1" dirty="0" smtClean="0"/>
              <a:t>Statistical</a:t>
            </a:r>
            <a:r>
              <a:rPr lang="pl-PL" sz="2000" b="1" dirty="0" smtClean="0"/>
              <a:t>(</a:t>
            </a:r>
            <a:r>
              <a:rPr lang="pl-PL" sz="2000" b="1" dirty="0" err="1" smtClean="0"/>
              <a:t>Statistikal</a:t>
            </a:r>
            <a:r>
              <a:rPr lang="pl-PL" sz="2000" b="1" dirty="0" smtClean="0"/>
              <a:t>)</a:t>
            </a:r>
            <a:r>
              <a:rPr lang="en-US" sz="2000" b="1" dirty="0" smtClean="0"/>
              <a:t> anomaly detection</a:t>
            </a:r>
            <a:endParaRPr lang="en-US" dirty="0" smtClean="0"/>
          </a:p>
          <a:p>
            <a:endParaRPr lang="en-US"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Block of Analysis detect anomalies, attacks and malware in network.</a:t>
            </a:r>
          </a:p>
          <a:p>
            <a:r>
              <a:rPr lang="en-US" dirty="0" smtClean="0"/>
              <a:t>BA detect attack such as viruses, action scanners, malware ( run in </a:t>
            </a:r>
            <a:r>
              <a:rPr lang="en-US" dirty="0" err="1" smtClean="0"/>
              <a:t>botnetu</a:t>
            </a:r>
            <a:r>
              <a:rPr lang="en-US" dirty="0" smtClean="0"/>
              <a:t>).</a:t>
            </a:r>
          </a:p>
          <a:p>
            <a:r>
              <a:rPr lang="en-US" dirty="0" smtClean="0"/>
              <a:t>Sensors for BA are network devices and other examples on this slide.</a:t>
            </a:r>
          </a:p>
          <a:p>
            <a:r>
              <a:rPr lang="en-US" dirty="0" smtClean="0"/>
              <a:t>Block of Analysis uses all of data presented on this slide data to analysis.</a:t>
            </a:r>
          </a:p>
          <a:p>
            <a:endParaRPr lang="en-US" dirty="0" smtClean="0"/>
          </a:p>
          <a:p>
            <a:endParaRPr lang="en-US" dirty="0" smtClean="0"/>
          </a:p>
          <a:p>
            <a:endParaRPr lang="en-US" dirty="0" smtClean="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baseline="0" dirty="0" smtClean="0"/>
              <a:t>Next step in our presentation is software named WSO2</a:t>
            </a:r>
            <a:r>
              <a:rPr lang="pl-PL" baseline="0" dirty="0" smtClean="0"/>
              <a:t>(</a:t>
            </a:r>
            <a:r>
              <a:rPr lang="pl-PL" baseline="0" dirty="0" err="1" smtClean="0"/>
              <a:t>dabliu</a:t>
            </a:r>
            <a:r>
              <a:rPr lang="pl-PL" baseline="0" dirty="0" smtClean="0"/>
              <a:t>, s, </a:t>
            </a:r>
            <a:r>
              <a:rPr lang="pl-PL" baseline="0" dirty="0" err="1" smtClean="0"/>
              <a:t>oł</a:t>
            </a:r>
            <a:r>
              <a:rPr lang="pl-PL" baseline="0" dirty="0" smtClean="0"/>
              <a:t>, tu). </a:t>
            </a:r>
            <a:endParaRPr lang="en-US"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WSO2 is complex and advanced software to correlation data and analysis. Most important parts of SECOR is based on WSO2. </a:t>
            </a:r>
            <a:endParaRPr lang="en-US" dirty="0" smtClean="0">
              <a:effectLst/>
            </a:endParaRPr>
          </a:p>
          <a:p>
            <a:pPr rtl="0"/>
            <a:r>
              <a:rPr lang="pl-PL" dirty="0" smtClean="0">
                <a:effectLst/>
              </a:rPr>
              <a:t>W</a:t>
            </a:r>
            <a:r>
              <a:rPr lang="en-US" dirty="0" smtClean="0">
                <a:effectLst/>
              </a:rPr>
              <a:t>e use in the project such as the </a:t>
            </a:r>
            <a:r>
              <a:rPr lang="pl-PL" dirty="0" smtClean="0">
                <a:effectLst/>
              </a:rPr>
              <a:t>WSO2 system </a:t>
            </a:r>
            <a:r>
              <a:rPr lang="en-US" dirty="0" smtClean="0">
                <a:effectLst/>
              </a:rPr>
              <a:t> functionality</a:t>
            </a:r>
            <a:r>
              <a:rPr lang="en-US" dirty="0" smtClean="0"/>
              <a:t>: </a:t>
            </a:r>
            <a:r>
              <a:rPr lang="pl-PL" dirty="0" smtClean="0"/>
              <a:t>CEP system, </a:t>
            </a:r>
            <a:r>
              <a:rPr lang="pl-PL" dirty="0" err="1" smtClean="0"/>
              <a:t>engine</a:t>
            </a:r>
            <a:r>
              <a:rPr lang="pl-PL" dirty="0" smtClean="0"/>
              <a:t> </a:t>
            </a:r>
            <a:r>
              <a:rPr lang="pl-PL" dirty="0" err="1" smtClean="0"/>
              <a:t>Siddhi</a:t>
            </a:r>
            <a:r>
              <a:rPr lang="pl-PL" dirty="0" smtClean="0"/>
              <a:t>(</a:t>
            </a:r>
            <a:r>
              <a:rPr lang="pl-PL" dirty="0" err="1" smtClean="0"/>
              <a:t>sadi</a:t>
            </a:r>
            <a:r>
              <a:rPr lang="pl-PL" dirty="0" smtClean="0"/>
              <a:t>), system to monitor </a:t>
            </a:r>
            <a:r>
              <a:rPr lang="pl-PL" dirty="0" err="1" smtClean="0"/>
              <a:t>events</a:t>
            </a:r>
            <a:r>
              <a:rPr lang="pl-PL" dirty="0" smtClean="0"/>
              <a:t>, web </a:t>
            </a:r>
            <a:r>
              <a:rPr lang="pl-PL" dirty="0" err="1" smtClean="0"/>
              <a:t>brouser</a:t>
            </a:r>
            <a:r>
              <a:rPr lang="pl-PL" dirty="0" smtClean="0"/>
              <a:t> to </a:t>
            </a:r>
            <a:r>
              <a:rPr lang="pl-PL" dirty="0" err="1" smtClean="0"/>
              <a:t>menage</a:t>
            </a:r>
            <a:r>
              <a:rPr lang="pl-PL" dirty="0" smtClean="0"/>
              <a:t> the </a:t>
            </a:r>
            <a:r>
              <a:rPr lang="pl-PL" dirty="0" err="1" smtClean="0"/>
              <a:t>aplication</a:t>
            </a:r>
            <a:r>
              <a:rPr lang="pl-PL" dirty="0" smtClean="0"/>
              <a:t>, and </a:t>
            </a:r>
            <a:r>
              <a:rPr lang="pl-PL" dirty="0" err="1" smtClean="0"/>
              <a:t>many</a:t>
            </a:r>
            <a:r>
              <a:rPr lang="pl-PL" dirty="0" smtClean="0"/>
              <a:t> </a:t>
            </a:r>
            <a:r>
              <a:rPr lang="pl-PL" dirty="0" err="1" smtClean="0"/>
              <a:t>other</a:t>
            </a:r>
            <a:r>
              <a:rPr lang="pl-PL" dirty="0" smtClean="0"/>
              <a:t>. </a:t>
            </a:r>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sz="1200" b="0" kern="1200" dirty="0" smtClean="0">
                <a:solidFill>
                  <a:schemeClr val="tx1"/>
                </a:solidFill>
                <a:effectLst/>
                <a:latin typeface="+mn-lt"/>
                <a:ea typeface="+mn-ea"/>
                <a:cs typeface="+mn-cs"/>
              </a:rPr>
              <a:t>But first let me introduce where I come from. PSNC</a:t>
            </a:r>
            <a:r>
              <a:rPr lang="pl-PL" sz="1200" b="0" kern="1200" dirty="0" smtClean="0">
                <a:solidFill>
                  <a:schemeClr val="tx1"/>
                </a:solidFill>
                <a:effectLst/>
                <a:latin typeface="+mn-lt"/>
                <a:ea typeface="+mn-ea"/>
                <a:cs typeface="+mn-cs"/>
              </a:rPr>
              <a:t>(pi s n si)</a:t>
            </a:r>
            <a:r>
              <a:rPr lang="en-US" sz="1200" b="0" kern="1200" dirty="0" smtClean="0">
                <a:solidFill>
                  <a:schemeClr val="tx1"/>
                </a:solidFill>
                <a:effectLst/>
                <a:latin typeface="+mn-lt"/>
                <a:ea typeface="+mn-ea"/>
                <a:cs typeface="+mn-cs"/>
              </a:rPr>
              <a:t> is a research center affiliated by Institute of Bioorganic Chemistry of Polish Academy of Sciences. This is the operator of Polish National Research and Education Network – PIONIER</a:t>
            </a:r>
            <a:r>
              <a:rPr lang="pl-PL" dirty="0" smtClean="0"/>
              <a:t>[</a:t>
            </a:r>
            <a:r>
              <a:rPr lang="pl-PL" dirty="0" err="1" smtClean="0"/>
              <a:t>pajonijer</a:t>
            </a:r>
            <a:r>
              <a:rPr lang="pl-PL" smtClean="0"/>
              <a:t>]</a:t>
            </a:r>
            <a:r>
              <a:rPr lang="en-US" sz="1200" b="0" kern="120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We participate in many European and Polish research projects, but also cooperate with research, education, administration and business. Our main areas of interest are: new generation networks, new data processing models, Internet of Things and security – I am from Security Team in PSNC, so the last topic is the most familiar to me.</a:t>
            </a:r>
            <a:endParaRPr lang="pl-PL" sz="1200" kern="1200" dirty="0" smtClean="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3</a:t>
            </a:fld>
            <a:endParaRPr lang="pl-PL"/>
          </a:p>
        </p:txBody>
      </p:sp>
    </p:spTree>
    <p:extLst>
      <p:ext uri="{BB962C8B-B14F-4D97-AF65-F5344CB8AC3E}">
        <p14:creationId xmlns:p14="http://schemas.microsoft.com/office/powerpoint/2010/main" val="664118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On this slide we can see two Query examples of use Query language Siddhi(</a:t>
            </a:r>
            <a:r>
              <a:rPr lang="en-US" dirty="0" err="1" smtClean="0"/>
              <a:t>sadi</a:t>
            </a:r>
            <a:r>
              <a:rPr lang="en-US" dirty="0" smtClean="0"/>
              <a:t>).</a:t>
            </a:r>
          </a:p>
          <a:p>
            <a:endParaRPr lang="pl-PL" dirty="0" smtClean="0"/>
          </a:p>
          <a:p>
            <a:r>
              <a:rPr lang="en-US" dirty="0" smtClean="0"/>
              <a:t>First query give us events from stream BA3. </a:t>
            </a:r>
            <a:endParaRPr lang="pl-PL" dirty="0" smtClean="0"/>
          </a:p>
          <a:p>
            <a:r>
              <a:rPr lang="en-US" dirty="0" smtClean="0"/>
              <a:t>The event must have value of port equal 22 and title equal DDOS. The events is get from last one minute.</a:t>
            </a:r>
          </a:p>
          <a:p>
            <a:r>
              <a:rPr lang="en-US" dirty="0" smtClean="0"/>
              <a:t>All events save into another stream name </a:t>
            </a:r>
            <a:r>
              <a:rPr lang="en-US" dirty="0" err="1" smtClean="0"/>
              <a:t>StreamyX</a:t>
            </a:r>
            <a:r>
              <a:rPr lang="en-US" dirty="0" smtClean="0"/>
              <a:t>.</a:t>
            </a:r>
            <a:endParaRPr lang="pl-PL" dirty="0" smtClean="0"/>
          </a:p>
          <a:p>
            <a:endParaRPr lang="pl-PL" dirty="0" smtClean="0"/>
          </a:p>
          <a:p>
            <a:endParaRPr lang="pl-PL" dirty="0" smtClean="0"/>
          </a:p>
          <a:p>
            <a:r>
              <a:rPr lang="en-US" dirty="0" smtClean="0"/>
              <a:t>Second query give us events from stream BA3 and BA2.</a:t>
            </a:r>
          </a:p>
          <a:p>
            <a:r>
              <a:rPr lang="en-US" dirty="0" smtClean="0"/>
              <a:t>We </a:t>
            </a:r>
            <a:r>
              <a:rPr lang="en-US" dirty="0" err="1" smtClean="0"/>
              <a:t>colerate</a:t>
            </a:r>
            <a:r>
              <a:rPr lang="en-US" dirty="0" smtClean="0"/>
              <a:t> data from this to streams to one name </a:t>
            </a:r>
            <a:r>
              <a:rPr lang="en-US" dirty="0" err="1" smtClean="0"/>
              <a:t>StreamY</a:t>
            </a:r>
            <a:r>
              <a:rPr lang="en-US" dirty="0" smtClean="0"/>
              <a:t>.</a:t>
            </a:r>
          </a:p>
          <a:p>
            <a:r>
              <a:rPr lang="en-US" dirty="0" smtClean="0"/>
              <a:t>The event must have value port equal 22 or 3389 and timestamp must match to </a:t>
            </a:r>
            <a:r>
              <a:rPr lang="en-US" dirty="0" err="1" smtClean="0"/>
              <a:t>rexp</a:t>
            </a:r>
            <a:r>
              <a:rPr lang="en-US" dirty="0" smtClean="0"/>
              <a:t>. </a:t>
            </a:r>
          </a:p>
          <a:p>
            <a:r>
              <a:rPr lang="en-US" dirty="0" smtClean="0"/>
              <a:t>All events save into another stream name </a:t>
            </a:r>
            <a:r>
              <a:rPr lang="en-US" dirty="0" err="1" smtClean="0"/>
              <a:t>StreamyX</a:t>
            </a:r>
            <a:r>
              <a:rPr lang="en-US" dirty="0" smtClean="0"/>
              <a:t>.</a:t>
            </a:r>
          </a:p>
          <a:p>
            <a:endParaRPr lang="pl-PL"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Questions?</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We have some time for questions.</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Thank you for the questions/the listening. If you would like to contact us, please write an email. </a:t>
            </a:r>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also have a SECOR poster in the hall, so we can talk about the project during the coffee break. </a:t>
            </a:r>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a pleasure to talk to you.</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r>
              <a:rPr lang="pl-PL" sz="1200" u="sng" kern="1200" dirty="0" smtClean="0">
                <a:solidFill>
                  <a:schemeClr val="tx1"/>
                </a:solidFill>
                <a:effectLst/>
                <a:latin typeface="+mn-lt"/>
                <a:ea typeface="+mn-ea"/>
                <a:cs typeface="+mn-cs"/>
              </a:rPr>
              <a:t>Przykładowe odpowiedzi na trudne pytania:</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is a very good question. </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Sorry, I did not hear you very well. Could you please repeat the question? </a:t>
            </a:r>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answer is beyond the scope of the presentation, let’s discuss that later</a:t>
            </a:r>
            <a:r>
              <a:rPr lang="pl-PL" sz="1200" kern="1200" dirty="0" smtClean="0">
                <a:solidFill>
                  <a:schemeClr val="tx1"/>
                </a:solidFill>
                <a:effectLst/>
                <a:latin typeface="+mn-lt"/>
                <a:ea typeface="+mn-ea"/>
                <a:cs typeface="+mn-cs"/>
              </a:rPr>
              <a:t>.</a:t>
            </a:r>
          </a:p>
          <a:p>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think the answer would take too much time – let’s talk about it during the poster session / coffee break.</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sorry but this was not done by me/by our team and I don’t have full knowledge about that. </a:t>
            </a:r>
            <a:r>
              <a:rPr lang="pl-PL" sz="1200" kern="1200" dirty="0" smtClean="0">
                <a:solidFill>
                  <a:schemeClr val="tx1"/>
                </a:solidFill>
                <a:effectLst/>
                <a:latin typeface="+mn-lt"/>
                <a:ea typeface="+mn-ea"/>
                <a:cs typeface="+mn-cs"/>
              </a:rPr>
              <a:t>I </a:t>
            </a:r>
            <a:r>
              <a:rPr lang="pl-PL" sz="1200" kern="1200" dirty="0" err="1" smtClean="0">
                <a:solidFill>
                  <a:schemeClr val="tx1"/>
                </a:solidFill>
                <a:effectLst/>
                <a:latin typeface="+mn-lt"/>
                <a:ea typeface="+mn-ea"/>
                <a:cs typeface="+mn-cs"/>
              </a:rPr>
              <a:t>will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have</a:t>
            </a:r>
            <a:r>
              <a:rPr lang="pl-PL" sz="1200" kern="1200" dirty="0" smtClean="0">
                <a:solidFill>
                  <a:schemeClr val="tx1"/>
                </a:solidFill>
                <a:effectLst/>
                <a:latin typeface="+mn-lt"/>
                <a:ea typeface="+mn-ea"/>
                <a:cs typeface="+mn-cs"/>
              </a:rPr>
              <a:t> to </a:t>
            </a:r>
            <a:r>
              <a:rPr lang="pl-PL" sz="1200" kern="1200" dirty="0" err="1" smtClean="0">
                <a:solidFill>
                  <a:schemeClr val="tx1"/>
                </a:solidFill>
                <a:effectLst/>
                <a:latin typeface="+mn-lt"/>
                <a:ea typeface="+mn-ea"/>
                <a:cs typeface="+mn-cs"/>
              </a:rPr>
              <a:t>ask</a:t>
            </a:r>
            <a:r>
              <a:rPr lang="pl-PL" sz="1200" kern="1200" dirty="0" smtClean="0">
                <a:solidFill>
                  <a:schemeClr val="tx1"/>
                </a:solidFill>
                <a:effectLst/>
                <a:latin typeface="+mn-lt"/>
                <a:ea typeface="+mn-ea"/>
                <a:cs typeface="+mn-cs"/>
              </a:rPr>
              <a:t> and </a:t>
            </a:r>
            <a:r>
              <a:rPr lang="pl-PL" sz="1200" kern="1200" dirty="0" err="1" smtClean="0">
                <a:solidFill>
                  <a:schemeClr val="tx1"/>
                </a:solidFill>
                <a:effectLst/>
                <a:latin typeface="+mn-lt"/>
                <a:ea typeface="+mn-ea"/>
                <a:cs typeface="+mn-cs"/>
              </a:rPr>
              <a:t>will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answer</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you</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later</a:t>
            </a:r>
            <a:r>
              <a:rPr lang="pl-PL" sz="1200" kern="1200" dirty="0" smtClean="0">
                <a:solidFill>
                  <a:schemeClr val="tx1"/>
                </a:solidFill>
                <a:effectLst/>
                <a:latin typeface="+mn-lt"/>
                <a:ea typeface="+mn-ea"/>
                <a:cs typeface="+mn-cs"/>
              </a:rPr>
              <a:t> </a:t>
            </a:r>
          </a:p>
          <a:p>
            <a:endParaRPr lang="pl-PL"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 </a:t>
            </a:r>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SECOR is an acronym to a longer name you can see on the slide. This is a national project. The project consortium consists of Military Communication Institute (they coordinate the project), PSNC and an SME</a:t>
            </a:r>
            <a:r>
              <a:rPr lang="pl-PL" sz="1200" b="0" kern="1200" dirty="0" smtClean="0">
                <a:solidFill>
                  <a:schemeClr val="tx1"/>
                </a:solidFill>
                <a:effectLst/>
                <a:latin typeface="+mn-lt"/>
                <a:ea typeface="+mn-ea"/>
                <a:cs typeface="+mn-cs"/>
              </a:rPr>
              <a:t>(s m i)</a:t>
            </a:r>
            <a:r>
              <a:rPr lang="en-US" sz="1200" b="0" kern="1200" dirty="0" smtClean="0">
                <a:solidFill>
                  <a:schemeClr val="tx1"/>
                </a:solidFill>
                <a:effectLst/>
                <a:latin typeface="+mn-lt"/>
                <a:ea typeface="+mn-ea"/>
                <a:cs typeface="+mn-cs"/>
              </a:rPr>
              <a:t> company – ITTI</a:t>
            </a:r>
            <a:r>
              <a:rPr lang="pl-PL" sz="1200" b="0" kern="1200" dirty="0" smtClean="0">
                <a:solidFill>
                  <a:schemeClr val="tx1"/>
                </a:solidFill>
                <a:effectLst/>
                <a:latin typeface="+mn-lt"/>
                <a:ea typeface="+mn-ea"/>
                <a:cs typeface="+mn-cs"/>
              </a:rPr>
              <a:t>(aj </a:t>
            </a:r>
            <a:r>
              <a:rPr lang="pl-PL" sz="1200" b="0" kern="1200" dirty="0" err="1" smtClean="0">
                <a:solidFill>
                  <a:schemeClr val="tx1"/>
                </a:solidFill>
                <a:effectLst/>
                <a:latin typeface="+mn-lt"/>
                <a:ea typeface="+mn-ea"/>
                <a:cs typeface="+mn-cs"/>
              </a:rPr>
              <a:t>ti</a:t>
            </a:r>
            <a:r>
              <a:rPr lang="pl-PL" sz="1200" b="0" kern="1200" dirty="0" smtClean="0">
                <a:solidFill>
                  <a:schemeClr val="tx1"/>
                </a:solidFill>
                <a:effectLst/>
                <a:latin typeface="+mn-lt"/>
                <a:ea typeface="+mn-ea"/>
                <a:cs typeface="+mn-cs"/>
              </a:rPr>
              <a:t> </a:t>
            </a:r>
            <a:r>
              <a:rPr lang="pl-PL" sz="1200" b="0" kern="1200" dirty="0" err="1" smtClean="0">
                <a:solidFill>
                  <a:schemeClr val="tx1"/>
                </a:solidFill>
                <a:effectLst/>
                <a:latin typeface="+mn-lt"/>
                <a:ea typeface="+mn-ea"/>
                <a:cs typeface="+mn-cs"/>
              </a:rPr>
              <a:t>ti</a:t>
            </a:r>
            <a:r>
              <a:rPr lang="pl-PL" sz="1200" b="0" kern="1200" dirty="0" smtClean="0">
                <a:solidFill>
                  <a:schemeClr val="tx1"/>
                </a:solidFill>
                <a:effectLst/>
                <a:latin typeface="+mn-lt"/>
                <a:ea typeface="+mn-ea"/>
                <a:cs typeface="+mn-cs"/>
              </a:rPr>
              <a:t> aj)</a:t>
            </a:r>
            <a:r>
              <a:rPr lang="en-US" sz="1200" b="0" kern="1200" dirty="0" smtClean="0">
                <a:solidFill>
                  <a:schemeClr val="tx1"/>
                </a:solidFill>
                <a:effectLst/>
                <a:latin typeface="+mn-lt"/>
                <a:ea typeface="+mn-ea"/>
                <a:cs typeface="+mn-cs"/>
              </a:rPr>
              <a:t>. The project finishes in May. The main goal of the project is to build different models of anomaly detection and to correlate their results. Different partners take care of particular anomaly detection approaches.</a:t>
            </a:r>
            <a:endParaRPr lang="pl-PL" sz="1200" kern="1200" dirty="0" smtClean="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fld id="{387F1793-16DB-49C7-A712-3E2701F6F9D3}" type="slidenum">
              <a:rPr lang="pl-PL" smtClean="0"/>
              <a:pPr/>
              <a:t>4</a:t>
            </a:fld>
            <a:endParaRPr lang="pl-PL"/>
          </a:p>
        </p:txBody>
      </p:sp>
    </p:spTree>
    <p:extLst>
      <p:ext uri="{BB962C8B-B14F-4D97-AF65-F5344CB8AC3E}">
        <p14:creationId xmlns:p14="http://schemas.microsoft.com/office/powerpoint/2010/main" val="299387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t>Now I would like to say a few words about the architecture of the system.</a:t>
            </a:r>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is the general SECOR architecture. </a:t>
            </a:r>
            <a:endParaRPr lang="pl-PL" sz="1200" kern="1200" dirty="0" smtClean="0">
              <a:solidFill>
                <a:schemeClr val="tx1"/>
              </a:solidFill>
              <a:effectLst/>
              <a:latin typeface="+mn-lt"/>
              <a:ea typeface="+mn-ea"/>
              <a:cs typeface="+mn-cs"/>
            </a:endParaRPr>
          </a:p>
          <a:p>
            <a:r>
              <a:rPr lang="en-US" sz="1200" b="1" dirty="0" smtClean="0"/>
              <a:t>Definition of terms</a:t>
            </a:r>
            <a:r>
              <a:rPr lang="en-US" sz="1200" dirty="0" smtClean="0"/>
              <a:t>:</a:t>
            </a:r>
          </a:p>
          <a:p>
            <a:r>
              <a:rPr lang="en-US" sz="1200" b="1" dirty="0" smtClean="0"/>
              <a:t>BA</a:t>
            </a:r>
            <a:r>
              <a:rPr lang="pl-PL" sz="1200" dirty="0" smtClean="0"/>
              <a:t>(</a:t>
            </a:r>
            <a:r>
              <a:rPr lang="en-US" sz="1200" dirty="0" smtClean="0"/>
              <a:t>Analysis block</a:t>
            </a:r>
            <a:r>
              <a:rPr lang="pl-PL" sz="1200" dirty="0" smtClean="0"/>
              <a:t>)</a:t>
            </a:r>
            <a:r>
              <a:rPr lang="en-US" sz="1200" dirty="0" smtClean="0"/>
              <a:t> –</a:t>
            </a:r>
            <a:r>
              <a:rPr lang="pl-PL" sz="1200" dirty="0" smtClean="0"/>
              <a:t> </a:t>
            </a:r>
            <a:r>
              <a:rPr lang="en-US" sz="1200" dirty="0" smtClean="0"/>
              <a:t>is a program with can analysis data from sensors</a:t>
            </a:r>
            <a:r>
              <a:rPr lang="pl-PL" sz="1200" dirty="0" smtClean="0"/>
              <a:t> to </a:t>
            </a:r>
            <a:r>
              <a:rPr lang="en-US" sz="1200" dirty="0" smtClean="0"/>
              <a:t>search</a:t>
            </a:r>
            <a:r>
              <a:rPr lang="pl-PL" sz="1200" dirty="0" smtClean="0"/>
              <a:t> </a:t>
            </a:r>
            <a:r>
              <a:rPr lang="en-US" sz="1200" dirty="0" smtClean="0"/>
              <a:t>anomaly or attacks</a:t>
            </a:r>
            <a:r>
              <a:rPr lang="pl-PL" sz="1200" dirty="0" smtClean="0"/>
              <a:t>, </a:t>
            </a:r>
            <a:endParaRPr lang="en-US" sz="1200" dirty="0" smtClean="0"/>
          </a:p>
          <a:p>
            <a:r>
              <a:rPr lang="en-US" sz="1200" b="1" dirty="0" smtClean="0"/>
              <a:t>CEP</a:t>
            </a:r>
            <a:r>
              <a:rPr lang="pl-PL" sz="1200" dirty="0" smtClean="0"/>
              <a:t>(</a:t>
            </a:r>
            <a:r>
              <a:rPr lang="en-US" sz="1200" dirty="0" smtClean="0"/>
              <a:t>Complex Event processing</a:t>
            </a:r>
            <a:r>
              <a:rPr lang="pl-PL" sz="1200" dirty="0" smtClean="0"/>
              <a:t>) - </a:t>
            </a:r>
            <a:r>
              <a:rPr lang="en-US" sz="1200" dirty="0" smtClean="0"/>
              <a:t>is event processing from many different source to analysis data</a:t>
            </a:r>
            <a:r>
              <a:rPr lang="pl-PL" sz="1200" dirty="0" smtClean="0"/>
              <a:t>,</a:t>
            </a:r>
            <a:endParaRPr lang="en-US" sz="1200" dirty="0" smtClean="0"/>
          </a:p>
          <a:p>
            <a:r>
              <a:rPr lang="en-US" sz="1200" b="1" dirty="0" smtClean="0"/>
              <a:t>Database</a:t>
            </a:r>
            <a:r>
              <a:rPr lang="en-US" sz="1200" dirty="0" smtClean="0"/>
              <a:t> – storage </a:t>
            </a:r>
            <a:r>
              <a:rPr lang="pl-PL" sz="1200" dirty="0" smtClean="0"/>
              <a:t>for </a:t>
            </a:r>
            <a:r>
              <a:rPr lang="en-US" sz="1200" dirty="0" smtClean="0"/>
              <a:t>all detected anomaly's and cyber attacks</a:t>
            </a:r>
            <a:r>
              <a:rPr lang="pl-PL" sz="1200" dirty="0" smtClean="0"/>
              <a:t>,</a:t>
            </a:r>
            <a:endParaRPr lang="en-US" sz="1200" dirty="0" smtClean="0"/>
          </a:p>
          <a:p>
            <a:r>
              <a:rPr lang="en-US" sz="1200" b="1" dirty="0" smtClean="0"/>
              <a:t>GUI</a:t>
            </a:r>
            <a:r>
              <a:rPr lang="en-US" sz="1200" dirty="0" smtClean="0"/>
              <a:t> –</a:t>
            </a:r>
            <a:r>
              <a:rPr lang="pl-PL" sz="1200" dirty="0" smtClean="0"/>
              <a:t> </a:t>
            </a:r>
            <a:r>
              <a:rPr lang="en-US" sz="1200" dirty="0" smtClean="0"/>
              <a:t>web application for manage other module of system</a:t>
            </a:r>
            <a:r>
              <a:rPr lang="pl-PL" sz="1200" dirty="0" smtClean="0"/>
              <a:t>.</a:t>
            </a:r>
          </a:p>
          <a:p>
            <a:endParaRPr lang="pl-PL" sz="1200" dirty="0" smtClean="0"/>
          </a:p>
          <a:p>
            <a:r>
              <a:rPr lang="en-US" sz="1200" b="1" dirty="0" smtClean="0"/>
              <a:t>Sensors </a:t>
            </a:r>
            <a:r>
              <a:rPr lang="en-US" sz="1200" dirty="0" smtClean="0"/>
              <a:t>is the element of system denoting all used by the system data source</a:t>
            </a:r>
            <a:r>
              <a:rPr lang="en-US" sz="1200" b="1" dirty="0" smtClean="0"/>
              <a:t>. </a:t>
            </a:r>
            <a:r>
              <a:rPr lang="en-US" sz="1200" dirty="0" smtClean="0"/>
              <a:t>In this group there are elements which give information for each block analysis. This refers to the variety of sources - from information from various external systems IDS, the data from the switches and network routers.</a:t>
            </a:r>
            <a:r>
              <a:rPr lang="pl-PL" sz="1200" dirty="0" smtClean="0"/>
              <a:t> </a:t>
            </a:r>
            <a:endParaRPr lang="pl-PL" sz="1200" kern="1200" dirty="0" smtClean="0">
              <a:solidFill>
                <a:schemeClr val="tx1"/>
              </a:solidFill>
              <a:effectLst/>
              <a:latin typeface="+mn-lt"/>
              <a:ea typeface="+mn-ea"/>
              <a:cs typeface="+mn-cs"/>
            </a:endParaRPr>
          </a:p>
          <a:p>
            <a:endParaRPr lang="pl-PL"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Sensor</a:t>
            </a:r>
            <a:r>
              <a:rPr lang="en-US" sz="1200" kern="1200" dirty="0" smtClean="0">
                <a:solidFill>
                  <a:schemeClr val="tx1"/>
                </a:solidFill>
                <a:effectLst/>
                <a:latin typeface="+mn-lt"/>
                <a:ea typeface="+mn-ea"/>
                <a:cs typeface="+mn-cs"/>
              </a:rPr>
              <a:t> may be the network device, computer program, or any different source of information about network </a:t>
            </a:r>
            <a:r>
              <a:rPr lang="en-US" sz="1200" kern="1200" noProof="0" dirty="0" smtClean="0">
                <a:solidFill>
                  <a:schemeClr val="tx1"/>
                </a:solidFill>
                <a:effectLst/>
                <a:latin typeface="+mn-lt"/>
                <a:ea typeface="+mn-ea"/>
                <a:cs typeface="+mn-cs"/>
              </a:rPr>
              <a:t>communication</a:t>
            </a:r>
            <a:r>
              <a:rPr lang="en-US" sz="1200" kern="1200" dirty="0" smtClean="0">
                <a:solidFill>
                  <a:schemeClr val="tx1"/>
                </a:solidFill>
                <a:effectLst/>
                <a:latin typeface="+mn-lt"/>
                <a:ea typeface="+mn-ea"/>
                <a:cs typeface="+mn-cs"/>
              </a:rPr>
              <a:t>, system behavioral, file activity or any </a:t>
            </a:r>
            <a:r>
              <a:rPr lang="en-US" sz="1200" kern="1200" dirty="0" smtClean="0">
                <a:solidFill>
                  <a:schemeClr val="tx1"/>
                </a:solidFill>
                <a:effectLst/>
                <a:latin typeface="+mn-lt"/>
                <a:ea typeface="+mn-ea"/>
                <a:cs typeface="+mn-cs"/>
              </a:rPr>
              <a:t>other.</a:t>
            </a:r>
            <a:endParaRPr lang="pl-PL" sz="1200" kern="1200" dirty="0" smtClean="0">
              <a:solidFill>
                <a:schemeClr val="tx1"/>
              </a:solidFill>
              <a:effectLst/>
              <a:latin typeface="+mn-lt"/>
              <a:ea typeface="+mn-ea"/>
              <a:cs typeface="+mn-cs"/>
            </a:endParaRPr>
          </a:p>
          <a:p>
            <a:endParaRPr lang="pl-P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general SECOR architecture. As you can see, there is a number of BAs (Blocks of Analysis). Each project partner works on particular BA. We take care of the BA2, where we implement anomaly detection methods using graph clustering algorithms and neural networks. Output from particular BAs are sent to the CEP – Complex Event Processing module that is able to correlate them. All information about the processed events and correlation results are stored in the local database. The whole system may be managed by a Web-based administration interface. As you can see, SECOR accepts data from sensors – the data may be sent directly to the CEP module or to BAs. The system outputs information about detected threats which may be then mitigated either automatically or manually (by actions performed by the SECOR administration in the management application).</a:t>
            </a:r>
            <a:endParaRPr lang="pl-PL" sz="1200" kern="1200" dirty="0" smtClean="0">
              <a:solidFill>
                <a:schemeClr val="tx1"/>
              </a:solidFill>
              <a:effectLst/>
              <a:latin typeface="+mn-lt"/>
              <a:ea typeface="+mn-ea"/>
              <a:cs typeface="+mn-cs"/>
            </a:endParaRPr>
          </a:p>
          <a:p>
            <a:endParaRPr lang="pl-PL" sz="1200" dirty="0" smtClean="0"/>
          </a:p>
          <a:p>
            <a:endParaRPr lang="pl-PL" sz="1100" dirty="0" smtClean="0">
              <a:latin typeface="Arial" panose="020B0604020202020204" pitchFamily="34" charset="0"/>
            </a:endParaRPr>
          </a:p>
          <a:p>
            <a:endParaRPr lang="pl-PL" dirty="0" smtClean="0"/>
          </a:p>
          <a:p>
            <a:endParaRPr lang="en-US" dirty="0" smtClean="0"/>
          </a:p>
          <a:p>
            <a:endParaRPr lang="en-US" sz="1200" dirty="0" smtClean="0"/>
          </a:p>
          <a:p>
            <a:endParaRPr lang="en-US"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you can see, there is a number of BAs (Blocks of Analysis).</a:t>
            </a:r>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project partner works on particular BA. </a:t>
            </a:r>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take care of the BA2, where we implement anomaly detection methods using graph clustering algorithms and neural networks. </a:t>
            </a:r>
            <a:endParaRPr lang="pl-P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Output from particular BAs are sent to the CEP – Complex Event Processing module that is able to correlate them. </a:t>
            </a:r>
            <a:endParaRPr lang="pl-PL" sz="1200" kern="1200" dirty="0" smtClean="0">
              <a:solidFill>
                <a:schemeClr val="tx1"/>
              </a:solidFill>
              <a:effectLst/>
              <a:latin typeface="+mn-lt"/>
              <a:ea typeface="+mn-ea"/>
              <a:cs typeface="+mn-cs"/>
            </a:endParaRPr>
          </a:p>
          <a:p>
            <a:endParaRPr lang="pl-PL" sz="1200" dirty="0" smtClean="0"/>
          </a:p>
          <a:p>
            <a:endParaRPr lang="pl-PL" sz="1100" dirty="0" smtClean="0">
              <a:latin typeface="Arial" panose="020B0604020202020204" pitchFamily="34" charset="0"/>
            </a:endParaRPr>
          </a:p>
          <a:p>
            <a:endParaRPr lang="pl-PL" dirty="0" smtClean="0"/>
          </a:p>
          <a:p>
            <a:endParaRPr lang="en-US" dirty="0" smtClean="0"/>
          </a:p>
          <a:p>
            <a:endParaRPr lang="en-US" sz="1200" dirty="0" smtClean="0"/>
          </a:p>
          <a:p>
            <a:endParaRPr lang="en-US" dirty="0" smtClean="0"/>
          </a:p>
          <a:p>
            <a:endParaRPr lang="en-US"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600" dirty="0" smtClean="0"/>
              <a:t>I</a:t>
            </a:r>
            <a:r>
              <a:rPr lang="en-US" sz="1600" dirty="0" smtClean="0"/>
              <a:t>n our project has been applied many solutions to detect anomalies / attacks in the network or operating systems. </a:t>
            </a:r>
            <a:endParaRPr lang="pl-PL" sz="1600" dirty="0" smtClean="0"/>
          </a:p>
          <a:p>
            <a:r>
              <a:rPr lang="pl-PL" sz="1600" dirty="0" smtClean="0"/>
              <a:t>S</a:t>
            </a:r>
            <a:r>
              <a:rPr lang="en-US" sz="1600" dirty="0" err="1" smtClean="0"/>
              <a:t>ome</a:t>
            </a:r>
            <a:r>
              <a:rPr lang="en-US" sz="1600" dirty="0" smtClean="0"/>
              <a:t> of them are: //</a:t>
            </a:r>
            <a:endParaRPr lang="pl-PL" sz="1600" dirty="0" smtClean="0"/>
          </a:p>
          <a:p>
            <a:r>
              <a:rPr lang="pl-PL" sz="1600" baseline="0" dirty="0" smtClean="0"/>
              <a:t>In PSNC we </a:t>
            </a:r>
            <a:r>
              <a:rPr lang="pl-PL" sz="1600" baseline="0" dirty="0" err="1" smtClean="0"/>
              <a:t>develop</a:t>
            </a:r>
            <a:r>
              <a:rPr lang="pl-PL" sz="1600" baseline="0" dirty="0" smtClean="0"/>
              <a:t> </a:t>
            </a:r>
            <a:r>
              <a:rPr lang="pl-PL" sz="1600" baseline="0" dirty="0" err="1" smtClean="0"/>
              <a:t>Blocks</a:t>
            </a:r>
            <a:r>
              <a:rPr lang="pl-PL" sz="1600" baseline="0" dirty="0" smtClean="0"/>
              <a:t> of </a:t>
            </a:r>
            <a:r>
              <a:rPr lang="pl-PL" sz="1600" baseline="0" dirty="0" err="1" smtClean="0"/>
              <a:t>Analysis</a:t>
            </a:r>
            <a:r>
              <a:rPr lang="pl-PL" sz="1600" baseline="0" dirty="0" smtClean="0"/>
              <a:t> </a:t>
            </a:r>
            <a:r>
              <a:rPr lang="pl-PL" sz="1600" baseline="0" dirty="0" err="1" smtClean="0"/>
              <a:t>based</a:t>
            </a:r>
            <a:r>
              <a:rPr lang="pl-PL" sz="1600" baseline="0" dirty="0" smtClean="0"/>
              <a:t> on </a:t>
            </a:r>
            <a:r>
              <a:rPr lang="pl-PL" sz="1600" baseline="0" dirty="0" err="1" smtClean="0"/>
              <a:t>neural</a:t>
            </a:r>
            <a:r>
              <a:rPr lang="pl-PL" sz="1600" baseline="0" dirty="0" smtClean="0"/>
              <a:t> networks and </a:t>
            </a:r>
            <a:r>
              <a:rPr lang="pl-PL" sz="1600" baseline="0" dirty="0" err="1" smtClean="0"/>
              <a:t>graph</a:t>
            </a:r>
            <a:r>
              <a:rPr lang="pl-PL" sz="1600" baseline="0" dirty="0" smtClean="0"/>
              <a:t> </a:t>
            </a:r>
            <a:r>
              <a:rPr lang="pl-PL" sz="1600" baseline="0" dirty="0" err="1" smtClean="0"/>
              <a:t>clustering</a:t>
            </a:r>
            <a:r>
              <a:rPr lang="pl-PL" sz="1600" baseline="0" dirty="0" smtClean="0"/>
              <a:t> </a:t>
            </a:r>
            <a:r>
              <a:rPr lang="pl-PL" sz="1600" baseline="0" dirty="0" err="1" smtClean="0"/>
              <a:t>algorithms</a:t>
            </a:r>
            <a:r>
              <a:rPr lang="pl-PL" sz="1600" baseline="0" dirty="0" smtClean="0"/>
              <a:t>. I will </a:t>
            </a:r>
            <a:r>
              <a:rPr lang="pl-PL" sz="1600" baseline="0" dirty="0" err="1" smtClean="0"/>
              <a:t>decribe</a:t>
            </a:r>
            <a:r>
              <a:rPr lang="pl-PL" sz="1600" baseline="0" dirty="0" smtClean="0"/>
              <a:t> </a:t>
            </a:r>
            <a:r>
              <a:rPr lang="pl-PL" sz="1600" baseline="0" dirty="0" err="1" smtClean="0"/>
              <a:t>these</a:t>
            </a:r>
            <a:r>
              <a:rPr lang="pl-PL" sz="1600" baseline="0" dirty="0" smtClean="0"/>
              <a:t> </a:t>
            </a:r>
            <a:r>
              <a:rPr lang="pl-PL" sz="1600" baseline="0" dirty="0" err="1" smtClean="0"/>
              <a:t>components</a:t>
            </a:r>
            <a:r>
              <a:rPr lang="pl-PL" sz="1600" baseline="0" dirty="0" smtClean="0"/>
              <a:t> </a:t>
            </a:r>
            <a:r>
              <a:rPr lang="pl-PL" sz="1600" baseline="0" dirty="0" err="1" smtClean="0"/>
              <a:t>in</a:t>
            </a:r>
            <a:r>
              <a:rPr lang="pl-PL" sz="1600" baseline="0" dirty="0" smtClean="0"/>
              <a:t> </a:t>
            </a:r>
            <a:r>
              <a:rPr lang="pl-PL" sz="1600" baseline="0" dirty="0" err="1" smtClean="0"/>
              <a:t>more</a:t>
            </a:r>
            <a:r>
              <a:rPr lang="pl-PL" sz="1600" baseline="0" dirty="0" smtClean="0"/>
              <a:t> </a:t>
            </a:r>
            <a:r>
              <a:rPr lang="pl-PL" sz="1600" baseline="0" dirty="0" err="1" smtClean="0"/>
              <a:t>details</a:t>
            </a:r>
            <a:r>
              <a:rPr lang="pl-PL" sz="1600" baseline="0" dirty="0" smtClean="0"/>
              <a:t>.</a:t>
            </a:r>
            <a:endParaRPr lang="en-US" sz="1600" baseline="0" dirty="0"/>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CEP</a:t>
            </a:r>
            <a:r>
              <a:rPr lang="en-US" sz="1200" kern="1200" dirty="0" smtClean="0">
                <a:solidFill>
                  <a:schemeClr val="tx1"/>
                </a:solidFill>
                <a:effectLst/>
                <a:latin typeface="+mn-lt"/>
                <a:ea typeface="+mn-ea"/>
                <a:cs typeface="+mn-cs"/>
              </a:rPr>
              <a:t> is most important module of system because can processed and compare result from</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block</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ananlysis</a:t>
            </a:r>
            <a:r>
              <a:rPr lang="en-US" sz="1200" kern="1200" dirty="0" smtClean="0">
                <a:solidFill>
                  <a:schemeClr val="tx1"/>
                </a:solidFill>
                <a:effectLst/>
                <a:latin typeface="+mn-lt"/>
                <a:ea typeface="+mn-ea"/>
                <a:cs typeface="+mn-cs"/>
              </a:rPr>
              <a:t>. In SECOR our CEP is WSO2</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dabliu</a:t>
            </a:r>
            <a:r>
              <a:rPr lang="pl-PL" sz="1200" kern="1200" dirty="0" smtClean="0">
                <a:solidFill>
                  <a:schemeClr val="tx1"/>
                </a:solidFill>
                <a:effectLst/>
                <a:latin typeface="+mn-lt"/>
                <a:ea typeface="+mn-ea"/>
                <a:cs typeface="+mn-cs"/>
              </a:rPr>
              <a:t> s </a:t>
            </a:r>
            <a:r>
              <a:rPr lang="pl-PL" sz="1200" kern="1200" dirty="0" err="1" smtClean="0">
                <a:solidFill>
                  <a:schemeClr val="tx1"/>
                </a:solidFill>
                <a:effectLst/>
                <a:latin typeface="+mn-lt"/>
                <a:ea typeface="+mn-ea"/>
                <a:cs typeface="+mn-cs"/>
              </a:rPr>
              <a:t>oł</a:t>
            </a:r>
            <a:r>
              <a:rPr lang="pl-PL" sz="1200" kern="1200" baseline="0" dirty="0" smtClean="0">
                <a:solidFill>
                  <a:schemeClr val="tx1"/>
                </a:solidFill>
                <a:effectLst/>
                <a:latin typeface="+mn-lt"/>
                <a:ea typeface="+mn-ea"/>
                <a:cs typeface="+mn-cs"/>
              </a:rPr>
              <a:t> tu</a:t>
            </a:r>
            <a:r>
              <a:rPr lang="pl-PL"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with Siddhi</a:t>
            </a:r>
            <a:r>
              <a:rPr lang="pl-PL" sz="1200" kern="1200" dirty="0" smtClean="0">
                <a:solidFill>
                  <a:schemeClr val="tx1"/>
                </a:solidFill>
                <a:effectLst/>
                <a:latin typeface="+mn-lt"/>
                <a:ea typeface="+mn-ea"/>
                <a:cs typeface="+mn-cs"/>
              </a:rPr>
              <a:t>(</a:t>
            </a:r>
            <a:r>
              <a:rPr lang="pl-PL" sz="1200" kern="1200" dirty="0" err="1" smtClean="0">
                <a:solidFill>
                  <a:schemeClr val="tx1"/>
                </a:solidFill>
                <a:effectLst/>
                <a:latin typeface="+mn-lt"/>
                <a:ea typeface="+mn-ea"/>
                <a:cs typeface="+mn-cs"/>
              </a:rPr>
              <a:t>sadi</a:t>
            </a:r>
            <a:r>
              <a:rPr lang="pl-PL"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engine with have Siddhi</a:t>
            </a:r>
            <a:r>
              <a:rPr lang="pl-PL" sz="1200" kern="1200" dirty="0" smtClean="0">
                <a:solidFill>
                  <a:schemeClr val="tx1"/>
                </a:solidFill>
                <a:effectLst/>
                <a:latin typeface="+mn-lt"/>
                <a:ea typeface="+mn-ea"/>
                <a:cs typeface="+mn-cs"/>
              </a:rPr>
              <a:t>(</a:t>
            </a:r>
            <a:r>
              <a:rPr lang="pl-PL" sz="1200" kern="1200" dirty="0" err="1" smtClean="0">
                <a:solidFill>
                  <a:schemeClr val="tx1"/>
                </a:solidFill>
                <a:effectLst/>
                <a:latin typeface="+mn-lt"/>
                <a:ea typeface="+mn-ea"/>
                <a:cs typeface="+mn-cs"/>
              </a:rPr>
              <a:t>sadi</a:t>
            </a:r>
            <a:r>
              <a:rPr lang="pl-PL"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query language. I speak more about this on end of presentation.</a:t>
            </a:r>
            <a:r>
              <a:rPr lang="pl-PL"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Any block of analysis was built on </a:t>
            </a:r>
            <a:r>
              <a:rPr lang="en-US" sz="1200" kern="1200" baseline="0" dirty="0" err="1" smtClean="0">
                <a:solidFill>
                  <a:schemeClr val="tx1"/>
                </a:solidFill>
                <a:effectLst/>
                <a:latin typeface="+mn-lt"/>
                <a:ea typeface="+mn-ea"/>
                <a:cs typeface="+mn-cs"/>
              </a:rPr>
              <a:t>OSGi</a:t>
            </a:r>
            <a:r>
              <a:rPr lang="en-US" sz="1200" kern="1200" baseline="0" dirty="0" smtClean="0">
                <a:solidFill>
                  <a:schemeClr val="tx1"/>
                </a:solidFill>
                <a:effectLst/>
                <a:latin typeface="+mn-lt"/>
                <a:ea typeface="+mn-ea"/>
                <a:cs typeface="+mn-cs"/>
              </a:rPr>
              <a:t> framework and run as </a:t>
            </a:r>
            <a:r>
              <a:rPr lang="en-US" sz="1200" kern="1200" baseline="0" dirty="0" err="1" smtClean="0">
                <a:solidFill>
                  <a:schemeClr val="tx1"/>
                </a:solidFill>
                <a:effectLst/>
                <a:latin typeface="+mn-lt"/>
                <a:ea typeface="+mn-ea"/>
                <a:cs typeface="+mn-cs"/>
              </a:rPr>
              <a:t>OSGi</a:t>
            </a:r>
            <a:r>
              <a:rPr lang="en-US" sz="1200" kern="1200" baseline="0" dirty="0" smtClean="0">
                <a:solidFill>
                  <a:schemeClr val="tx1"/>
                </a:solidFill>
                <a:effectLst/>
                <a:latin typeface="+mn-lt"/>
                <a:ea typeface="+mn-ea"/>
                <a:cs typeface="+mn-cs"/>
              </a:rPr>
              <a:t> bundle. Thanks to this solution we can easily management all of components and we can add new modules if we want to without reset or shutdown all system.</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p:txBody>
      </p:sp>
      <p:sp>
        <p:nvSpPr>
          <p:cNvPr id="4" name="Symbol zastępczy numeru slajdu 3"/>
          <p:cNvSpPr>
            <a:spLocks noGrp="1"/>
          </p:cNvSpPr>
          <p:nvPr>
            <p:ph type="sldNum" sz="quarter" idx="10"/>
          </p:nvPr>
        </p:nvSpPr>
        <p:spPr/>
        <p:txBody>
          <a:bodyPr/>
          <a:lstStyle/>
          <a:p>
            <a:fld id="{BB335E7D-BA51-435F-9430-9F45D3E649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_tytułowy_PSN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72480" y="4303115"/>
            <a:ext cx="9283031" cy="1174376"/>
          </a:xfrm>
          <a:prstGeom prst="rect">
            <a:avLst/>
          </a:prstGeom>
        </p:spPr>
        <p:txBody>
          <a:bodyPr lIns="107287" tIns="53643" rIns="107287" bIns="53643">
            <a:normAutofit/>
          </a:bodyPr>
          <a:lstStyle>
            <a:lvl1pPr algn="r">
              <a:defRPr sz="2300" b="1">
                <a:solidFill>
                  <a:srgbClr val="FFFFFF"/>
                </a:solidFill>
                <a:effectLst>
                  <a:glow rad="101600">
                    <a:schemeClr val="tx2">
                      <a:lumMod val="75000"/>
                      <a:alpha val="50000"/>
                    </a:schemeClr>
                  </a:glow>
                  <a:outerShdw blurRad="635000" dir="2700000" algn="tl" rotWithShape="0">
                    <a:srgbClr val="000000"/>
                  </a:outerShdw>
                </a:effectLst>
                <a:latin typeface="Arial" pitchFamily="34" charset="0"/>
                <a:cs typeface="Arial" pitchFamily="34" charset="0"/>
              </a:defRPr>
            </a:lvl1pPr>
          </a:lstStyle>
          <a:p>
            <a:r>
              <a:rPr lang="pl-PL" dirty="0" smtClean="0"/>
              <a:t>Kliknij, aby edytować styl</a:t>
            </a:r>
            <a:endParaRPr lang="pl-PL" dirty="0"/>
          </a:p>
        </p:txBody>
      </p:sp>
      <p:sp>
        <p:nvSpPr>
          <p:cNvPr id="3" name="Podtytuł 2"/>
          <p:cNvSpPr>
            <a:spLocks noGrp="1"/>
          </p:cNvSpPr>
          <p:nvPr>
            <p:ph type="subTitle" idx="1"/>
          </p:nvPr>
        </p:nvSpPr>
        <p:spPr>
          <a:xfrm>
            <a:off x="272480" y="5602972"/>
            <a:ext cx="9283031" cy="905377"/>
          </a:xfrm>
          <a:prstGeom prst="rect">
            <a:avLst/>
          </a:prstGeom>
          <a:effectLst>
            <a:glow rad="101600">
              <a:schemeClr val="accent1">
                <a:lumMod val="75000"/>
                <a:alpha val="50000"/>
              </a:schemeClr>
            </a:glow>
            <a:outerShdw blurRad="50800" dist="50800" dir="5400000" algn="ctr" rotWithShape="0">
              <a:srgbClr val="000000">
                <a:alpha val="43137"/>
              </a:srgbClr>
            </a:outerShdw>
            <a:reflection blurRad="6350" stA="50000" endA="300" endPos="55500" dist="50800" dir="5400000" sy="-100000" algn="bl" rotWithShape="0"/>
          </a:effectLst>
        </p:spPr>
        <p:txBody>
          <a:bodyPr lIns="107287" tIns="53643" rIns="107287" bIns="53643">
            <a:normAutofit/>
          </a:bodyPr>
          <a:lstStyle>
            <a:lvl1pPr marL="0" indent="0" algn="r">
              <a:buNone/>
              <a:defRPr sz="1600" b="1">
                <a:solidFill>
                  <a:srgbClr val="FFFFFF"/>
                </a:solidFill>
                <a:effectLst>
                  <a:glow rad="63500">
                    <a:schemeClr val="tx2">
                      <a:lumMod val="75000"/>
                      <a:alpha val="50000"/>
                    </a:schemeClr>
                  </a:glow>
                  <a:outerShdw blurRad="635000" dir="2700000" algn="t" rotWithShape="0">
                    <a:schemeClr val="tx2">
                      <a:lumMod val="75000"/>
                    </a:schemeClr>
                  </a:outerShdw>
                </a:effectLst>
                <a:latin typeface="Arial" pitchFamily="34" charset="0"/>
                <a:cs typeface="Arial" pitchFamily="34" charset="0"/>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20457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wewnetrzny_PSN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6" name="Łącznik prostoliniowy 5"/>
          <p:cNvCxnSpPr/>
          <p:nvPr userDrawn="1"/>
        </p:nvCxnSpPr>
        <p:spPr>
          <a:xfrm flipH="1" flipV="1">
            <a:off x="325464" y="1945037"/>
            <a:ext cx="9580536" cy="322"/>
          </a:xfrm>
          <a:prstGeom prst="line">
            <a:avLst/>
          </a:prstGeom>
          <a:ln w="1905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ytuł 1"/>
          <p:cNvSpPr>
            <a:spLocks noGrp="1"/>
          </p:cNvSpPr>
          <p:nvPr>
            <p:ph type="title"/>
          </p:nvPr>
        </p:nvSpPr>
        <p:spPr>
          <a:xfrm>
            <a:off x="379379" y="959226"/>
            <a:ext cx="8377163" cy="510989"/>
          </a:xfrm>
          <a:prstGeom prst="rect">
            <a:avLst/>
          </a:prstGeom>
        </p:spPr>
        <p:txBody>
          <a:bodyPr lIns="107287" tIns="53643" rIns="107287" bIns="53643">
            <a:noAutofit/>
          </a:bodyPr>
          <a:lstStyle>
            <a:lvl1pPr algn="l">
              <a:defRPr sz="2800" b="1">
                <a:solidFill>
                  <a:schemeClr val="tx1"/>
                </a:solidFill>
                <a:effectLst/>
                <a:latin typeface="Arial" pitchFamily="34" charset="0"/>
                <a:ea typeface="Tahoma" pitchFamily="34" charset="0"/>
                <a:cs typeface="Arial" pitchFamily="34" charset="0"/>
              </a:defRPr>
            </a:lvl1pPr>
          </a:lstStyle>
          <a:p>
            <a:r>
              <a:rPr lang="pl-PL" dirty="0" smtClean="0"/>
              <a:t>Kliknij, aby edytować styl</a:t>
            </a:r>
            <a:endParaRPr lang="pl-PL" dirty="0"/>
          </a:p>
        </p:txBody>
      </p:sp>
      <p:sp>
        <p:nvSpPr>
          <p:cNvPr id="9" name="Symbol zastępczy zawartości 2"/>
          <p:cNvSpPr>
            <a:spLocks noGrp="1"/>
          </p:cNvSpPr>
          <p:nvPr>
            <p:ph idx="1"/>
          </p:nvPr>
        </p:nvSpPr>
        <p:spPr>
          <a:xfrm>
            <a:off x="379378" y="2088776"/>
            <a:ext cx="9353557" cy="4308905"/>
          </a:xfrm>
          <a:prstGeom prst="rect">
            <a:avLst/>
          </a:prstGeom>
        </p:spPr>
        <p:txBody>
          <a:bodyPr lIns="107287" tIns="53643" rIns="107287" bIns="53643">
            <a:normAutofit/>
          </a:bodyPr>
          <a:lstStyle>
            <a:lvl1pPr>
              <a:defRPr sz="2300">
                <a:solidFill>
                  <a:schemeClr val="tx1"/>
                </a:solidFill>
                <a:latin typeface="Arial" pitchFamily="34" charset="0"/>
                <a:ea typeface="Tahoma" pitchFamily="34" charset="0"/>
                <a:cs typeface="Arial" pitchFamily="34" charset="0"/>
              </a:defRPr>
            </a:lvl1pPr>
            <a:lvl2pPr>
              <a:defRPr sz="2100">
                <a:solidFill>
                  <a:schemeClr val="tx1"/>
                </a:solidFill>
                <a:latin typeface="Arial" pitchFamily="34" charset="0"/>
                <a:ea typeface="Tahoma" pitchFamily="34" charset="0"/>
                <a:cs typeface="Arial" pitchFamily="34" charset="0"/>
              </a:defRPr>
            </a:lvl2pPr>
            <a:lvl3pPr>
              <a:defRPr sz="1900">
                <a:solidFill>
                  <a:schemeClr val="tx1"/>
                </a:solidFill>
                <a:latin typeface="Arial" pitchFamily="34" charset="0"/>
                <a:ea typeface="Tahoma" pitchFamily="34" charset="0"/>
                <a:cs typeface="Arial" pitchFamily="34" charset="0"/>
              </a:defRPr>
            </a:lvl3pPr>
            <a:lvl4pPr>
              <a:defRPr sz="1900">
                <a:solidFill>
                  <a:schemeClr val="tx1"/>
                </a:solidFill>
                <a:latin typeface="Arial" pitchFamily="34" charset="0"/>
                <a:ea typeface="Tahoma" pitchFamily="34" charset="0"/>
                <a:cs typeface="Arial" pitchFamily="34" charset="0"/>
              </a:defRPr>
            </a:lvl4pPr>
            <a:lvl5pPr>
              <a:defRPr sz="1900">
                <a:solidFill>
                  <a:schemeClr val="tx1"/>
                </a:solidFill>
                <a:latin typeface="Arial" pitchFamily="34" charset="0"/>
                <a:ea typeface="Tahoma" pitchFamily="34" charset="0"/>
                <a:cs typeface="Arial"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0" name="Symbol zastępczy tekstu 10"/>
          <p:cNvSpPr>
            <a:spLocks noGrp="1"/>
          </p:cNvSpPr>
          <p:nvPr>
            <p:ph type="body" sz="quarter" idx="10"/>
          </p:nvPr>
        </p:nvSpPr>
        <p:spPr>
          <a:xfrm>
            <a:off x="379379" y="1556427"/>
            <a:ext cx="8384913" cy="317192"/>
          </a:xfrm>
          <a:prstGeom prst="rect">
            <a:avLst/>
          </a:prstGeom>
        </p:spPr>
        <p:txBody>
          <a:bodyPr lIns="107287" tIns="53643" rIns="107287" bIns="53643"/>
          <a:lstStyle>
            <a:lvl1pPr marL="0" indent="0">
              <a:buNone/>
              <a:defRPr sz="1600" b="1">
                <a:latin typeface="Arial" pitchFamily="34" charset="0"/>
                <a:ea typeface="Tahoma" pitchFamily="34" charset="0"/>
                <a:cs typeface="Arial" pitchFamily="34" charset="0"/>
              </a:defRPr>
            </a:lvl1pPr>
          </a:lstStyle>
          <a:p>
            <a:pPr lvl="0"/>
            <a:r>
              <a:rPr lang="pl-PL" dirty="0" smtClean="0"/>
              <a:t>Kliknij, aby edytować style wzorca tekstu</a:t>
            </a:r>
          </a:p>
        </p:txBody>
      </p:sp>
      <p:sp>
        <p:nvSpPr>
          <p:cNvPr id="12" name="Symbol zastępczy numeru slajdu 3"/>
          <p:cNvSpPr>
            <a:spLocks noGrp="1"/>
          </p:cNvSpPr>
          <p:nvPr>
            <p:ph type="sldNum" idx="11"/>
          </p:nvPr>
        </p:nvSpPr>
        <p:spPr>
          <a:xfrm>
            <a:off x="8981268" y="6168326"/>
            <a:ext cx="774915" cy="389510"/>
          </a:xfrm>
          <a:prstGeom prst="rect">
            <a:avLst/>
          </a:prstGeom>
        </p:spPr>
        <p:txBody>
          <a:bodyPr lIns="107287" tIns="53643" rIns="107287" bIns="53643"/>
          <a:lstStyle>
            <a:lvl1pPr algn="r">
              <a:defRPr>
                <a:latin typeface="Arial" pitchFamily="34" charset="0"/>
                <a:cs typeface="Arial" pitchFamily="34" charset="0"/>
              </a:defRPr>
            </a:lvl1pPr>
          </a:lstStyle>
          <a:p>
            <a:fld id="{ECE805F3-8D9F-45DA-89AF-B730B1A71F92}" type="slidenum">
              <a:rPr lang="en-GB" smtClean="0"/>
              <a:pPr/>
              <a:t>‹#›</a:t>
            </a:fld>
            <a:endParaRPr lang="en-GB"/>
          </a:p>
        </p:txBody>
      </p:sp>
      <p:pic>
        <p:nvPicPr>
          <p:cNvPr id="13" name="Obraz 12"/>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8819685" y="1472339"/>
            <a:ext cx="977625" cy="472698"/>
          </a:xfrm>
          <a:prstGeom prst="rect">
            <a:avLst/>
          </a:prstGeom>
          <a:noFill/>
          <a:ln w="9525">
            <a:noFill/>
            <a:miter lim="800000"/>
            <a:headEnd/>
            <a:tailEnd/>
          </a:ln>
        </p:spPr>
      </p:pic>
      <p:pic>
        <p:nvPicPr>
          <p:cNvPr id="37890" name="Picture 2" descr="https://encrypted-tbn0.gstatic.com/images?q=tbn:ANd9GcQ0JeF54018UMQr3M4tC8pbKHnT8I4tj6zDKfqebhGPm3IgmZ2TjHLKHaM"/>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818537" y="968656"/>
            <a:ext cx="1025471" cy="457915"/>
          </a:xfrm>
          <a:prstGeom prst="rect">
            <a:avLst/>
          </a:prstGeom>
          <a:noFill/>
        </p:spPr>
      </p:pic>
    </p:spTree>
    <p:extLst>
      <p:ext uri="{BB962C8B-B14F-4D97-AF65-F5344CB8AC3E}">
        <p14:creationId xmlns:p14="http://schemas.microsoft.com/office/powerpoint/2010/main" val="394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koncowy_PSN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ytuł 1"/>
          <p:cNvSpPr txBox="1">
            <a:spLocks/>
          </p:cNvSpPr>
          <p:nvPr userDrawn="1"/>
        </p:nvSpPr>
        <p:spPr>
          <a:xfrm>
            <a:off x="272480" y="4216026"/>
            <a:ext cx="9283031" cy="591615"/>
          </a:xfrm>
          <a:prstGeom prst="rect">
            <a:avLst/>
          </a:prstGeom>
        </p:spPr>
        <p:txBody>
          <a:bodyPr lIns="107287" tIns="53643" rIns="107287" bIns="53643">
            <a:noAutofit/>
          </a:bodyPr>
          <a:lstStyle>
            <a:lvl1pPr algn="r" defTabSz="914400" rtl="0" eaLnBrk="1" latinLnBrk="0" hangingPunct="1">
              <a:spcBef>
                <a:spcPct val="0"/>
              </a:spcBef>
              <a:buNone/>
              <a:defRPr sz="2400" b="1" kern="1200">
                <a:solidFill>
                  <a:srgbClr val="FFFFFF"/>
                </a:solidFill>
                <a:effectLst>
                  <a:glow rad="101600">
                    <a:schemeClr val="tx2">
                      <a:lumMod val="75000"/>
                      <a:alpha val="50000"/>
                    </a:schemeClr>
                  </a:glow>
                  <a:outerShdw blurRad="635000" dir="2700000" algn="tl" rotWithShape="0">
                    <a:srgbClr val="000000"/>
                  </a:outerShdw>
                </a:effectLst>
                <a:latin typeface="Avalon" pitchFamily="2" charset="0"/>
                <a:ea typeface="+mj-ea"/>
                <a:cs typeface="Arial" pitchFamily="34" charset="0"/>
              </a:defRPr>
            </a:lvl1pPr>
          </a:lstStyle>
          <a:p>
            <a:r>
              <a:rPr lang="en-US" sz="2800" dirty="0" err="1" smtClean="0">
                <a:latin typeface="Arial" pitchFamily="34" charset="0"/>
                <a:cs typeface="Arial" pitchFamily="34" charset="0"/>
              </a:rPr>
              <a:t>Poznań</a:t>
            </a:r>
            <a:r>
              <a:rPr lang="en-US" sz="2800" dirty="0" smtClean="0">
                <a:latin typeface="Arial" pitchFamily="34" charset="0"/>
                <a:cs typeface="Arial" pitchFamily="34" charset="0"/>
              </a:rPr>
              <a:t> Supercomputing and Networking Center</a:t>
            </a:r>
            <a:endParaRPr lang="pl-PL" sz="2800" dirty="0">
              <a:latin typeface="Arial" pitchFamily="34" charset="0"/>
              <a:cs typeface="Arial" pitchFamily="34" charset="0"/>
            </a:endParaRPr>
          </a:p>
        </p:txBody>
      </p:sp>
      <p:sp>
        <p:nvSpPr>
          <p:cNvPr id="6" name="Podtytuł 2"/>
          <p:cNvSpPr txBox="1">
            <a:spLocks/>
          </p:cNvSpPr>
          <p:nvPr userDrawn="1"/>
        </p:nvSpPr>
        <p:spPr>
          <a:xfrm>
            <a:off x="302805" y="5367497"/>
            <a:ext cx="9283031" cy="1353648"/>
          </a:xfrm>
          <a:prstGeom prst="rect">
            <a:avLst/>
          </a:prstGeom>
          <a:effectLst>
            <a:glow rad="101600">
              <a:schemeClr val="accent1">
                <a:lumMod val="75000"/>
                <a:alpha val="50000"/>
              </a:schemeClr>
            </a:glow>
            <a:outerShdw blurRad="50800" dist="50800" dir="5400000" algn="ctr" rotWithShape="0">
              <a:srgbClr val="000000">
                <a:alpha val="43137"/>
              </a:srgbClr>
            </a:outerShdw>
          </a:effectLst>
        </p:spPr>
        <p:txBody>
          <a:bodyPr lIns="107287" tIns="53643" rIns="107287" bIns="53643">
            <a:normAutofit/>
          </a:bodyPr>
          <a:lstStyle>
            <a:lvl1pPr marL="0" indent="0" algn="r" defTabSz="914400" rtl="0" eaLnBrk="1" latinLnBrk="0" hangingPunct="1">
              <a:spcBef>
                <a:spcPct val="20000"/>
              </a:spcBef>
              <a:buFont typeface="Arial" pitchFamily="34" charset="0"/>
              <a:buNone/>
              <a:defRPr sz="1400" b="1" kern="1200" baseline="0">
                <a:solidFill>
                  <a:srgbClr val="FFFFFF"/>
                </a:solidFill>
                <a:effectLst>
                  <a:glow rad="63500">
                    <a:schemeClr val="tx2">
                      <a:lumMod val="75000"/>
                      <a:alpha val="50000"/>
                    </a:schemeClr>
                  </a:glow>
                  <a:outerShdw blurRad="635000" dir="2700000" algn="t" rotWithShape="0">
                    <a:schemeClr val="tx2">
                      <a:lumMod val="75000"/>
                    </a:schemeClr>
                  </a:outerShdw>
                </a:effectLst>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l-PL" dirty="0" smtClean="0">
                <a:effectLst>
                  <a:glow rad="63500">
                    <a:schemeClr val="tx2">
                      <a:lumMod val="75000"/>
                      <a:alpha val="50000"/>
                    </a:schemeClr>
                  </a:glow>
                  <a:outerShdw blurRad="635000" dir="2700000" algn="t" rotWithShape="0">
                    <a:schemeClr val="tx2">
                      <a:lumMod val="75000"/>
                    </a:schemeClr>
                  </a:outerShdw>
                </a:effectLst>
              </a:rPr>
              <a:t>ul. Noskowskiego 12/14, 61-704 Poznań,  POLAND,</a:t>
            </a:r>
          </a:p>
          <a:p>
            <a:r>
              <a:rPr lang="pl-PL" dirty="0" smtClean="0">
                <a:effectLst>
                  <a:glow rad="63500">
                    <a:schemeClr val="tx2">
                      <a:lumMod val="75000"/>
                      <a:alpha val="50000"/>
                    </a:schemeClr>
                  </a:glow>
                  <a:outerShdw blurRad="635000" dir="2700000" algn="t" rotWithShape="0">
                    <a:schemeClr val="tx2">
                      <a:lumMod val="75000"/>
                    </a:schemeClr>
                  </a:outerShdw>
                </a:effectLst>
              </a:rPr>
              <a:t>Office: </a:t>
            </a:r>
            <a:r>
              <a:rPr lang="pl-PL" dirty="0" err="1" smtClean="0">
                <a:effectLst>
                  <a:glow rad="63500">
                    <a:schemeClr val="tx2">
                      <a:lumMod val="75000"/>
                      <a:alpha val="50000"/>
                    </a:schemeClr>
                  </a:glow>
                  <a:outerShdw blurRad="635000" dir="2700000" algn="t" rotWithShape="0">
                    <a:schemeClr val="tx2">
                      <a:lumMod val="75000"/>
                    </a:schemeClr>
                  </a:outerShdw>
                </a:effectLst>
              </a:rPr>
              <a:t>phone</a:t>
            </a:r>
            <a:r>
              <a:rPr lang="pl-PL" dirty="0" smtClean="0">
                <a:effectLst>
                  <a:glow rad="63500">
                    <a:schemeClr val="tx2">
                      <a:lumMod val="75000"/>
                      <a:alpha val="50000"/>
                    </a:schemeClr>
                  </a:glow>
                  <a:outerShdw blurRad="635000" dir="2700000" algn="t" rotWithShape="0">
                    <a:schemeClr val="tx2">
                      <a:lumMod val="75000"/>
                    </a:schemeClr>
                  </a:outerShdw>
                </a:effectLst>
              </a:rPr>
              <a:t> </a:t>
            </a:r>
            <a:r>
              <a:rPr lang="pl-PL" dirty="0" err="1" smtClean="0">
                <a:effectLst>
                  <a:glow rad="63500">
                    <a:schemeClr val="tx2">
                      <a:lumMod val="75000"/>
                      <a:alpha val="50000"/>
                    </a:schemeClr>
                  </a:glow>
                  <a:outerShdw blurRad="635000" dir="2700000" algn="t" rotWithShape="0">
                    <a:schemeClr val="tx2">
                      <a:lumMod val="75000"/>
                    </a:schemeClr>
                  </a:outerShdw>
                </a:effectLst>
              </a:rPr>
              <a:t>center</a:t>
            </a:r>
            <a:r>
              <a:rPr lang="pl-PL" dirty="0" smtClean="0">
                <a:effectLst>
                  <a:glow rad="63500">
                    <a:schemeClr val="tx2">
                      <a:lumMod val="75000"/>
                      <a:alpha val="50000"/>
                    </a:schemeClr>
                  </a:glow>
                  <a:outerShdw blurRad="635000" dir="2700000" algn="t" rotWithShape="0">
                    <a:schemeClr val="tx2">
                      <a:lumMod val="75000"/>
                    </a:schemeClr>
                  </a:outerShdw>
                </a:effectLst>
              </a:rPr>
              <a:t>: (+48 61) 858-20-00, fax: (+48 61) 852-59-54,</a:t>
            </a:r>
          </a:p>
          <a:p>
            <a:r>
              <a:rPr lang="pl-PL" dirty="0" smtClean="0">
                <a:effectLst>
                  <a:glow rad="63500">
                    <a:schemeClr val="tx2">
                      <a:lumMod val="75000"/>
                      <a:alpha val="50000"/>
                    </a:schemeClr>
                  </a:glow>
                  <a:outerShdw blurRad="635000" dir="2700000" algn="t" rotWithShape="0">
                    <a:schemeClr val="tx2">
                      <a:lumMod val="75000"/>
                    </a:schemeClr>
                  </a:outerShdw>
                </a:effectLst>
              </a:rPr>
              <a:t>e-mail: office@man.poznan.pl, http://www.psnc.pl</a:t>
            </a:r>
            <a:endParaRPr lang="pl-PL" dirty="0">
              <a:effectLst>
                <a:glow rad="63500">
                  <a:schemeClr val="tx2">
                    <a:lumMod val="75000"/>
                    <a:alpha val="50000"/>
                  </a:schemeClr>
                </a:glow>
                <a:outerShdw blurRad="635000" dir="2700000" algn="t" rotWithShape="0">
                  <a:schemeClr val="tx2">
                    <a:lumMod val="75000"/>
                  </a:schemeClr>
                </a:outerShdw>
              </a:effectLst>
            </a:endParaRPr>
          </a:p>
        </p:txBody>
      </p:sp>
      <p:sp>
        <p:nvSpPr>
          <p:cNvPr id="7" name="Tytuł 1"/>
          <p:cNvSpPr txBox="1">
            <a:spLocks/>
          </p:cNvSpPr>
          <p:nvPr userDrawn="1"/>
        </p:nvSpPr>
        <p:spPr>
          <a:xfrm>
            <a:off x="277325" y="4781866"/>
            <a:ext cx="9283031" cy="591615"/>
          </a:xfrm>
          <a:prstGeom prst="rect">
            <a:avLst/>
          </a:prstGeom>
        </p:spPr>
        <p:txBody>
          <a:bodyPr lIns="107287" tIns="53643" rIns="107287" bIns="53643">
            <a:normAutofit fontScale="92500"/>
          </a:bodyPr>
          <a:lstStyle>
            <a:lvl1pPr algn="r" defTabSz="914400" rtl="0" eaLnBrk="1" latinLnBrk="0" hangingPunct="1">
              <a:spcBef>
                <a:spcPct val="0"/>
              </a:spcBef>
              <a:buNone/>
              <a:defRPr sz="2000" b="1" kern="1200">
                <a:solidFill>
                  <a:srgbClr val="FFFFFF"/>
                </a:solidFill>
                <a:effectLst>
                  <a:glow rad="101600">
                    <a:schemeClr val="tx2">
                      <a:lumMod val="75000"/>
                      <a:alpha val="50000"/>
                    </a:schemeClr>
                  </a:glow>
                  <a:outerShdw blurRad="635000" dir="2700000" algn="tl" rotWithShape="0">
                    <a:srgbClr val="000000"/>
                  </a:outerShdw>
                </a:effectLst>
                <a:latin typeface="Avalon" pitchFamily="2" charset="0"/>
                <a:ea typeface="+mj-ea"/>
                <a:cs typeface="Arial" pitchFamily="34" charset="0"/>
              </a:defRPr>
            </a:lvl1pPr>
          </a:lstStyle>
          <a:p>
            <a:r>
              <a:rPr lang="en-US" sz="1800" dirty="0" smtClean="0">
                <a:latin typeface="Arial" pitchFamily="34" charset="0"/>
                <a:cs typeface="Arial" pitchFamily="34" charset="0"/>
              </a:rPr>
              <a:t>affiliated to the Institute of Bioorganic Chemistry of the Polish Academy of Sciences,</a:t>
            </a:r>
            <a:endParaRPr lang="pl-PL" sz="1800" dirty="0">
              <a:latin typeface="Arial" pitchFamily="34" charset="0"/>
              <a:cs typeface="Arial" pitchFamily="34" charset="0"/>
            </a:endParaRPr>
          </a:p>
        </p:txBody>
      </p:sp>
    </p:spTree>
    <p:extLst>
      <p:ext uri="{BB962C8B-B14F-4D97-AF65-F5344CB8AC3E}">
        <p14:creationId xmlns:p14="http://schemas.microsoft.com/office/powerpoint/2010/main" val="21837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_wewnetrzny_PCS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67987" y="959226"/>
            <a:ext cx="7946661" cy="510989"/>
          </a:xfrm>
          <a:prstGeom prst="rect">
            <a:avLst/>
          </a:prstGeom>
        </p:spPr>
        <p:txBody>
          <a:bodyPr lIns="107287" tIns="53643" rIns="107287" bIns="53643">
            <a:noAutofit/>
          </a:bodyPr>
          <a:lstStyle>
            <a:lvl1pPr algn="l">
              <a:defRPr sz="2800" b="1">
                <a:solidFill>
                  <a:schemeClr val="tx1"/>
                </a:solidFill>
                <a:effectLst/>
                <a:latin typeface="Avalon CE" pitchFamily="2" charset="0"/>
                <a:cs typeface="Arial" pitchFamily="34" charset="0"/>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265197" y="2088776"/>
            <a:ext cx="9361040" cy="4308905"/>
          </a:xfrm>
          <a:prstGeom prst="rect">
            <a:avLst/>
          </a:prstGeom>
        </p:spPr>
        <p:txBody>
          <a:bodyPr lIns="107287" tIns="53643" rIns="107287" bIns="53643">
            <a:normAutofit/>
          </a:bodyPr>
          <a:lstStyle>
            <a:lvl1pPr>
              <a:defRPr sz="2400">
                <a:solidFill>
                  <a:schemeClr val="tx1"/>
                </a:solidFill>
                <a:latin typeface="Avalon CE" pitchFamily="2" charset="0"/>
                <a:cs typeface="Arial" pitchFamily="34" charset="0"/>
              </a:defRPr>
            </a:lvl1pPr>
            <a:lvl2pPr>
              <a:defRPr sz="2400">
                <a:solidFill>
                  <a:schemeClr val="tx1"/>
                </a:solidFill>
                <a:latin typeface="Avalon CE" pitchFamily="2" charset="0"/>
                <a:cs typeface="Arial" pitchFamily="34" charset="0"/>
              </a:defRPr>
            </a:lvl2pPr>
            <a:lvl3pPr>
              <a:defRPr sz="2400">
                <a:solidFill>
                  <a:schemeClr val="tx1"/>
                </a:solidFill>
                <a:latin typeface="Avalon CE" pitchFamily="2" charset="0"/>
                <a:cs typeface="Arial" pitchFamily="34" charset="0"/>
              </a:defRPr>
            </a:lvl3pPr>
            <a:lvl4pPr>
              <a:defRPr sz="2400">
                <a:solidFill>
                  <a:schemeClr val="tx1"/>
                </a:solidFill>
                <a:latin typeface="Avalon CE" pitchFamily="2" charset="0"/>
                <a:cs typeface="Arial" pitchFamily="34" charset="0"/>
              </a:defRPr>
            </a:lvl4pPr>
            <a:lvl5pPr>
              <a:defRPr sz="2400">
                <a:solidFill>
                  <a:schemeClr val="tx1"/>
                </a:solidFill>
                <a:latin typeface="Avalon CE" pitchFamily="2" charset="0"/>
                <a:cs typeface="Arial"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cxnSp>
        <p:nvCxnSpPr>
          <p:cNvPr id="6" name="Łącznik prostoliniowy 5"/>
          <p:cNvCxnSpPr/>
          <p:nvPr userDrawn="1"/>
        </p:nvCxnSpPr>
        <p:spPr>
          <a:xfrm flipH="1">
            <a:off x="1791820" y="1945359"/>
            <a:ext cx="8114180" cy="0"/>
          </a:xfrm>
          <a:prstGeom prst="line">
            <a:avLst/>
          </a:prstGeom>
          <a:ln w="1905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Symbol zastępczy tekstu 10"/>
          <p:cNvSpPr>
            <a:spLocks noGrp="1"/>
          </p:cNvSpPr>
          <p:nvPr>
            <p:ph type="body" sz="quarter" idx="10"/>
          </p:nvPr>
        </p:nvSpPr>
        <p:spPr>
          <a:xfrm>
            <a:off x="1697370" y="1569814"/>
            <a:ext cx="8449337" cy="303804"/>
          </a:xfrm>
          <a:prstGeom prst="rect">
            <a:avLst/>
          </a:prstGeom>
        </p:spPr>
        <p:txBody>
          <a:bodyPr lIns="107287" tIns="53643" rIns="107287" bIns="53643"/>
          <a:lstStyle>
            <a:lvl1pPr marL="0" indent="0">
              <a:buNone/>
              <a:defRPr sz="1200" b="1">
                <a:latin typeface="Avalon CE" pitchFamily="2" charset="0"/>
              </a:defRPr>
            </a:lvl1pPr>
          </a:lstStyle>
          <a:p>
            <a:pPr lvl="0"/>
            <a:r>
              <a:rPr lang="pl-PL" dirty="0" smtClean="0"/>
              <a:t>Kliknij, aby edytować style wzorca tekstu</a:t>
            </a:r>
          </a:p>
        </p:txBody>
      </p:sp>
      <p:pic>
        <p:nvPicPr>
          <p:cNvPr id="7" name="Obraz 6"/>
          <p:cNvPicPr>
            <a:picLocks noChangeAspect="1"/>
          </p:cNvPicPr>
          <p:nvPr userDrawn="1"/>
        </p:nvPicPr>
        <p:blipFill>
          <a:blip r:embed="rId3" cstate="print">
            <a:clrChange>
              <a:clrFrom>
                <a:srgbClr val="FFFFFF"/>
              </a:clrFrom>
              <a:clrTo>
                <a:srgbClr val="FFFFFF">
                  <a:alpha val="0"/>
                </a:srgbClr>
              </a:clrTo>
            </a:clrChange>
          </a:blip>
          <a:srcRect/>
          <a:stretch>
            <a:fillRect/>
          </a:stretch>
        </p:blipFill>
        <p:spPr bwMode="auto">
          <a:xfrm>
            <a:off x="8461375" y="6159500"/>
            <a:ext cx="1444625" cy="698500"/>
          </a:xfrm>
          <a:prstGeom prst="rect">
            <a:avLst/>
          </a:prstGeom>
          <a:noFill/>
          <a:ln w="9525">
            <a:noFill/>
            <a:miter lim="800000"/>
            <a:headEnd/>
            <a:tailEnd/>
          </a:ln>
        </p:spPr>
      </p:pic>
    </p:spTree>
    <p:extLst>
      <p:ext uri="{BB962C8B-B14F-4D97-AF65-F5344CB8AC3E}">
        <p14:creationId xmlns:p14="http://schemas.microsoft.com/office/powerpoint/2010/main" val="1024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22701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l-PL"/>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2.jpe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mailto:marek.frankowski@man.poznan.p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security.psnc.pl/en" TargetMode="External"/><Relationship Id="rId4" Type="http://schemas.openxmlformats.org/officeDocument/2006/relationships/hyperlink" Target="mailto:security@man.poznan.p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en-US" sz="2800" dirty="0" smtClean="0">
                <a:effectLst>
                  <a:outerShdw blurRad="38100" dist="38100" dir="2700000" algn="tl">
                    <a:srgbClr val="000000">
                      <a:alpha val="43137"/>
                    </a:srgbClr>
                  </a:outerShdw>
                </a:effectLst>
              </a:rPr>
              <a:t>Application of the Complex Event Processing system for anomaly detection and network monitoring</a:t>
            </a:r>
            <a:endParaRPr lang="en-US" sz="2400" dirty="0"/>
          </a:p>
        </p:txBody>
      </p:sp>
      <p:sp>
        <p:nvSpPr>
          <p:cNvPr id="3" name="Podtytuł 2"/>
          <p:cNvSpPr>
            <a:spLocks noGrp="1"/>
          </p:cNvSpPr>
          <p:nvPr>
            <p:ph type="subTitle" idx="1"/>
          </p:nvPr>
        </p:nvSpPr>
        <p:spPr/>
        <p:txBody>
          <a:bodyPr/>
          <a:lstStyle/>
          <a:p>
            <a:r>
              <a:rPr lang="en-US" u="sng" dirty="0" smtClean="0"/>
              <a:t>Marek </a:t>
            </a:r>
            <a:r>
              <a:rPr lang="en-US" u="sng" dirty="0" err="1" smtClean="0"/>
              <a:t>Pawłowski</a:t>
            </a:r>
            <a:r>
              <a:rPr lang="en-US" dirty="0" smtClean="0"/>
              <a:t>, Gerard </a:t>
            </a:r>
            <a:r>
              <a:rPr lang="en-US" dirty="0" err="1" smtClean="0"/>
              <a:t>Frankowski</a:t>
            </a:r>
            <a:r>
              <a:rPr lang="en-US" dirty="0" smtClean="0"/>
              <a:t>, </a:t>
            </a:r>
            <a:r>
              <a:rPr lang="en-US" dirty="0" err="1" smtClean="0"/>
              <a:t>Marcin</a:t>
            </a:r>
            <a:r>
              <a:rPr lang="en-US" dirty="0" smtClean="0"/>
              <a:t> </a:t>
            </a:r>
            <a:r>
              <a:rPr lang="en-US" dirty="0" err="1" smtClean="0"/>
              <a:t>Jerzak</a:t>
            </a:r>
            <a:r>
              <a:rPr lang="en-US" dirty="0" smtClean="0"/>
              <a:t>, </a:t>
            </a:r>
            <a:r>
              <a:rPr lang="en-US" dirty="0" err="1" smtClean="0"/>
              <a:t>Maciej</a:t>
            </a:r>
            <a:r>
              <a:rPr lang="en-US" dirty="0" smtClean="0"/>
              <a:t> </a:t>
            </a:r>
            <a:r>
              <a:rPr lang="en-US" dirty="0" err="1" smtClean="0"/>
              <a:t>Miłostan</a:t>
            </a:r>
            <a:r>
              <a:rPr lang="en-US" dirty="0" smtClean="0"/>
              <a:t>, Tomasz Nowak</a:t>
            </a:r>
          </a:p>
          <a:p>
            <a:r>
              <a:rPr lang="en-US" dirty="0" err="1" smtClean="0"/>
              <a:t>Poznań</a:t>
            </a:r>
            <a:r>
              <a:rPr lang="en-US" dirty="0" smtClean="0"/>
              <a:t> Supercomputing and Networking Center</a:t>
            </a:r>
            <a:endParaRPr lang="en-US" dirty="0"/>
          </a:p>
        </p:txBody>
      </p:sp>
    </p:spTree>
    <p:extLst>
      <p:ext uri="{BB962C8B-B14F-4D97-AF65-F5344CB8AC3E}">
        <p14:creationId xmlns:p14="http://schemas.microsoft.com/office/powerpoint/2010/main" val="360633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6863" y="1991136"/>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(5)</a:t>
            </a:r>
            <a:r>
              <a:rPr lang="pl-PL" dirty="0"/>
              <a:t/>
            </a:r>
            <a:br>
              <a:rPr lang="pl-PL" dirty="0"/>
            </a:br>
            <a:r>
              <a:rPr lang="pl-PL" dirty="0" smtClean="0"/>
              <a:t>		</a:t>
            </a:r>
            <a:endParaRPr lang="pl-PL" dirty="0">
              <a:latin typeface="Arial" panose="020B0604020202020204" pitchFamily="34" charset="0"/>
            </a:endParaRPr>
          </a:p>
        </p:txBody>
      </p:sp>
      <p:sp>
        <p:nvSpPr>
          <p:cNvPr id="8" name="Symbol zastępczy numeru slajdu 7"/>
          <p:cNvSpPr>
            <a:spLocks noGrp="1"/>
          </p:cNvSpPr>
          <p:nvPr>
            <p:ph type="sldNum" idx="11"/>
          </p:nvPr>
        </p:nvSpPr>
        <p:spPr/>
        <p:txBody>
          <a:bodyPr/>
          <a:lstStyle/>
          <a:p>
            <a:fld id="{ECE805F3-8D9F-45DA-89AF-B730B1A71F92}" type="slidenum">
              <a:rPr lang="en-GB" smtClean="0"/>
              <a:pPr/>
              <a:t>10</a:t>
            </a:fld>
            <a:endParaRPr lang="en-GB"/>
          </a:p>
        </p:txBody>
      </p:sp>
      <p:sp>
        <p:nvSpPr>
          <p:cNvPr id="9" name="Ramka 8"/>
          <p:cNvSpPr/>
          <p:nvPr/>
        </p:nvSpPr>
        <p:spPr>
          <a:xfrm>
            <a:off x="4127499" y="4403725"/>
            <a:ext cx="1022351" cy="488950"/>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95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6863" y="1991136"/>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(6)</a:t>
            </a:r>
            <a:r>
              <a:rPr lang="pl-PL" dirty="0"/>
              <a:t/>
            </a:r>
            <a:br>
              <a:rPr lang="pl-PL" dirty="0"/>
            </a:br>
            <a:r>
              <a:rPr lang="pl-PL" dirty="0" smtClean="0"/>
              <a:t>		</a:t>
            </a:r>
            <a:endParaRPr lang="pl-PL" dirty="0">
              <a:latin typeface="Arial" panose="020B0604020202020204" pitchFamily="34" charset="0"/>
            </a:endParaRPr>
          </a:p>
        </p:txBody>
      </p:sp>
      <p:sp>
        <p:nvSpPr>
          <p:cNvPr id="8" name="Symbol zastępczy numeru slajdu 7"/>
          <p:cNvSpPr>
            <a:spLocks noGrp="1"/>
          </p:cNvSpPr>
          <p:nvPr>
            <p:ph type="sldNum" idx="11"/>
          </p:nvPr>
        </p:nvSpPr>
        <p:spPr/>
        <p:txBody>
          <a:bodyPr/>
          <a:lstStyle/>
          <a:p>
            <a:fld id="{ECE805F3-8D9F-45DA-89AF-B730B1A71F92}" type="slidenum">
              <a:rPr lang="en-GB" smtClean="0"/>
              <a:pPr/>
              <a:t>11</a:t>
            </a:fld>
            <a:endParaRPr lang="en-GB"/>
          </a:p>
        </p:txBody>
      </p:sp>
      <p:sp>
        <p:nvSpPr>
          <p:cNvPr id="6" name="Ramka 5"/>
          <p:cNvSpPr/>
          <p:nvPr/>
        </p:nvSpPr>
        <p:spPr>
          <a:xfrm>
            <a:off x="4043362" y="5129212"/>
            <a:ext cx="2074069" cy="507207"/>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36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a:t>
            </a:r>
            <a:r>
              <a:rPr lang="en-US" b="1" dirty="0"/>
              <a:t> </a:t>
            </a:r>
          </a:p>
          <a:p>
            <a:r>
              <a:rPr lang="en-US" dirty="0"/>
              <a:t>System Architecture </a:t>
            </a:r>
          </a:p>
          <a:p>
            <a:pPr marL="402325" lvl="1" indent="-402325">
              <a:buFont typeface="Arial" pitchFamily="34" charset="0"/>
              <a:buChar char="•"/>
            </a:pPr>
            <a:r>
              <a:rPr lang="en-US" sz="2300" b="1" dirty="0"/>
              <a:t>Blocks of Analysis (BAs)</a:t>
            </a:r>
          </a:p>
          <a:p>
            <a:pPr marL="871704" lvl="2" indent="-402325"/>
            <a:r>
              <a:rPr lang="en-US" sz="2000" b="1" dirty="0"/>
              <a:t>Petri nets</a:t>
            </a:r>
            <a:endParaRPr lang="pl-PL" sz="2000" b="1" dirty="0"/>
          </a:p>
          <a:p>
            <a:pPr marL="871704" lvl="2" indent="-402325"/>
            <a:r>
              <a:rPr lang="pl-PL" sz="2000" dirty="0"/>
              <a:t>Machine learning</a:t>
            </a:r>
            <a:endParaRPr lang="en-US" sz="2000" dirty="0"/>
          </a:p>
          <a:p>
            <a:pPr marL="871704" lvl="2" indent="-402325"/>
            <a:r>
              <a:rPr lang="en-US" sz="2000" dirty="0"/>
              <a:t>Neural networks</a:t>
            </a:r>
          </a:p>
          <a:p>
            <a:pPr marL="871704" lvl="2" indent="-402325"/>
            <a:r>
              <a:rPr lang="en-US" sz="2000" dirty="0"/>
              <a:t>Graph Clustering algorithms</a:t>
            </a:r>
            <a:endParaRPr lang="pl-PL" sz="2000" dirty="0"/>
          </a:p>
          <a:p>
            <a:pPr marL="871704" lvl="2" indent="-402325"/>
            <a:r>
              <a:rPr lang="en-US" sz="2000"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12</a:t>
            </a:fld>
            <a:endParaRPr lang="en-GB"/>
          </a:p>
        </p:txBody>
      </p:sp>
    </p:spTree>
    <p:extLst>
      <p:ext uri="{BB962C8B-B14F-4D97-AF65-F5344CB8AC3E}">
        <p14:creationId xmlns:p14="http://schemas.microsoft.com/office/powerpoint/2010/main" val="372788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anose="020B0604020202020204" pitchFamily="34" charset="0"/>
              </a:rPr>
              <a:t>Blocks of Analysis – </a:t>
            </a:r>
            <a:r>
              <a:rPr lang="en-US" dirty="0" smtClean="0"/>
              <a:t>Ontology and </a:t>
            </a:r>
            <a:r>
              <a:rPr lang="en-US" dirty="0" smtClean="0">
                <a:latin typeface="Arial" panose="020B0604020202020204" pitchFamily="34" charset="0"/>
              </a:rPr>
              <a:t>Petri net</a:t>
            </a:r>
            <a:r>
              <a:rPr lang="pl-PL" dirty="0" smtClean="0">
                <a:latin typeface="Arial" panose="020B0604020202020204" pitchFamily="34" charset="0"/>
              </a:rPr>
              <a:t>s</a:t>
            </a:r>
            <a:r>
              <a:rPr lang="en-US" dirty="0" smtClean="0"/>
              <a:t/>
            </a:r>
            <a:br>
              <a:rPr lang="en-US" dirty="0" smtClean="0"/>
            </a:br>
            <a:r>
              <a:rPr lang="en-US" dirty="0" smtClean="0"/>
              <a:t/>
            </a:r>
            <a:br>
              <a:rPr lang="en-US" dirty="0" smtClean="0"/>
            </a:br>
            <a:endParaRPr lang="en-US" dirty="0">
              <a:latin typeface="Arial" panose="020B0604020202020204" pitchFamily="34" charset="0"/>
            </a:endParaRPr>
          </a:p>
        </p:txBody>
      </p:sp>
      <p:sp>
        <p:nvSpPr>
          <p:cNvPr id="7" name="Symbol zastępczy numeru slajdu 6"/>
          <p:cNvSpPr>
            <a:spLocks noGrp="1"/>
          </p:cNvSpPr>
          <p:nvPr>
            <p:ph type="sldNum" idx="11"/>
          </p:nvPr>
        </p:nvSpPr>
        <p:spPr/>
        <p:txBody>
          <a:bodyPr/>
          <a:lstStyle/>
          <a:p>
            <a:fld id="{ECE805F3-8D9F-45DA-89AF-B730B1A71F92}" type="slidenum">
              <a:rPr lang="en-GB" smtClean="0"/>
              <a:pPr/>
              <a:t>13</a:t>
            </a:fld>
            <a:endParaRPr lang="en-GB"/>
          </a:p>
        </p:txBody>
      </p:sp>
      <p:sp>
        <p:nvSpPr>
          <p:cNvPr id="5" name="Symbol zastępczy zawartości 2"/>
          <p:cNvSpPr>
            <a:spLocks noGrp="1"/>
          </p:cNvSpPr>
          <p:nvPr>
            <p:ph idx="1"/>
          </p:nvPr>
        </p:nvSpPr>
        <p:spPr>
          <a:xfrm>
            <a:off x="379378" y="2088776"/>
            <a:ext cx="9353557" cy="4308905"/>
          </a:xfrm>
        </p:spPr>
        <p:txBody>
          <a:bodyPr>
            <a:normAutofit/>
          </a:bodyPr>
          <a:lstStyle/>
          <a:p>
            <a:r>
              <a:rPr lang="en-US" b="1" dirty="0" smtClean="0"/>
              <a:t>Detects: </a:t>
            </a:r>
            <a:r>
              <a:rPr lang="en-US" dirty="0" smtClean="0"/>
              <a:t>malware</a:t>
            </a:r>
          </a:p>
          <a:p>
            <a:r>
              <a:rPr lang="en-US" b="1" dirty="0" smtClean="0"/>
              <a:t>Which attacks are detected</a:t>
            </a:r>
            <a:r>
              <a:rPr lang="en-US" dirty="0" smtClean="0"/>
              <a:t>:</a:t>
            </a:r>
            <a:r>
              <a:rPr lang="en-US" b="1" dirty="0" smtClean="0"/>
              <a:t> </a:t>
            </a:r>
            <a:r>
              <a:rPr lang="en-US" dirty="0" smtClean="0"/>
              <a:t>malware </a:t>
            </a:r>
          </a:p>
          <a:p>
            <a:r>
              <a:rPr lang="en-US" b="1" dirty="0" smtClean="0"/>
              <a:t>Sensors:</a:t>
            </a:r>
            <a:r>
              <a:rPr lang="en-US" dirty="0" smtClean="0"/>
              <a:t> Process Monitor</a:t>
            </a:r>
            <a:r>
              <a:rPr lang="en-US" b="1" dirty="0" smtClean="0"/>
              <a:t> </a:t>
            </a:r>
            <a:r>
              <a:rPr lang="en-US" dirty="0" smtClean="0"/>
              <a:t>(</a:t>
            </a:r>
            <a:r>
              <a:rPr lang="en-US" dirty="0" err="1" smtClean="0"/>
              <a:t>Sysinternals</a:t>
            </a:r>
            <a:r>
              <a:rPr lang="en-US" dirty="0" smtClean="0"/>
              <a:t>)</a:t>
            </a:r>
            <a:br>
              <a:rPr lang="en-US" dirty="0" smtClean="0"/>
            </a:br>
            <a:r>
              <a:rPr lang="en-US" dirty="0" smtClean="0"/>
              <a:t>[system file activity, system registry, process and services activity, network communication]</a:t>
            </a:r>
            <a:endParaRPr lang="en-US" b="1" dirty="0" smtClean="0"/>
          </a:p>
          <a:p>
            <a:r>
              <a:rPr lang="en-US" b="1" dirty="0" smtClean="0"/>
              <a:t>Data: </a:t>
            </a:r>
            <a:r>
              <a:rPr lang="en-US" sz="2200" dirty="0" smtClean="0"/>
              <a:t>Process Index, Time of Day, Process Name, PID, Operation, Path, Result, Detail</a:t>
            </a:r>
            <a:endParaRPr lang="en-US" sz="3400" dirty="0" smtClean="0"/>
          </a:p>
          <a:p>
            <a:pPr lvl="1"/>
            <a:endParaRPr lang="en-US" dirty="0" smtClean="0"/>
          </a:p>
          <a:p>
            <a:endParaRPr lang="en-US" dirty="0"/>
          </a:p>
        </p:txBody>
      </p:sp>
    </p:spTree>
    <p:extLst>
      <p:ext uri="{BB962C8B-B14F-4D97-AF65-F5344CB8AC3E}">
        <p14:creationId xmlns:p14="http://schemas.microsoft.com/office/powerpoint/2010/main" val="328611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 </a:t>
            </a:r>
          </a:p>
          <a:p>
            <a:r>
              <a:rPr lang="en-US" dirty="0"/>
              <a:t>System Architecture </a:t>
            </a:r>
          </a:p>
          <a:p>
            <a:pPr marL="402325" lvl="1" indent="-402325">
              <a:buFont typeface="Arial" pitchFamily="34" charset="0"/>
              <a:buChar char="•"/>
            </a:pPr>
            <a:r>
              <a:rPr lang="en-US" sz="2300" b="1" dirty="0"/>
              <a:t>Blocks of Analysis (BAs)</a:t>
            </a:r>
          </a:p>
          <a:p>
            <a:pPr marL="871704" lvl="2" indent="-402325"/>
            <a:r>
              <a:rPr lang="en-US" sz="2000" dirty="0"/>
              <a:t>Petri nets</a:t>
            </a:r>
            <a:endParaRPr lang="pl-PL" sz="2000" dirty="0"/>
          </a:p>
          <a:p>
            <a:pPr marL="871704" lvl="2" indent="-402325"/>
            <a:r>
              <a:rPr lang="pl-PL" sz="2000" b="1" dirty="0"/>
              <a:t>Machine learning</a:t>
            </a:r>
            <a:endParaRPr lang="en-US" sz="2000" b="1" dirty="0"/>
          </a:p>
          <a:p>
            <a:pPr marL="871704" lvl="2" indent="-402325"/>
            <a:r>
              <a:rPr lang="en-US" sz="2000" dirty="0"/>
              <a:t>Neural networks</a:t>
            </a:r>
          </a:p>
          <a:p>
            <a:pPr marL="871704" lvl="2" indent="-402325"/>
            <a:r>
              <a:rPr lang="en-US" sz="2000" dirty="0"/>
              <a:t>Graph Clustering algorithms</a:t>
            </a:r>
            <a:endParaRPr lang="pl-PL" sz="2000" dirty="0"/>
          </a:p>
          <a:p>
            <a:pPr marL="871704" lvl="2" indent="-402325"/>
            <a:r>
              <a:rPr lang="en-US" sz="2000"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14</a:t>
            </a:fld>
            <a:endParaRPr lang="en-GB"/>
          </a:p>
        </p:txBody>
      </p:sp>
    </p:spTree>
    <p:extLst>
      <p:ext uri="{BB962C8B-B14F-4D97-AF65-F5344CB8AC3E}">
        <p14:creationId xmlns:p14="http://schemas.microsoft.com/office/powerpoint/2010/main" val="418750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2" algn="l" defTabSz="1072866" rtl="0">
              <a:spcBef>
                <a:spcPct val="0"/>
              </a:spcBef>
            </a:pPr>
            <a:r>
              <a:rPr lang="en-US" sz="2800" b="1" dirty="0" smtClean="0">
                <a:latin typeface="Arial" panose="020B0604020202020204" pitchFamily="34" charset="0"/>
                <a:cs typeface="Arial" panose="020B0604020202020204" pitchFamily="34" charset="0"/>
              </a:rPr>
              <a:t>Blocks of Analysis – Machine learning</a:t>
            </a:r>
            <a:endParaRPr lang="en-US" sz="2800" b="1" dirty="0">
              <a:latin typeface="Arial" panose="020B0604020202020204" pitchFamily="34" charset="0"/>
              <a:cs typeface="Arial" panose="020B0604020202020204" pitchFamily="34" charset="0"/>
            </a:endParaRPr>
          </a:p>
        </p:txBody>
      </p:sp>
      <p:sp>
        <p:nvSpPr>
          <p:cNvPr id="7" name="Symbol zastępczy numeru slajdu 6"/>
          <p:cNvSpPr>
            <a:spLocks noGrp="1"/>
          </p:cNvSpPr>
          <p:nvPr>
            <p:ph type="sldNum" idx="11"/>
          </p:nvPr>
        </p:nvSpPr>
        <p:spPr/>
        <p:txBody>
          <a:bodyPr/>
          <a:lstStyle/>
          <a:p>
            <a:fld id="{ECE805F3-8D9F-45DA-89AF-B730B1A71F92}" type="slidenum">
              <a:rPr lang="en-GB" smtClean="0"/>
              <a:pPr/>
              <a:t>15</a:t>
            </a:fld>
            <a:endParaRPr lang="en-GB"/>
          </a:p>
        </p:txBody>
      </p:sp>
      <p:sp>
        <p:nvSpPr>
          <p:cNvPr id="6" name="Symbol zastępczy zawartości 2"/>
          <p:cNvSpPr>
            <a:spLocks noGrp="1"/>
          </p:cNvSpPr>
          <p:nvPr>
            <p:ph idx="1"/>
          </p:nvPr>
        </p:nvSpPr>
        <p:spPr>
          <a:xfrm>
            <a:off x="379378" y="2088776"/>
            <a:ext cx="9353557" cy="4308905"/>
          </a:xfrm>
        </p:spPr>
        <p:txBody>
          <a:bodyPr>
            <a:normAutofit/>
          </a:bodyPr>
          <a:lstStyle/>
          <a:p>
            <a:r>
              <a:rPr lang="en-US" b="1" smtClean="0"/>
              <a:t>Detects: </a:t>
            </a:r>
            <a:r>
              <a:rPr lang="en-US" smtClean="0"/>
              <a:t>anomaly/attacks </a:t>
            </a:r>
            <a:r>
              <a:rPr lang="en-US"/>
              <a:t>in network </a:t>
            </a:r>
            <a:r>
              <a:rPr lang="en-US" smtClean="0"/>
              <a:t>traffic</a:t>
            </a:r>
          </a:p>
          <a:p>
            <a:r>
              <a:rPr lang="en-US" b="1" smtClean="0"/>
              <a:t>Which attacks are detected: </a:t>
            </a:r>
            <a:r>
              <a:rPr lang="en-US" smtClean="0"/>
              <a:t>SQL Injection, XSS, attacks on application layer</a:t>
            </a:r>
          </a:p>
          <a:p>
            <a:r>
              <a:rPr lang="en-US" b="1" smtClean="0"/>
              <a:t>Sensors:</a:t>
            </a:r>
            <a:r>
              <a:rPr lang="en-US" smtClean="0"/>
              <a:t> SNORT, TCPDump, NGREP, ICD, PHP-IDS, GreenSQL, SCALP</a:t>
            </a:r>
            <a:endParaRPr lang="en-US" b="1" smtClean="0"/>
          </a:p>
          <a:p>
            <a:r>
              <a:rPr lang="en-US" b="1" smtClean="0"/>
              <a:t>Data: </a:t>
            </a:r>
          </a:p>
          <a:p>
            <a:pPr lvl="1"/>
            <a:r>
              <a:rPr lang="en-US" smtClean="0"/>
              <a:t>Transport layer (WWW services connections)</a:t>
            </a:r>
          </a:p>
          <a:p>
            <a:pPr lvl="1"/>
            <a:r>
              <a:rPr lang="en-US" smtClean="0"/>
              <a:t>Application layer (HTTP protocol)</a:t>
            </a:r>
          </a:p>
          <a:p>
            <a:pPr lvl="1"/>
            <a:r>
              <a:rPr lang="en-US" smtClean="0"/>
              <a:t>Application layer logs (data in the filesystem)</a:t>
            </a:r>
          </a:p>
          <a:p>
            <a:pPr marL="0" indent="0">
              <a:buNone/>
            </a:pPr>
            <a:r>
              <a:rPr lang="en-US" smtClean="0"/>
              <a:t> </a:t>
            </a:r>
          </a:p>
          <a:p>
            <a:endParaRPr lang="en-US" smtClean="0"/>
          </a:p>
          <a:p>
            <a:endParaRPr lang="en-US"/>
          </a:p>
        </p:txBody>
      </p:sp>
    </p:spTree>
    <p:extLst>
      <p:ext uri="{BB962C8B-B14F-4D97-AF65-F5344CB8AC3E}">
        <p14:creationId xmlns:p14="http://schemas.microsoft.com/office/powerpoint/2010/main" val="27282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 </a:t>
            </a:r>
          </a:p>
          <a:p>
            <a:r>
              <a:rPr lang="en-US" dirty="0"/>
              <a:t>System Architecture </a:t>
            </a:r>
          </a:p>
          <a:p>
            <a:pPr marL="402325" lvl="1" indent="-402325">
              <a:buFont typeface="Arial" pitchFamily="34" charset="0"/>
              <a:buChar char="•"/>
            </a:pPr>
            <a:r>
              <a:rPr lang="en-US" sz="2300" b="1" dirty="0"/>
              <a:t>Blocks of Analysis (BAs)</a:t>
            </a:r>
          </a:p>
          <a:p>
            <a:pPr marL="871704" lvl="2" indent="-402325"/>
            <a:r>
              <a:rPr lang="en-US" sz="2000" dirty="0"/>
              <a:t>Petri nets</a:t>
            </a:r>
            <a:endParaRPr lang="pl-PL" sz="2000" dirty="0"/>
          </a:p>
          <a:p>
            <a:pPr marL="871704" lvl="2" indent="-402325"/>
            <a:r>
              <a:rPr lang="pl-PL" sz="2000" dirty="0"/>
              <a:t>Machine learning</a:t>
            </a:r>
            <a:endParaRPr lang="en-US" sz="2000" dirty="0"/>
          </a:p>
          <a:p>
            <a:pPr marL="871704" lvl="2" indent="-402325"/>
            <a:r>
              <a:rPr lang="en-US" sz="2000" b="1" dirty="0"/>
              <a:t>Neural networks</a:t>
            </a:r>
          </a:p>
          <a:p>
            <a:pPr marL="871704" lvl="2" indent="-402325"/>
            <a:r>
              <a:rPr lang="en-US" sz="2000" dirty="0"/>
              <a:t>Graph Clustering algorithms</a:t>
            </a:r>
            <a:endParaRPr lang="pl-PL" sz="2000" dirty="0"/>
          </a:p>
          <a:p>
            <a:pPr marL="871704" lvl="2" indent="-402325"/>
            <a:r>
              <a:rPr lang="en-US" sz="2000"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16</a:t>
            </a:fld>
            <a:endParaRPr lang="en-GB"/>
          </a:p>
        </p:txBody>
      </p:sp>
    </p:spTree>
    <p:extLst>
      <p:ext uri="{BB962C8B-B14F-4D97-AF65-F5344CB8AC3E}">
        <p14:creationId xmlns:p14="http://schemas.microsoft.com/office/powerpoint/2010/main" val="298211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anose="020B0604020202020204" pitchFamily="34" charset="0"/>
              </a:rPr>
              <a:t>Blocks of Analysis – Neural networks (1)</a:t>
            </a:r>
            <a:r>
              <a:rPr lang="en-US" dirty="0" smtClean="0"/>
              <a:t/>
            </a:r>
            <a:br>
              <a:rPr lang="en-US" dirty="0" smtClean="0"/>
            </a:br>
            <a:r>
              <a:rPr lang="en-US" dirty="0" smtClean="0"/>
              <a:t/>
            </a:r>
            <a:br>
              <a:rPr lang="en-US" dirty="0" smtClean="0"/>
            </a:br>
            <a:endParaRPr lang="en-US" dirty="0">
              <a:latin typeface="Arial" panose="020B0604020202020204" pitchFamily="34" charset="0"/>
            </a:endParaRPr>
          </a:p>
        </p:txBody>
      </p:sp>
      <p:sp>
        <p:nvSpPr>
          <p:cNvPr id="7" name="Symbol zastępczy numeru slajdu 6"/>
          <p:cNvSpPr>
            <a:spLocks noGrp="1"/>
          </p:cNvSpPr>
          <p:nvPr>
            <p:ph type="sldNum" idx="11"/>
          </p:nvPr>
        </p:nvSpPr>
        <p:spPr/>
        <p:txBody>
          <a:bodyPr/>
          <a:lstStyle/>
          <a:p>
            <a:fld id="{ECE805F3-8D9F-45DA-89AF-B730B1A71F92}" type="slidenum">
              <a:rPr lang="en-GB" smtClean="0"/>
              <a:pPr/>
              <a:t>17</a:t>
            </a:fld>
            <a:endParaRPr lang="en-GB"/>
          </a:p>
        </p:txBody>
      </p:sp>
      <p:sp>
        <p:nvSpPr>
          <p:cNvPr id="6" name="Symbol zastępczy zawartości 2"/>
          <p:cNvSpPr>
            <a:spLocks noGrp="1"/>
          </p:cNvSpPr>
          <p:nvPr>
            <p:ph idx="1"/>
          </p:nvPr>
        </p:nvSpPr>
        <p:spPr>
          <a:xfrm>
            <a:off x="379378" y="2088776"/>
            <a:ext cx="9353557" cy="4308905"/>
          </a:xfrm>
        </p:spPr>
        <p:txBody>
          <a:bodyPr>
            <a:normAutofit/>
          </a:bodyPr>
          <a:lstStyle/>
          <a:p>
            <a:r>
              <a:rPr lang="en-US" b="1" dirty="0" smtClean="0"/>
              <a:t>Detects: </a:t>
            </a:r>
            <a:r>
              <a:rPr lang="en-US" dirty="0" smtClean="0"/>
              <a:t>anomaly/attacks on operating system</a:t>
            </a:r>
          </a:p>
          <a:p>
            <a:r>
              <a:rPr lang="en-US" b="1" dirty="0" smtClean="0"/>
              <a:t>Which attacks are detected</a:t>
            </a:r>
            <a:r>
              <a:rPr lang="en-US" dirty="0" smtClean="0"/>
              <a:t>:</a:t>
            </a:r>
            <a:r>
              <a:rPr lang="en-US" b="1" dirty="0" smtClean="0"/>
              <a:t> </a:t>
            </a:r>
            <a:r>
              <a:rPr lang="en-US" dirty="0" smtClean="0"/>
              <a:t>changed code in memory, incorrect </a:t>
            </a:r>
            <a:r>
              <a:rPr lang="en-US" dirty="0"/>
              <a:t>activity of replaced </a:t>
            </a:r>
            <a:r>
              <a:rPr lang="en-US" dirty="0" smtClean="0"/>
              <a:t>binaries</a:t>
            </a:r>
          </a:p>
          <a:p>
            <a:r>
              <a:rPr lang="en-US" b="1" dirty="0" smtClean="0"/>
              <a:t>Sensors:</a:t>
            </a:r>
            <a:r>
              <a:rPr lang="en-US" dirty="0" smtClean="0"/>
              <a:t> </a:t>
            </a:r>
            <a:r>
              <a:rPr lang="en-US" dirty="0" err="1" smtClean="0"/>
              <a:t>strace</a:t>
            </a:r>
            <a:endParaRPr lang="en-US" dirty="0" smtClean="0"/>
          </a:p>
          <a:p>
            <a:pPr lvl="0"/>
            <a:r>
              <a:rPr lang="en-US" b="1" dirty="0" smtClean="0"/>
              <a:t>Data: </a:t>
            </a:r>
            <a:r>
              <a:rPr lang="en-US" dirty="0" err="1" smtClean="0"/>
              <a:t>syscall</a:t>
            </a:r>
            <a:r>
              <a:rPr lang="en-US" dirty="0" smtClean="0"/>
              <a:t> (system calls)</a:t>
            </a:r>
          </a:p>
          <a:p>
            <a:endParaRPr lang="en-US" dirty="0" smtClean="0"/>
          </a:p>
          <a:p>
            <a:endParaRPr lang="en-US" dirty="0"/>
          </a:p>
        </p:txBody>
      </p:sp>
    </p:spTree>
    <p:extLst>
      <p:ext uri="{BB962C8B-B14F-4D97-AF65-F5344CB8AC3E}">
        <p14:creationId xmlns:p14="http://schemas.microsoft.com/office/powerpoint/2010/main" val="298304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latin typeface="Arial" panose="020B0604020202020204" pitchFamily="34" charset="0"/>
              </a:rPr>
              <a:t>Blocks</a:t>
            </a:r>
            <a:r>
              <a:rPr lang="pl-PL" dirty="0" smtClean="0">
                <a:latin typeface="Arial" panose="020B0604020202020204" pitchFamily="34" charset="0"/>
              </a:rPr>
              <a:t> of </a:t>
            </a:r>
            <a:r>
              <a:rPr lang="pl-PL" dirty="0" err="1" smtClean="0">
                <a:latin typeface="Arial" panose="020B0604020202020204" pitchFamily="34" charset="0"/>
              </a:rPr>
              <a:t>Analysis</a:t>
            </a:r>
            <a:r>
              <a:rPr lang="pl-PL" dirty="0" smtClean="0">
                <a:latin typeface="Arial" panose="020B0604020202020204" pitchFamily="34" charset="0"/>
              </a:rPr>
              <a:t> – </a:t>
            </a:r>
            <a:r>
              <a:rPr lang="pl-PL" dirty="0" err="1" smtClean="0">
                <a:latin typeface="Arial" panose="020B0604020202020204" pitchFamily="34" charset="0"/>
              </a:rPr>
              <a:t>Neural</a:t>
            </a:r>
            <a:r>
              <a:rPr lang="pl-PL" dirty="0" smtClean="0">
                <a:latin typeface="Arial" panose="020B0604020202020204" pitchFamily="34" charset="0"/>
              </a:rPr>
              <a:t> networks (2)</a:t>
            </a:r>
            <a:r>
              <a:rPr lang="pl-PL" dirty="0" smtClean="0"/>
              <a:t/>
            </a:r>
            <a:br>
              <a:rPr lang="pl-PL" dirty="0" smtClean="0"/>
            </a:br>
            <a:r>
              <a:rPr lang="pl-PL" dirty="0" smtClean="0"/>
              <a:t/>
            </a:r>
            <a:br>
              <a:rPr lang="pl-PL" dirty="0" smtClean="0"/>
            </a:b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r>
              <a:rPr lang="en-US" dirty="0" smtClean="0"/>
              <a:t>System calls</a:t>
            </a:r>
          </a:p>
          <a:p>
            <a:r>
              <a:rPr lang="en-US" dirty="0" smtClean="0"/>
              <a:t>Altered </a:t>
            </a:r>
            <a:r>
              <a:rPr lang="en-US" dirty="0"/>
              <a:t>code in memory even </a:t>
            </a:r>
            <a:r>
              <a:rPr lang="en-US" dirty="0" smtClean="0"/>
              <a:t>if the </a:t>
            </a:r>
            <a:r>
              <a:rPr lang="en-US" dirty="0"/>
              <a:t>binaries on disk are left </a:t>
            </a:r>
            <a:r>
              <a:rPr lang="en-US" dirty="0" smtClean="0"/>
              <a:t>intact </a:t>
            </a:r>
          </a:p>
          <a:p>
            <a:r>
              <a:rPr lang="en-US" dirty="0" smtClean="0"/>
              <a:t>Networks </a:t>
            </a:r>
            <a:r>
              <a:rPr lang="en-US" dirty="0"/>
              <a:t>trained on genuine </a:t>
            </a:r>
            <a:r>
              <a:rPr lang="en-US" dirty="0" smtClean="0"/>
              <a:t>binaries </a:t>
            </a:r>
          </a:p>
        </p:txBody>
      </p:sp>
      <p:sp>
        <p:nvSpPr>
          <p:cNvPr id="6" name="Symbol zastępczy numeru slajdu 5"/>
          <p:cNvSpPr>
            <a:spLocks noGrp="1"/>
          </p:cNvSpPr>
          <p:nvPr>
            <p:ph type="sldNum" idx="11"/>
          </p:nvPr>
        </p:nvSpPr>
        <p:spPr/>
        <p:txBody>
          <a:bodyPr/>
          <a:lstStyle/>
          <a:p>
            <a:fld id="{ECE805F3-8D9F-45DA-89AF-B730B1A71F92}" type="slidenum">
              <a:rPr lang="en-GB" smtClean="0"/>
              <a:pPr/>
              <a:t>18</a:t>
            </a:fld>
            <a:endParaRPr lang="en-GB"/>
          </a:p>
        </p:txBody>
      </p:sp>
    </p:spTree>
    <p:extLst>
      <p:ext uri="{BB962C8B-B14F-4D97-AF65-F5344CB8AC3E}">
        <p14:creationId xmlns:p14="http://schemas.microsoft.com/office/powerpoint/2010/main" val="31544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anose="020B0604020202020204" pitchFamily="34" charset="0"/>
              </a:rPr>
              <a:t>Blocks of Analysis – Neural networks (3)</a:t>
            </a:r>
            <a:r>
              <a:rPr lang="en-US" dirty="0" smtClean="0"/>
              <a:t/>
            </a:r>
            <a:br>
              <a:rPr lang="en-US" dirty="0" smtClean="0"/>
            </a:br>
            <a:r>
              <a:rPr lang="en-US" dirty="0" smtClean="0"/>
              <a:t/>
            </a:r>
            <a:br>
              <a:rPr lang="en-US" dirty="0" smtClean="0"/>
            </a:br>
            <a:endParaRPr lang="en-US" dirty="0">
              <a:latin typeface="Arial" panose="020B0604020202020204" pitchFamily="34" charset="0"/>
            </a:endParaRPr>
          </a:p>
        </p:txBody>
      </p:sp>
      <p:sp>
        <p:nvSpPr>
          <p:cNvPr id="7" name="Symbol zastępczy numeru slajdu 6"/>
          <p:cNvSpPr>
            <a:spLocks noGrp="1"/>
          </p:cNvSpPr>
          <p:nvPr>
            <p:ph type="sldNum" idx="11"/>
          </p:nvPr>
        </p:nvSpPr>
        <p:spPr/>
        <p:txBody>
          <a:bodyPr/>
          <a:lstStyle/>
          <a:p>
            <a:fld id="{ECE805F3-8D9F-45DA-89AF-B730B1A71F92}" type="slidenum">
              <a:rPr lang="en-GB" smtClean="0"/>
              <a:pPr/>
              <a:t>19</a:t>
            </a:fld>
            <a:endParaRPr lang="en-GB"/>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97" y="2060447"/>
            <a:ext cx="8568321" cy="435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70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smtClean="0">
              <a:latin typeface="Arial" panose="020B0604020202020204" pitchFamily="34" charset="0"/>
            </a:endParaRPr>
          </a:p>
          <a:p>
            <a:r>
              <a:rPr lang="en-US" b="1" dirty="0" smtClean="0">
                <a:latin typeface="Arial" panose="020B0604020202020204" pitchFamily="34" charset="0"/>
              </a:rPr>
              <a:t>Introduction </a:t>
            </a:r>
          </a:p>
          <a:p>
            <a:r>
              <a:rPr lang="en-US" dirty="0" smtClean="0">
                <a:latin typeface="Arial" panose="020B0604020202020204" pitchFamily="34" charset="0"/>
              </a:rPr>
              <a:t>System Architecture </a:t>
            </a:r>
          </a:p>
          <a:p>
            <a:pPr marL="402325" lvl="1" indent="-402325">
              <a:buFont typeface="Arial" pitchFamily="34" charset="0"/>
              <a:buChar char="•"/>
            </a:pPr>
            <a:r>
              <a:rPr lang="en-US" sz="2300" dirty="0" smtClean="0">
                <a:latin typeface="Arial" panose="020B0604020202020204" pitchFamily="34" charset="0"/>
              </a:rPr>
              <a:t>Blocks of Analysis (BAs)</a:t>
            </a:r>
          </a:p>
          <a:p>
            <a:pPr marL="871704" lvl="2" indent="-402325"/>
            <a:r>
              <a:rPr lang="en-US" sz="2000" dirty="0" smtClean="0">
                <a:latin typeface="Arial" panose="020B0604020202020204" pitchFamily="34" charset="0"/>
              </a:rPr>
              <a:t>Petri nets</a:t>
            </a:r>
            <a:endParaRPr lang="pl-PL" sz="2000" dirty="0" smtClean="0">
              <a:latin typeface="Arial" panose="020B0604020202020204" pitchFamily="34" charset="0"/>
            </a:endParaRPr>
          </a:p>
          <a:p>
            <a:pPr marL="871704" lvl="2" indent="-402325"/>
            <a:r>
              <a:rPr lang="pl-PL" sz="2000" dirty="0"/>
              <a:t>Machine </a:t>
            </a:r>
            <a:r>
              <a:rPr lang="pl-PL" sz="2000" dirty="0" smtClean="0"/>
              <a:t>learning</a:t>
            </a:r>
            <a:endParaRPr lang="en-US" sz="2000" dirty="0" smtClean="0">
              <a:latin typeface="Arial" panose="020B0604020202020204" pitchFamily="34" charset="0"/>
            </a:endParaRPr>
          </a:p>
          <a:p>
            <a:pPr marL="871704" lvl="2" indent="-402325"/>
            <a:r>
              <a:rPr lang="en-US" sz="2000" dirty="0" smtClean="0">
                <a:latin typeface="Arial" panose="020B0604020202020204" pitchFamily="34" charset="0"/>
              </a:rPr>
              <a:t>Neural networks</a:t>
            </a:r>
          </a:p>
          <a:p>
            <a:pPr marL="871704" lvl="2" indent="-402325"/>
            <a:r>
              <a:rPr lang="en-US" sz="2000" dirty="0" smtClean="0">
                <a:latin typeface="Arial" panose="020B0604020202020204" pitchFamily="34" charset="0"/>
              </a:rPr>
              <a:t>Graph Clustering algorithms</a:t>
            </a:r>
            <a:endParaRPr lang="pl-PL" sz="2000" dirty="0" smtClean="0">
              <a:latin typeface="Arial" panose="020B0604020202020204" pitchFamily="34" charset="0"/>
            </a:endParaRPr>
          </a:p>
          <a:p>
            <a:pPr marL="871704" lvl="2" indent="-402325"/>
            <a:r>
              <a:rPr lang="en-US" sz="2000" dirty="0"/>
              <a:t>Statistical anomaly detection</a:t>
            </a:r>
            <a:endParaRPr lang="en-US" sz="2000" dirty="0" smtClean="0">
              <a:latin typeface="Arial" panose="020B0604020202020204" pitchFamily="34" charset="0"/>
            </a:endParaRPr>
          </a:p>
          <a:p>
            <a:pPr marL="402325" lvl="1" indent="-402325">
              <a:buFont typeface="Arial" pitchFamily="34" charset="0"/>
              <a:buChar char="•"/>
            </a:pPr>
            <a:r>
              <a:rPr lang="en-US" sz="2300" dirty="0" smtClean="0">
                <a:latin typeface="Arial" panose="020B0604020202020204" pitchFamily="34" charset="0"/>
              </a:rPr>
              <a:t>WSO2</a:t>
            </a:r>
          </a:p>
          <a:p>
            <a:endParaRPr lang="en-US" dirty="0">
              <a:latin typeface="Arial" panose="020B0604020202020204" pitchFamily="34" charset="0"/>
            </a:endParaRPr>
          </a:p>
        </p:txBody>
      </p:sp>
      <p:sp>
        <p:nvSpPr>
          <p:cNvPr id="6" name="Symbol zastępczy numeru slajdu 5"/>
          <p:cNvSpPr>
            <a:spLocks noGrp="1"/>
          </p:cNvSpPr>
          <p:nvPr>
            <p:ph type="sldNum" idx="11"/>
          </p:nvPr>
        </p:nvSpPr>
        <p:spPr/>
        <p:txBody>
          <a:bodyPr/>
          <a:lstStyle/>
          <a:p>
            <a:fld id="{ECE805F3-8D9F-45DA-89AF-B730B1A71F92}" type="slidenum">
              <a:rPr lang="en-GB" smtClean="0"/>
              <a:pPr/>
              <a:t>2</a:t>
            </a:fld>
            <a:endParaRPr lang="en-GB"/>
          </a:p>
        </p:txBody>
      </p:sp>
    </p:spTree>
    <p:extLst>
      <p:ext uri="{BB962C8B-B14F-4D97-AF65-F5344CB8AC3E}">
        <p14:creationId xmlns:p14="http://schemas.microsoft.com/office/powerpoint/2010/main" val="165853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 </a:t>
            </a:r>
          </a:p>
          <a:p>
            <a:r>
              <a:rPr lang="en-US" dirty="0"/>
              <a:t>System Architecture </a:t>
            </a:r>
          </a:p>
          <a:p>
            <a:pPr marL="402325" lvl="1" indent="-402325">
              <a:buFont typeface="Arial" pitchFamily="34" charset="0"/>
              <a:buChar char="•"/>
            </a:pPr>
            <a:r>
              <a:rPr lang="en-US" sz="2300" b="1" dirty="0"/>
              <a:t>Blocks of Analysis (BAs)</a:t>
            </a:r>
          </a:p>
          <a:p>
            <a:pPr marL="871704" lvl="2" indent="-402325"/>
            <a:r>
              <a:rPr lang="en-US" sz="2000" dirty="0"/>
              <a:t>Petri nets</a:t>
            </a:r>
            <a:endParaRPr lang="pl-PL" sz="2000" dirty="0"/>
          </a:p>
          <a:p>
            <a:pPr marL="871704" lvl="2" indent="-402325"/>
            <a:r>
              <a:rPr lang="pl-PL" sz="2000" dirty="0"/>
              <a:t>Machine learning</a:t>
            </a:r>
            <a:endParaRPr lang="en-US" sz="2000" dirty="0"/>
          </a:p>
          <a:p>
            <a:pPr marL="871704" lvl="2" indent="-402325"/>
            <a:r>
              <a:rPr lang="en-US" sz="2000" dirty="0"/>
              <a:t>Neural networks</a:t>
            </a:r>
          </a:p>
          <a:p>
            <a:pPr marL="871704" lvl="2" indent="-402325"/>
            <a:r>
              <a:rPr lang="en-US" sz="2000" b="1" dirty="0"/>
              <a:t>Graph Clustering algorithms</a:t>
            </a:r>
            <a:endParaRPr lang="pl-PL" sz="2000" b="1" dirty="0"/>
          </a:p>
          <a:p>
            <a:pPr marL="871704" lvl="2" indent="-402325"/>
            <a:r>
              <a:rPr lang="en-US" sz="2000"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20</a:t>
            </a:fld>
            <a:endParaRPr lang="en-GB"/>
          </a:p>
        </p:txBody>
      </p:sp>
    </p:spTree>
    <p:extLst>
      <p:ext uri="{BB962C8B-B14F-4D97-AF65-F5344CB8AC3E}">
        <p14:creationId xmlns:p14="http://schemas.microsoft.com/office/powerpoint/2010/main" val="23331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anose="020B0604020202020204" pitchFamily="34" charset="0"/>
              </a:rPr>
              <a:t>Blocks of Analysis – Graph Clustering algorithms</a:t>
            </a:r>
            <a:endParaRPr lang="en-US" sz="3200" dirty="0">
              <a:latin typeface="Arial" panose="020B0604020202020204" pitchFamily="34" charset="0"/>
            </a:endParaRPr>
          </a:p>
        </p:txBody>
      </p:sp>
      <p:sp>
        <p:nvSpPr>
          <p:cNvPr id="6" name="Symbol zastępczy numeru slajdu 5"/>
          <p:cNvSpPr>
            <a:spLocks noGrp="1"/>
          </p:cNvSpPr>
          <p:nvPr>
            <p:ph type="sldNum" idx="11"/>
          </p:nvPr>
        </p:nvSpPr>
        <p:spPr/>
        <p:txBody>
          <a:bodyPr/>
          <a:lstStyle/>
          <a:p>
            <a:fld id="{ECE805F3-8D9F-45DA-89AF-B730B1A71F92}" type="slidenum">
              <a:rPr lang="en-GB" smtClean="0"/>
              <a:pPr/>
              <a:t>21</a:t>
            </a:fld>
            <a:endParaRPr lang="en-GB"/>
          </a:p>
        </p:txBody>
      </p:sp>
      <p:sp>
        <p:nvSpPr>
          <p:cNvPr id="8" name="Symbol zastępczy zawartości 2"/>
          <p:cNvSpPr>
            <a:spLocks noGrp="1"/>
          </p:cNvSpPr>
          <p:nvPr>
            <p:ph idx="1"/>
          </p:nvPr>
        </p:nvSpPr>
        <p:spPr>
          <a:xfrm>
            <a:off x="379378" y="2088776"/>
            <a:ext cx="9353557" cy="4308905"/>
          </a:xfrm>
        </p:spPr>
        <p:txBody>
          <a:bodyPr>
            <a:normAutofit/>
          </a:bodyPr>
          <a:lstStyle/>
          <a:p>
            <a:r>
              <a:rPr lang="en-US" b="1" dirty="0" smtClean="0"/>
              <a:t>Detects: </a:t>
            </a:r>
            <a:r>
              <a:rPr lang="en-US" dirty="0" smtClean="0"/>
              <a:t>malware, network</a:t>
            </a:r>
            <a:r>
              <a:rPr lang="pl-PL" dirty="0" smtClean="0"/>
              <a:t> </a:t>
            </a:r>
            <a:r>
              <a:rPr lang="en-US" dirty="0" smtClean="0"/>
              <a:t>anomaly/attacks</a:t>
            </a:r>
          </a:p>
          <a:p>
            <a:r>
              <a:rPr lang="en-US" b="1" dirty="0" smtClean="0"/>
              <a:t>Which attacks are detected</a:t>
            </a:r>
            <a:r>
              <a:rPr lang="en-US" dirty="0" smtClean="0"/>
              <a:t>: network attacks</a:t>
            </a:r>
          </a:p>
          <a:p>
            <a:r>
              <a:rPr lang="en-US" b="1" dirty="0" smtClean="0"/>
              <a:t>Sensors:</a:t>
            </a:r>
            <a:r>
              <a:rPr lang="en-US" dirty="0" smtClean="0"/>
              <a:t> network </a:t>
            </a:r>
            <a:r>
              <a:rPr lang="en-US" dirty="0"/>
              <a:t>device, system daemons, </a:t>
            </a:r>
            <a:r>
              <a:rPr lang="en-US" dirty="0" err="1"/>
              <a:t>ntdump</a:t>
            </a:r>
            <a:r>
              <a:rPr lang="en-US" dirty="0"/>
              <a:t>, </a:t>
            </a:r>
            <a:r>
              <a:rPr lang="en-US" dirty="0" smtClean="0"/>
              <a:t>flow-tool</a:t>
            </a:r>
          </a:p>
          <a:p>
            <a:r>
              <a:rPr lang="en-US" b="1" dirty="0" smtClean="0"/>
              <a:t>Data: </a:t>
            </a:r>
            <a:r>
              <a:rPr lang="en-US" dirty="0" err="1" smtClean="0"/>
              <a:t>NetFlow</a:t>
            </a:r>
            <a:endParaRPr lang="en-US" dirty="0" smtClean="0"/>
          </a:p>
        </p:txBody>
      </p:sp>
    </p:spTree>
    <p:extLst>
      <p:ext uri="{BB962C8B-B14F-4D97-AF65-F5344CB8AC3E}">
        <p14:creationId xmlns:p14="http://schemas.microsoft.com/office/powerpoint/2010/main" val="321617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mtClean="0">
                <a:latin typeface="Arial" pitchFamily="34" charset="0"/>
              </a:rPr>
              <a:t>Network flows (NetFlows) – collecting data for graph based model</a:t>
            </a:r>
            <a:endParaRPr lang="en-US">
              <a:latin typeface="Arial" pitchFamily="34" charset="0"/>
            </a:endParaRPr>
          </a:p>
        </p:txBody>
      </p:sp>
      <p:sp>
        <p:nvSpPr>
          <p:cNvPr id="3" name="Symbol zastępczy zawartości 2"/>
          <p:cNvSpPr>
            <a:spLocks noGrp="1"/>
          </p:cNvSpPr>
          <p:nvPr>
            <p:ph idx="1"/>
          </p:nvPr>
        </p:nvSpPr>
        <p:spPr/>
        <p:txBody>
          <a:bodyPr/>
          <a:lstStyle/>
          <a:p>
            <a:r>
              <a:rPr lang="en-US" dirty="0" err="1" smtClean="0">
                <a:latin typeface="Arial" pitchFamily="34" charset="0"/>
              </a:rPr>
              <a:t>NetFlow</a:t>
            </a:r>
            <a:r>
              <a:rPr lang="en-US" dirty="0" smtClean="0">
                <a:latin typeface="Arial" pitchFamily="34" charset="0"/>
              </a:rPr>
              <a:t>/IPFIX processing general schema</a:t>
            </a:r>
          </a:p>
          <a:p>
            <a:pPr>
              <a:buNone/>
            </a:pPr>
            <a:endParaRPr lang="en-US" dirty="0"/>
          </a:p>
        </p:txBody>
      </p:sp>
      <p:sp>
        <p:nvSpPr>
          <p:cNvPr id="1026" name="Rectangle 2"/>
          <p:cNvSpPr>
            <a:spLocks noChangeArrowheads="1"/>
          </p:cNvSpPr>
          <p:nvPr/>
        </p:nvSpPr>
        <p:spPr bwMode="auto">
          <a:xfrm>
            <a:off x="1" y="-207749"/>
            <a:ext cx="184731"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7" name="Picture 3"/>
          <p:cNvPicPr>
            <a:picLocks noChangeAspect="1" noChangeArrowheads="1"/>
          </p:cNvPicPr>
          <p:nvPr/>
        </p:nvPicPr>
        <p:blipFill>
          <a:blip r:embed="rId3" cstate="print"/>
          <a:srcRect/>
          <a:stretch>
            <a:fillRect/>
          </a:stretch>
        </p:blipFill>
        <p:spPr bwMode="auto">
          <a:xfrm>
            <a:off x="1450627" y="2701948"/>
            <a:ext cx="7359544" cy="3650892"/>
          </a:xfrm>
          <a:prstGeom prst="rect">
            <a:avLst/>
          </a:prstGeom>
          <a:noFill/>
          <a:ln w="9525">
            <a:noFill/>
            <a:miter lim="800000"/>
            <a:headEnd/>
            <a:tailEnd/>
          </a:ln>
          <a:effectLst/>
        </p:spPr>
      </p:pic>
      <p:sp>
        <p:nvSpPr>
          <p:cNvPr id="8" name="Symbol zastępczy numeru slajdu 7"/>
          <p:cNvSpPr>
            <a:spLocks noGrp="1"/>
          </p:cNvSpPr>
          <p:nvPr>
            <p:ph type="sldNum" idx="11"/>
          </p:nvPr>
        </p:nvSpPr>
        <p:spPr/>
        <p:txBody>
          <a:bodyPr/>
          <a:lstStyle/>
          <a:p>
            <a:fld id="{ECE805F3-8D9F-45DA-89AF-B730B1A71F92}" type="slidenum">
              <a:rPr lang="en-GB" smtClean="0"/>
              <a:pPr/>
              <a:t>22</a:t>
            </a:fld>
            <a:endParaRPr lang="en-GB"/>
          </a:p>
        </p:txBody>
      </p:sp>
    </p:spTree>
    <p:extLst>
      <p:ext uri="{BB962C8B-B14F-4D97-AF65-F5344CB8AC3E}">
        <p14:creationId xmlns:p14="http://schemas.microsoft.com/office/powerpoint/2010/main" val="370299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itchFamily="34" charset="0"/>
              </a:rPr>
              <a:t>Network flows (</a:t>
            </a:r>
            <a:r>
              <a:rPr lang="en-US" dirty="0" err="1" smtClean="0">
                <a:latin typeface="Arial" pitchFamily="34" charset="0"/>
              </a:rPr>
              <a:t>NetFlows</a:t>
            </a:r>
            <a:r>
              <a:rPr lang="en-US" dirty="0" smtClean="0">
                <a:latin typeface="Arial" pitchFamily="34" charset="0"/>
              </a:rPr>
              <a:t>) – graph representations</a:t>
            </a:r>
            <a:endParaRPr lang="en-US" dirty="0">
              <a:latin typeface="Arial" pitchFamily="34" charset="0"/>
            </a:endParaRPr>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09321" y="2081221"/>
            <a:ext cx="6089649" cy="3980163"/>
          </a:xfrm>
          <a:prstGeom prst="rect">
            <a:avLst/>
          </a:prstGeom>
          <a:noFill/>
          <a:ln w="9525">
            <a:noFill/>
            <a:miter lim="800000"/>
            <a:headEnd/>
            <a:tailEnd/>
          </a:ln>
        </p:spPr>
      </p:pic>
      <p:sp>
        <p:nvSpPr>
          <p:cNvPr id="7" name="Symbol zastępczy numeru slajdu 6"/>
          <p:cNvSpPr>
            <a:spLocks noGrp="1"/>
          </p:cNvSpPr>
          <p:nvPr>
            <p:ph type="sldNum" idx="11"/>
          </p:nvPr>
        </p:nvSpPr>
        <p:spPr/>
        <p:txBody>
          <a:bodyPr/>
          <a:lstStyle/>
          <a:p>
            <a:fld id="{ECE805F3-8D9F-45DA-89AF-B730B1A71F92}" type="slidenum">
              <a:rPr lang="en-GB" smtClean="0"/>
              <a:pPr/>
              <a:t>23</a:t>
            </a:fld>
            <a:endParaRPr lang="en-GB"/>
          </a:p>
        </p:txBody>
      </p:sp>
    </p:spTree>
    <p:extLst>
      <p:ext uri="{BB962C8B-B14F-4D97-AF65-F5344CB8AC3E}">
        <p14:creationId xmlns:p14="http://schemas.microsoft.com/office/powerpoint/2010/main" val="87698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latin typeface="Arial" pitchFamily="34" charset="0"/>
              </a:rPr>
              <a:t>Examples of simplified </a:t>
            </a:r>
            <a:r>
              <a:rPr lang="en-US" dirty="0" err="1" smtClean="0">
                <a:latin typeface="Arial" pitchFamily="34" charset="0"/>
              </a:rPr>
              <a:t>NetFlow</a:t>
            </a:r>
            <a:r>
              <a:rPr lang="en-US" dirty="0" smtClean="0">
                <a:latin typeface="Arial" pitchFamily="34" charset="0"/>
              </a:rPr>
              <a:t> graphs</a:t>
            </a:r>
            <a:endParaRPr lang="en-US" dirty="0">
              <a:latin typeface="Arial" pitchFamily="34" charset="0"/>
            </a:endParaRPr>
          </a:p>
        </p:txBody>
      </p:sp>
      <p:pic>
        <p:nvPicPr>
          <p:cNvPr id="3076" name="Picture 4"/>
          <p:cNvPicPr>
            <a:picLocks noGrp="1" noChangeAspect="1" noChangeArrowheads="1"/>
          </p:cNvPicPr>
          <p:nvPr>
            <p:ph idx="1"/>
          </p:nvPr>
        </p:nvPicPr>
        <p:blipFill>
          <a:blip r:embed="rId3" cstate="print"/>
          <a:stretch>
            <a:fillRect/>
          </a:stretch>
        </p:blipFill>
        <p:spPr bwMode="auto">
          <a:xfrm>
            <a:off x="5068683" y="2045607"/>
            <a:ext cx="4561523" cy="4308475"/>
          </a:xfrm>
          <a:prstGeom prst="rect">
            <a:avLst/>
          </a:prstGeom>
          <a:noFill/>
          <a:ln w="9525">
            <a:noFill/>
            <a:miter lim="800000"/>
            <a:headEnd/>
            <a:tailEnd/>
          </a:ln>
        </p:spPr>
      </p:pic>
      <p:sp>
        <p:nvSpPr>
          <p:cNvPr id="4" name="Symbol zastępczy tekstu 3"/>
          <p:cNvSpPr>
            <a:spLocks noGrp="1"/>
          </p:cNvSpPr>
          <p:nvPr>
            <p:ph type="body" sz="quarter" idx="10"/>
          </p:nvPr>
        </p:nvSpPr>
        <p:spPr/>
        <p:txBody>
          <a:bodyPr/>
          <a:lstStyle/>
          <a:p>
            <a:r>
              <a:rPr lang="en-US" sz="1800" dirty="0" smtClean="0">
                <a:latin typeface="Arial" pitchFamily="34" charset="0"/>
                <a:cs typeface="Arial" pitchFamily="34" charset="0"/>
              </a:rPr>
              <a:t>DARPA sets</a:t>
            </a:r>
            <a:endParaRPr lang="en-US" sz="1800" dirty="0">
              <a:latin typeface="Arial" pitchFamily="34" charset="0"/>
              <a:cs typeface="Arial"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373124" y="2351315"/>
            <a:ext cx="4638345" cy="2890710"/>
          </a:xfrm>
          <a:prstGeom prst="rect">
            <a:avLst/>
          </a:prstGeom>
          <a:noFill/>
          <a:ln w="9525">
            <a:noFill/>
            <a:miter lim="800000"/>
            <a:headEnd/>
            <a:tailEnd/>
          </a:ln>
        </p:spPr>
      </p:pic>
      <p:sp>
        <p:nvSpPr>
          <p:cNvPr id="5" name="pole tekstowe 4"/>
          <p:cNvSpPr txBox="1"/>
          <p:nvPr/>
        </p:nvSpPr>
        <p:spPr>
          <a:xfrm>
            <a:off x="1804590" y="5339996"/>
            <a:ext cx="2066528" cy="415498"/>
          </a:xfrm>
          <a:prstGeom prst="rect">
            <a:avLst/>
          </a:prstGeom>
          <a:noFill/>
        </p:spPr>
        <p:txBody>
          <a:bodyPr wrap="none" rtlCol="0">
            <a:spAutoFit/>
          </a:bodyPr>
          <a:lstStyle/>
          <a:p>
            <a:r>
              <a:rPr lang="pl-PL" b="1" dirty="0" smtClean="0">
                <a:latin typeface="Arial" pitchFamily="34" charset="0"/>
                <a:cs typeface="Arial" pitchFamily="34" charset="0"/>
              </a:rPr>
              <a:t>HTTP and SSH</a:t>
            </a:r>
            <a:endParaRPr lang="en-US" b="1" dirty="0">
              <a:latin typeface="Arial" pitchFamily="34" charset="0"/>
              <a:cs typeface="Arial" pitchFamily="34" charset="0"/>
            </a:endParaRPr>
          </a:p>
        </p:txBody>
      </p:sp>
      <p:sp>
        <p:nvSpPr>
          <p:cNvPr id="9" name="pole tekstowe 8"/>
          <p:cNvSpPr txBox="1"/>
          <p:nvPr/>
        </p:nvSpPr>
        <p:spPr>
          <a:xfrm>
            <a:off x="8639005" y="2179510"/>
            <a:ext cx="933269" cy="415498"/>
          </a:xfrm>
          <a:prstGeom prst="rect">
            <a:avLst/>
          </a:prstGeom>
          <a:noFill/>
        </p:spPr>
        <p:txBody>
          <a:bodyPr wrap="none" rtlCol="0">
            <a:spAutoFit/>
          </a:bodyPr>
          <a:lstStyle/>
          <a:p>
            <a:r>
              <a:rPr lang="pl-PL" b="1" dirty="0" smtClean="0">
                <a:latin typeface="Arial" pitchFamily="34" charset="0"/>
                <a:cs typeface="Arial" pitchFamily="34" charset="0"/>
              </a:rPr>
              <a:t>SMTP</a:t>
            </a:r>
            <a:endParaRPr lang="en-US" b="1" dirty="0">
              <a:latin typeface="Arial" pitchFamily="34" charset="0"/>
              <a:cs typeface="Arial" pitchFamily="34" charset="0"/>
            </a:endParaRPr>
          </a:p>
        </p:txBody>
      </p:sp>
      <p:sp>
        <p:nvSpPr>
          <p:cNvPr id="10" name="Symbol zastępczy numeru slajdu 9"/>
          <p:cNvSpPr>
            <a:spLocks noGrp="1"/>
          </p:cNvSpPr>
          <p:nvPr>
            <p:ph type="sldNum" idx="11"/>
          </p:nvPr>
        </p:nvSpPr>
        <p:spPr/>
        <p:txBody>
          <a:bodyPr/>
          <a:lstStyle/>
          <a:p>
            <a:fld id="{ECE805F3-8D9F-45DA-89AF-B730B1A71F92}" type="slidenum">
              <a:rPr lang="en-GB" smtClean="0"/>
              <a:pPr/>
              <a:t>24</a:t>
            </a:fld>
            <a:endParaRPr lang="en-GB"/>
          </a:p>
        </p:txBody>
      </p:sp>
    </p:spTree>
    <p:extLst>
      <p:ext uri="{BB962C8B-B14F-4D97-AF65-F5344CB8AC3E}">
        <p14:creationId xmlns:p14="http://schemas.microsoft.com/office/powerpoint/2010/main" val="27276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7"/>
          <p:cNvSpPr>
            <a:spLocks noGrp="1"/>
          </p:cNvSpPr>
          <p:nvPr>
            <p:ph type="sldNum" idx="11"/>
          </p:nvPr>
        </p:nvSpPr>
        <p:spPr/>
        <p:txBody>
          <a:bodyPr/>
          <a:lstStyle/>
          <a:p>
            <a:fld id="{ECE805F3-8D9F-45DA-89AF-B730B1A71F92}" type="slidenum">
              <a:rPr lang="en-GB" smtClean="0"/>
              <a:pPr/>
              <a:t>25</a:t>
            </a:fld>
            <a:endParaRPr lang="en-GB" dirty="0"/>
          </a:p>
        </p:txBody>
      </p:sp>
      <p:sp>
        <p:nvSpPr>
          <p:cNvPr id="2" name="Tytuł 1"/>
          <p:cNvSpPr>
            <a:spLocks noGrp="1"/>
          </p:cNvSpPr>
          <p:nvPr>
            <p:ph type="title"/>
          </p:nvPr>
        </p:nvSpPr>
        <p:spPr/>
        <p:txBody>
          <a:bodyPr/>
          <a:lstStyle/>
          <a:p>
            <a:r>
              <a:rPr lang="en-US" dirty="0" smtClean="0">
                <a:latin typeface="Arial" pitchFamily="34" charset="0"/>
              </a:rPr>
              <a:t>Querying the </a:t>
            </a:r>
            <a:r>
              <a:rPr lang="en-US" dirty="0" err="1" smtClean="0">
                <a:latin typeface="Arial" pitchFamily="34" charset="0"/>
              </a:rPr>
              <a:t>GraphDB</a:t>
            </a:r>
            <a:r>
              <a:rPr lang="en-US" dirty="0" smtClean="0">
                <a:latin typeface="Arial" pitchFamily="34" charset="0"/>
              </a:rPr>
              <a:t> – example</a:t>
            </a:r>
            <a:endParaRPr lang="en-US" dirty="0">
              <a:latin typeface="Arial" pitchFamily="34" charset="0"/>
            </a:endParaRPr>
          </a:p>
        </p:txBody>
      </p:sp>
      <p:sp>
        <p:nvSpPr>
          <p:cNvPr id="3" name="Symbol zastępczy zawartości 2"/>
          <p:cNvSpPr>
            <a:spLocks noGrp="1"/>
          </p:cNvSpPr>
          <p:nvPr>
            <p:ph idx="1"/>
          </p:nvPr>
        </p:nvSpPr>
        <p:spPr>
          <a:xfrm>
            <a:off x="379378" y="2088776"/>
            <a:ext cx="4903821" cy="4308905"/>
          </a:xfrm>
        </p:spPr>
        <p:txBody>
          <a:bodyPr>
            <a:normAutofit/>
          </a:bodyPr>
          <a:lstStyle/>
          <a:p>
            <a:r>
              <a:rPr lang="en-US" dirty="0" smtClean="0">
                <a:latin typeface="Arial" pitchFamily="34" charset="0"/>
              </a:rPr>
              <a:t>Identification of services listening on high ports and their clients</a:t>
            </a:r>
            <a:r>
              <a:rPr lang="en-US" dirty="0" smtClean="0"/>
              <a:t>  </a:t>
            </a:r>
          </a:p>
          <a:p>
            <a:r>
              <a:rPr lang="en-US" dirty="0" err="1" smtClean="0">
                <a:latin typeface="Arial" pitchFamily="34" charset="0"/>
              </a:rPr>
              <a:t>Cypher</a:t>
            </a:r>
            <a:r>
              <a:rPr lang="en-US" dirty="0" smtClean="0">
                <a:latin typeface="Arial" pitchFamily="34" charset="0"/>
              </a:rPr>
              <a:t> query:</a:t>
            </a:r>
            <a:endParaRPr lang="pl-PL" dirty="0" smtClean="0">
              <a:latin typeface="Arial" pitchFamily="34" charset="0"/>
            </a:endParaRPr>
          </a:p>
          <a:p>
            <a:pPr lvl="3"/>
            <a:endParaRPr lang="en-US" dirty="0" smtClean="0">
              <a:latin typeface="Arial" pitchFamily="34" charset="0"/>
            </a:endParaRPr>
          </a:p>
          <a:p>
            <a:pPr marL="1074738" lvl="2" indent="-261938">
              <a:buNone/>
            </a:pPr>
            <a:r>
              <a:rPr lang="en-US" sz="1800" b="1" dirty="0" smtClean="0">
                <a:latin typeface="Consolas" pitchFamily="49" charset="0"/>
                <a:cs typeface="Consolas" pitchFamily="49" charset="0"/>
              </a:rPr>
              <a:t>MATCH</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ip:IPclust</a:t>
            </a:r>
            <a:r>
              <a:rPr lang="en-US" sz="1800" dirty="0" smtClean="0">
                <a:latin typeface="Consolas" pitchFamily="49" charset="0"/>
                <a:cs typeface="Consolas" pitchFamily="49" charset="0"/>
              </a:rPr>
              <a:t>)--&gt;(s:IPnode)--&gt; (f:Flow {</a:t>
            </a:r>
            <a:r>
              <a:rPr lang="en-US" sz="1800" dirty="0" err="1" smtClean="0">
                <a:latin typeface="Consolas" pitchFamily="49" charset="0"/>
                <a:cs typeface="Consolas" pitchFamily="49" charset="0"/>
              </a:rPr>
              <a:t>current:true</a:t>
            </a:r>
            <a:r>
              <a:rPr lang="en-US" sz="1800" dirty="0" smtClean="0">
                <a:latin typeface="Consolas" pitchFamily="49" charset="0"/>
                <a:cs typeface="Consolas" pitchFamily="49" charset="0"/>
              </a:rPr>
              <a:t>})&lt;--(d:IPnode)</a:t>
            </a:r>
          </a:p>
          <a:p>
            <a:pPr marL="1074738" lvl="2" indent="-261938">
              <a:buNone/>
            </a:pPr>
            <a:r>
              <a:rPr lang="en-US" sz="1800" b="1" dirty="0" smtClean="0">
                <a:latin typeface="Consolas" pitchFamily="49" charset="0"/>
                <a:cs typeface="Consolas" pitchFamily="49" charset="0"/>
              </a:rPr>
              <a:t>WHERE </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d.port</a:t>
            </a:r>
            <a:r>
              <a:rPr lang="en-US" sz="1800" dirty="0" smtClean="0">
                <a:latin typeface="Consolas" pitchFamily="49" charset="0"/>
                <a:cs typeface="Consolas" pitchFamily="49" charset="0"/>
              </a:rPr>
              <a:t> &gt;1024 </a:t>
            </a:r>
          </a:p>
          <a:p>
            <a:pPr marL="1074738" lvl="2" indent="-261938">
              <a:buNone/>
            </a:pPr>
            <a:r>
              <a:rPr lang="en-US" sz="1800" b="1" dirty="0" smtClean="0">
                <a:latin typeface="Consolas" pitchFamily="49" charset="0"/>
                <a:cs typeface="Consolas" pitchFamily="49" charset="0"/>
              </a:rPr>
              <a:t>RETURN DISTINCT</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ip.ip,d.ip</a:t>
            </a:r>
            <a:r>
              <a:rPr lang="en-US" sz="1800" dirty="0" smtClean="0">
                <a:latin typeface="Consolas" pitchFamily="49" charset="0"/>
                <a:cs typeface="Consolas" pitchFamily="49" charset="0"/>
              </a:rPr>
              <a:t>;</a:t>
            </a:r>
          </a:p>
          <a:p>
            <a:pPr>
              <a:buNone/>
            </a:pPr>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2113370903"/>
              </p:ext>
            </p:extLst>
          </p:nvPr>
        </p:nvGraphicFramePr>
        <p:xfrm>
          <a:off x="5718629" y="2032000"/>
          <a:ext cx="4051518" cy="4526280"/>
        </p:xfrm>
        <a:graphic>
          <a:graphicData uri="http://schemas.openxmlformats.org/drawingml/2006/table">
            <a:tbl>
              <a:tblPr firstRow="1" bandRow="1">
                <a:tableStyleId>{0505E3EF-67EA-436B-97B2-0124C06EBD24}</a:tableStyleId>
              </a:tblPr>
              <a:tblGrid>
                <a:gridCol w="2032000"/>
                <a:gridCol w="2019518"/>
              </a:tblGrid>
              <a:tr h="409864">
                <a:tc>
                  <a:txBody>
                    <a:bodyPr/>
                    <a:lstStyle/>
                    <a:p>
                      <a:pPr algn="ctr">
                        <a:lnSpc>
                          <a:spcPct val="150000"/>
                        </a:lnSpc>
                      </a:pPr>
                      <a:r>
                        <a:rPr lang="pl-PL" sz="1800" b="1" dirty="0" err="1" smtClean="0">
                          <a:latin typeface="Arial" pitchFamily="34" charset="0"/>
                          <a:cs typeface="Arial" pitchFamily="34" charset="0"/>
                        </a:rPr>
                        <a:t>s.Ip</a:t>
                      </a:r>
                      <a:r>
                        <a:rPr lang="pl-PL" sz="1800" b="1" dirty="0" smtClean="0">
                          <a:latin typeface="Arial" pitchFamily="34" charset="0"/>
                          <a:cs typeface="Arial" pitchFamily="34" charset="0"/>
                        </a:rPr>
                        <a:t> (</a:t>
                      </a:r>
                      <a:r>
                        <a:rPr lang="pl-PL" sz="1800" b="1" dirty="0" err="1" smtClean="0">
                          <a:latin typeface="Arial" pitchFamily="34" charset="0"/>
                          <a:cs typeface="Arial" pitchFamily="34" charset="0"/>
                        </a:rPr>
                        <a:t>source</a:t>
                      </a:r>
                      <a:r>
                        <a:rPr lang="pl-PL" sz="1800" b="1" dirty="0" smtClean="0">
                          <a:latin typeface="Arial" pitchFamily="34" charset="0"/>
                          <a:cs typeface="Arial" pitchFamily="34" charset="0"/>
                        </a:rPr>
                        <a:t> IP)</a:t>
                      </a:r>
                      <a:endParaRPr lang="pl-PL" sz="1800" b="1" dirty="0">
                        <a:latin typeface="Arial" pitchFamily="34" charset="0"/>
                        <a:cs typeface="Arial" pitchFamily="34" charset="0"/>
                      </a:endParaRPr>
                    </a:p>
                  </a:txBody>
                  <a:tcPr marL="32926" marR="32926" marT="0" marB="0" anchor="b">
                    <a:solidFill>
                      <a:schemeClr val="bg2">
                        <a:lumMod val="75000"/>
                      </a:schemeClr>
                    </a:solidFill>
                  </a:tcPr>
                </a:tc>
                <a:tc>
                  <a:txBody>
                    <a:bodyPr/>
                    <a:lstStyle/>
                    <a:p>
                      <a:pPr algn="ctr">
                        <a:lnSpc>
                          <a:spcPct val="150000"/>
                        </a:lnSpc>
                      </a:pPr>
                      <a:r>
                        <a:rPr lang="pl-PL" sz="1800" b="1" dirty="0" err="1" smtClean="0">
                          <a:latin typeface="Arial" pitchFamily="34" charset="0"/>
                          <a:cs typeface="Arial" pitchFamily="34" charset="0"/>
                        </a:rPr>
                        <a:t>d.Ip</a:t>
                      </a:r>
                      <a:r>
                        <a:rPr lang="pl-PL" sz="1800" b="1" dirty="0" smtClean="0">
                          <a:latin typeface="Arial" pitchFamily="34" charset="0"/>
                          <a:cs typeface="Arial" pitchFamily="34" charset="0"/>
                        </a:rPr>
                        <a:t> (</a:t>
                      </a:r>
                      <a:r>
                        <a:rPr lang="pl-PL" sz="1800" b="1" dirty="0" err="1" smtClean="0">
                          <a:latin typeface="Arial" pitchFamily="34" charset="0"/>
                          <a:cs typeface="Arial" pitchFamily="34" charset="0"/>
                        </a:rPr>
                        <a:t>dest</a:t>
                      </a:r>
                      <a:r>
                        <a:rPr lang="pl-PL" sz="1800" b="1" dirty="0" smtClean="0">
                          <a:latin typeface="Arial" pitchFamily="34" charset="0"/>
                          <a:cs typeface="Arial" pitchFamily="34" charset="0"/>
                        </a:rPr>
                        <a:t>. IP)</a:t>
                      </a:r>
                      <a:endParaRPr lang="pl-PL" sz="1800" b="1" dirty="0">
                        <a:latin typeface="Arial" pitchFamily="34" charset="0"/>
                        <a:cs typeface="Arial" pitchFamily="34" charset="0"/>
                      </a:endParaRPr>
                    </a:p>
                  </a:txBody>
                  <a:tcPr marL="32926" marR="32926" marT="0" marB="0" anchor="b">
                    <a:solidFill>
                      <a:schemeClr val="bg2">
                        <a:lumMod val="75000"/>
                      </a:schemeClr>
                    </a:solidFill>
                  </a:tcPr>
                </a:tc>
              </a:tr>
              <a:tr h="409864">
                <a:tc>
                  <a:txBody>
                    <a:bodyPr/>
                    <a:lstStyle/>
                    <a:p>
                      <a:pPr algn="l">
                        <a:lnSpc>
                          <a:spcPct val="150000"/>
                        </a:lnSpc>
                      </a:pPr>
                      <a:r>
                        <a:rPr lang="pl-PL" sz="1800" b="1" dirty="0">
                          <a:latin typeface="Arial" pitchFamily="34" charset="0"/>
                          <a:cs typeface="Arial" pitchFamily="34" charset="0"/>
                        </a:rPr>
                        <a:t>172.16.114.168</a:t>
                      </a:r>
                    </a:p>
                  </a:txBody>
                  <a:tcPr marL="108000" marR="32926" marT="0" marB="0" anchor="b"/>
                </a:tc>
                <a:tc>
                  <a:txBody>
                    <a:bodyPr/>
                    <a:lstStyle/>
                    <a:p>
                      <a:pPr algn="l">
                        <a:lnSpc>
                          <a:spcPct val="150000"/>
                        </a:lnSpc>
                      </a:pPr>
                      <a:r>
                        <a:rPr lang="pl-PL" sz="1800" b="1" dirty="0">
                          <a:latin typeface="Arial" pitchFamily="34" charset="0"/>
                          <a:cs typeface="Arial" pitchFamily="34" charset="0"/>
                        </a:rPr>
                        <a:t>194.27.251.21</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172.16.114.168</a:t>
                      </a:r>
                    </a:p>
                  </a:txBody>
                  <a:tcPr marL="108000" marR="32926" marT="0" marB="0" anchor="b"/>
                </a:tc>
                <a:tc>
                  <a:txBody>
                    <a:bodyPr/>
                    <a:lstStyle/>
                    <a:p>
                      <a:pPr algn="l">
                        <a:lnSpc>
                          <a:spcPct val="150000"/>
                        </a:lnSpc>
                      </a:pPr>
                      <a:r>
                        <a:rPr lang="pl-PL" sz="1800" b="1" dirty="0">
                          <a:latin typeface="Arial" pitchFamily="34" charset="0"/>
                          <a:cs typeface="Arial" pitchFamily="34" charset="0"/>
                        </a:rPr>
                        <a:t>197.182.91.233</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172.16.114.168</a:t>
                      </a:r>
                    </a:p>
                  </a:txBody>
                  <a:tcPr marL="108000" marR="32926" marT="0" marB="0" anchor="b"/>
                </a:tc>
                <a:tc>
                  <a:txBody>
                    <a:bodyPr/>
                    <a:lstStyle/>
                    <a:p>
                      <a:pPr algn="l">
                        <a:lnSpc>
                          <a:spcPct val="150000"/>
                        </a:lnSpc>
                      </a:pPr>
                      <a:r>
                        <a:rPr lang="pl-PL" sz="1800" b="1" dirty="0">
                          <a:latin typeface="Arial" pitchFamily="34" charset="0"/>
                          <a:cs typeface="Arial" pitchFamily="34" charset="0"/>
                        </a:rPr>
                        <a:t>195.115.218.108</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194.27.251.21</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197.218.177.69</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195.115.218.108</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196.37.75.158</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195.73.151.50</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197.182.91.233</a:t>
                      </a:r>
                    </a:p>
                  </a:txBody>
                  <a:tcPr marL="108000" marR="32926" marT="0" marB="0" anchor="b"/>
                </a:tc>
              </a:tr>
              <a:tr h="409864">
                <a:tc>
                  <a:txBody>
                    <a:bodyPr/>
                    <a:lstStyle/>
                    <a:p>
                      <a:pPr algn="l">
                        <a:lnSpc>
                          <a:spcPct val="150000"/>
                        </a:lnSpc>
                      </a:pPr>
                      <a:r>
                        <a:rPr lang="pl-PL" sz="1800" b="1" dirty="0">
                          <a:latin typeface="Arial" pitchFamily="34" charset="0"/>
                          <a:cs typeface="Arial" pitchFamily="34" charset="0"/>
                        </a:rPr>
                        <a:t>172.16.114.50</a:t>
                      </a:r>
                    </a:p>
                  </a:txBody>
                  <a:tcPr marL="108000" marR="32926" marT="0" marB="0" anchor="b"/>
                </a:tc>
                <a:tc>
                  <a:txBody>
                    <a:bodyPr/>
                    <a:lstStyle/>
                    <a:p>
                      <a:pPr algn="l">
                        <a:lnSpc>
                          <a:spcPct val="150000"/>
                        </a:lnSpc>
                      </a:pPr>
                      <a:r>
                        <a:rPr lang="pl-PL" sz="1800" b="1" dirty="0">
                          <a:latin typeface="Arial" pitchFamily="34" charset="0"/>
                          <a:cs typeface="Arial" pitchFamily="34" charset="0"/>
                        </a:rPr>
                        <a:t>199.174.194.16</a:t>
                      </a:r>
                    </a:p>
                  </a:txBody>
                  <a:tcPr marL="108000" marR="32926" marT="0" marB="0" anchor="b"/>
                </a:tc>
              </a:tr>
            </a:tbl>
          </a:graphicData>
        </a:graphic>
      </p:graphicFrame>
      <p:sp>
        <p:nvSpPr>
          <p:cNvPr id="6" name="Prostokąt 5"/>
          <p:cNvSpPr/>
          <p:nvPr/>
        </p:nvSpPr>
        <p:spPr>
          <a:xfrm>
            <a:off x="488042" y="5385475"/>
            <a:ext cx="4953000" cy="1061829"/>
          </a:xfrm>
          <a:prstGeom prst="rect">
            <a:avLst/>
          </a:prstGeom>
        </p:spPr>
        <p:txBody>
          <a:bodyPr>
            <a:spAutoFit/>
          </a:bodyPr>
          <a:lstStyle/>
          <a:p>
            <a:endParaRPr lang="en-US" dirty="0">
              <a:latin typeface="Arial" pitchFamily="34" charset="0"/>
              <a:cs typeface="Arial" pitchFamily="34" charset="0"/>
            </a:endParaRPr>
          </a:p>
          <a:p>
            <a:pPr algn="r"/>
            <a:r>
              <a:rPr lang="en-US" dirty="0" smtClean="0">
                <a:latin typeface="Arial" pitchFamily="34" charset="0"/>
                <a:cs typeface="Arial" pitchFamily="34" charset="0"/>
              </a:rPr>
              <a:t>Table </a:t>
            </a:r>
            <a:r>
              <a:rPr lang="en-US" dirty="0">
                <a:latin typeface="Arial" pitchFamily="34" charset="0"/>
                <a:cs typeface="Arial" pitchFamily="34" charset="0"/>
              </a:rPr>
              <a:t>with information only about the host initiating the connection</a:t>
            </a:r>
            <a:endParaRPr lang="en-US" dirty="0">
              <a:effectLst/>
              <a:latin typeface="Arial" pitchFamily="34" charset="0"/>
              <a:cs typeface="Arial" pitchFamily="34" charset="0"/>
            </a:endParaRPr>
          </a:p>
        </p:txBody>
      </p:sp>
    </p:spTree>
    <p:extLst>
      <p:ext uri="{BB962C8B-B14F-4D97-AF65-F5344CB8AC3E}">
        <p14:creationId xmlns:p14="http://schemas.microsoft.com/office/powerpoint/2010/main" val="176526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 </a:t>
            </a:r>
          </a:p>
          <a:p>
            <a:r>
              <a:rPr lang="en-US" dirty="0"/>
              <a:t>System Architecture </a:t>
            </a:r>
          </a:p>
          <a:p>
            <a:pPr marL="402325" lvl="1" indent="-402325">
              <a:buFont typeface="Arial" pitchFamily="34" charset="0"/>
              <a:buChar char="•"/>
            </a:pPr>
            <a:r>
              <a:rPr lang="en-US" sz="2300" b="1" dirty="0"/>
              <a:t>Blocks of Analysis (BAs)</a:t>
            </a:r>
          </a:p>
          <a:p>
            <a:pPr marL="871704" lvl="2" indent="-402325"/>
            <a:r>
              <a:rPr lang="en-US" sz="2000" dirty="0"/>
              <a:t>Petri nets</a:t>
            </a:r>
            <a:endParaRPr lang="pl-PL" sz="2000" dirty="0"/>
          </a:p>
          <a:p>
            <a:pPr marL="871704" lvl="2" indent="-402325"/>
            <a:r>
              <a:rPr lang="pl-PL" sz="2000" dirty="0"/>
              <a:t>Machine learning</a:t>
            </a:r>
            <a:endParaRPr lang="en-US" sz="2000" dirty="0"/>
          </a:p>
          <a:p>
            <a:pPr marL="871704" lvl="2" indent="-402325"/>
            <a:r>
              <a:rPr lang="en-US" sz="2000" dirty="0"/>
              <a:t>Neural networks</a:t>
            </a:r>
          </a:p>
          <a:p>
            <a:pPr marL="871704" lvl="2" indent="-402325"/>
            <a:r>
              <a:rPr lang="en-US" sz="2000" dirty="0"/>
              <a:t>Graph Clustering algorithms</a:t>
            </a:r>
            <a:endParaRPr lang="pl-PL" sz="2000" dirty="0"/>
          </a:p>
          <a:p>
            <a:pPr marL="871704" lvl="2" indent="-402325"/>
            <a:r>
              <a:rPr lang="en-US" sz="2000" b="1"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26</a:t>
            </a:fld>
            <a:endParaRPr lang="en-GB"/>
          </a:p>
        </p:txBody>
      </p:sp>
    </p:spTree>
    <p:extLst>
      <p:ext uri="{BB962C8B-B14F-4D97-AF65-F5344CB8AC3E}">
        <p14:creationId xmlns:p14="http://schemas.microsoft.com/office/powerpoint/2010/main" val="36796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2" algn="l" defTabSz="1072866" rtl="0">
              <a:spcBef>
                <a:spcPct val="0"/>
              </a:spcBef>
            </a:pPr>
            <a:r>
              <a:rPr lang="en-US" sz="2800" b="1" dirty="0" smtClean="0">
                <a:latin typeface="Arial" panose="020B0604020202020204" pitchFamily="34" charset="0"/>
              </a:rPr>
              <a:t>Blocks of Analysis – </a:t>
            </a:r>
            <a:r>
              <a:rPr lang="en-US" sz="2800" b="1" dirty="0" smtClean="0"/>
              <a:t>Statistical anomaly detection</a:t>
            </a:r>
            <a:r>
              <a:rPr lang="en-US" sz="2000" b="1" dirty="0" smtClean="0"/>
              <a:t/>
            </a:r>
            <a:br>
              <a:rPr lang="en-US" sz="2000" b="1" dirty="0" smtClean="0"/>
            </a:br>
            <a:endParaRPr lang="en-US" sz="2000" b="1" dirty="0">
              <a:latin typeface="Arial" panose="020B0604020202020204" pitchFamily="34" charset="0"/>
            </a:endParaRPr>
          </a:p>
        </p:txBody>
      </p:sp>
      <p:sp>
        <p:nvSpPr>
          <p:cNvPr id="6" name="Symbol zastępczy numeru slajdu 5"/>
          <p:cNvSpPr>
            <a:spLocks noGrp="1"/>
          </p:cNvSpPr>
          <p:nvPr>
            <p:ph type="sldNum" idx="11"/>
          </p:nvPr>
        </p:nvSpPr>
        <p:spPr/>
        <p:txBody>
          <a:bodyPr/>
          <a:lstStyle/>
          <a:p>
            <a:fld id="{ECE805F3-8D9F-45DA-89AF-B730B1A71F92}" type="slidenum">
              <a:rPr lang="en-GB" smtClean="0"/>
              <a:pPr/>
              <a:t>27</a:t>
            </a:fld>
            <a:endParaRPr lang="en-GB"/>
          </a:p>
        </p:txBody>
      </p:sp>
      <p:sp>
        <p:nvSpPr>
          <p:cNvPr id="8" name="Symbol zastępczy zawartości 2"/>
          <p:cNvSpPr>
            <a:spLocks noGrp="1"/>
          </p:cNvSpPr>
          <p:nvPr>
            <p:ph idx="1"/>
          </p:nvPr>
        </p:nvSpPr>
        <p:spPr>
          <a:xfrm>
            <a:off x="379378" y="2088776"/>
            <a:ext cx="9353557" cy="4308905"/>
          </a:xfrm>
        </p:spPr>
        <p:txBody>
          <a:bodyPr>
            <a:normAutofit/>
          </a:bodyPr>
          <a:lstStyle/>
          <a:p>
            <a:r>
              <a:rPr lang="en-US" b="1" dirty="0" smtClean="0"/>
              <a:t>Detects: </a:t>
            </a:r>
            <a:r>
              <a:rPr lang="en-US" dirty="0" smtClean="0"/>
              <a:t>network anomalies/attacks, malware</a:t>
            </a:r>
          </a:p>
          <a:p>
            <a:r>
              <a:rPr lang="en-US" b="1" dirty="0" smtClean="0"/>
              <a:t>Which attacks are detected</a:t>
            </a:r>
            <a:r>
              <a:rPr lang="en-US" dirty="0" smtClean="0"/>
              <a:t>: viruses, action scanners, malware (</a:t>
            </a:r>
            <a:r>
              <a:rPr lang="en-US" dirty="0" err="1" smtClean="0"/>
              <a:t>botnets</a:t>
            </a:r>
            <a:r>
              <a:rPr lang="en-US" dirty="0" smtClean="0"/>
              <a:t>)</a:t>
            </a:r>
          </a:p>
          <a:p>
            <a:r>
              <a:rPr lang="en-US" b="1" dirty="0" smtClean="0"/>
              <a:t>Sensors:</a:t>
            </a:r>
            <a:r>
              <a:rPr lang="en-US" dirty="0" smtClean="0"/>
              <a:t> network device, </a:t>
            </a:r>
            <a:r>
              <a:rPr lang="en-US" dirty="0" err="1" smtClean="0"/>
              <a:t>softflowd</a:t>
            </a:r>
            <a:r>
              <a:rPr lang="en-US" dirty="0" smtClean="0"/>
              <a:t>, </a:t>
            </a:r>
            <a:r>
              <a:rPr lang="en-US" dirty="0" err="1" smtClean="0"/>
              <a:t>nfcapd</a:t>
            </a:r>
            <a:r>
              <a:rPr lang="en-US" dirty="0" smtClean="0"/>
              <a:t> </a:t>
            </a:r>
          </a:p>
          <a:p>
            <a:r>
              <a:rPr lang="en-US" b="1" dirty="0" smtClean="0"/>
              <a:t>Data:</a:t>
            </a:r>
            <a:r>
              <a:rPr lang="en-US" dirty="0" smtClean="0"/>
              <a:t> </a:t>
            </a:r>
            <a:r>
              <a:rPr lang="en-US" dirty="0" err="1" smtClean="0"/>
              <a:t>src</a:t>
            </a:r>
            <a:r>
              <a:rPr lang="en-US" dirty="0" smtClean="0"/>
              <a:t>(</a:t>
            </a:r>
            <a:r>
              <a:rPr lang="en-US" dirty="0" err="1" smtClean="0"/>
              <a:t>dst</a:t>
            </a:r>
            <a:r>
              <a:rPr lang="en-US" dirty="0" smtClean="0"/>
              <a:t>), address(port), flows length, packets</a:t>
            </a:r>
            <a:r>
              <a:rPr lang="en-US" dirty="0"/>
              <a:t>, </a:t>
            </a:r>
            <a:r>
              <a:rPr lang="en-US" dirty="0" smtClean="0"/>
              <a:t>bytes, in(out</a:t>
            </a:r>
            <a:r>
              <a:rPr lang="en-US" dirty="0"/>
              <a:t>)-</a:t>
            </a:r>
            <a:r>
              <a:rPr lang="en-US" dirty="0" smtClean="0"/>
              <a:t>degree</a:t>
            </a:r>
          </a:p>
        </p:txBody>
      </p:sp>
    </p:spTree>
    <p:extLst>
      <p:ext uri="{BB962C8B-B14F-4D97-AF65-F5344CB8AC3E}">
        <p14:creationId xmlns:p14="http://schemas.microsoft.com/office/powerpoint/2010/main" val="38021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 </a:t>
            </a:r>
          </a:p>
          <a:p>
            <a:r>
              <a:rPr lang="en-US" dirty="0"/>
              <a:t>System Architecture </a:t>
            </a:r>
          </a:p>
          <a:p>
            <a:pPr marL="402325" lvl="1" indent="-402325">
              <a:buFont typeface="Arial" pitchFamily="34" charset="0"/>
              <a:buChar char="•"/>
            </a:pPr>
            <a:r>
              <a:rPr lang="en-US" sz="2300" dirty="0"/>
              <a:t>Blocks of Analysis (BAs)</a:t>
            </a:r>
          </a:p>
          <a:p>
            <a:pPr marL="871704" lvl="2" indent="-402325"/>
            <a:r>
              <a:rPr lang="en-US" sz="2000" dirty="0"/>
              <a:t>Petri nets</a:t>
            </a:r>
            <a:endParaRPr lang="pl-PL" sz="2000" dirty="0"/>
          </a:p>
          <a:p>
            <a:pPr marL="871704" lvl="2" indent="-402325"/>
            <a:r>
              <a:rPr lang="pl-PL" sz="2000" dirty="0"/>
              <a:t>Machine learning</a:t>
            </a:r>
            <a:endParaRPr lang="en-US" sz="2000" dirty="0"/>
          </a:p>
          <a:p>
            <a:pPr marL="871704" lvl="2" indent="-402325"/>
            <a:r>
              <a:rPr lang="en-US" sz="2000" dirty="0"/>
              <a:t>Neural networks</a:t>
            </a:r>
          </a:p>
          <a:p>
            <a:pPr marL="871704" lvl="2" indent="-402325"/>
            <a:r>
              <a:rPr lang="en-US" sz="2000" dirty="0"/>
              <a:t>Graph Clustering algorithms</a:t>
            </a:r>
            <a:endParaRPr lang="pl-PL" sz="2000" dirty="0"/>
          </a:p>
          <a:p>
            <a:pPr marL="871704" lvl="2" indent="-402325"/>
            <a:r>
              <a:rPr lang="en-US" sz="2000" dirty="0"/>
              <a:t>Statistical anomaly detection</a:t>
            </a:r>
          </a:p>
          <a:p>
            <a:pPr marL="402325" lvl="1" indent="-402325">
              <a:buFont typeface="Arial" pitchFamily="34" charset="0"/>
              <a:buChar char="•"/>
            </a:pPr>
            <a:r>
              <a:rPr lang="en-US" sz="2300" b="1" dirty="0"/>
              <a:t>WSO2</a:t>
            </a:r>
          </a:p>
          <a:p>
            <a:endParaRPr lang="en-US" dirty="0"/>
          </a:p>
        </p:txBody>
      </p:sp>
      <p:sp>
        <p:nvSpPr>
          <p:cNvPr id="6" name="Symbol zastępczy numeru slajdu 5"/>
          <p:cNvSpPr>
            <a:spLocks noGrp="1"/>
          </p:cNvSpPr>
          <p:nvPr>
            <p:ph type="sldNum" idx="11"/>
          </p:nvPr>
        </p:nvSpPr>
        <p:spPr/>
        <p:txBody>
          <a:bodyPr/>
          <a:lstStyle/>
          <a:p>
            <a:fld id="{ECE805F3-8D9F-45DA-89AF-B730B1A71F92}" type="slidenum">
              <a:rPr lang="en-GB" smtClean="0"/>
              <a:pPr/>
              <a:t>28</a:t>
            </a:fld>
            <a:endParaRPr lang="en-GB"/>
          </a:p>
        </p:txBody>
      </p:sp>
    </p:spTree>
    <p:extLst>
      <p:ext uri="{BB962C8B-B14F-4D97-AF65-F5344CB8AC3E}">
        <p14:creationId xmlns:p14="http://schemas.microsoft.com/office/powerpoint/2010/main" val="319638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smtClean="0">
                <a:latin typeface="Arial" panose="020B0604020202020204" pitchFamily="34" charset="0"/>
              </a:rPr>
              <a:t>WSO2 </a:t>
            </a:r>
            <a:r>
              <a:rPr lang="pl-PL" dirty="0" smtClean="0"/>
              <a:t>(1)</a:t>
            </a:r>
            <a:r>
              <a:rPr lang="pl-PL" dirty="0"/>
              <a:t/>
            </a:r>
            <a:br>
              <a:rPr lang="pl-PL" dirty="0"/>
            </a:br>
            <a:endParaRPr lang="pl-PL" dirty="0">
              <a:latin typeface="Arial" panose="020B0604020202020204" pitchFamily="34" charset="0"/>
            </a:endParaRPr>
          </a:p>
        </p:txBody>
      </p:sp>
      <p:sp>
        <p:nvSpPr>
          <p:cNvPr id="3" name="Symbol zastępczy zawartości 2"/>
          <p:cNvSpPr>
            <a:spLocks noGrp="1"/>
          </p:cNvSpPr>
          <p:nvPr>
            <p:ph idx="1"/>
          </p:nvPr>
        </p:nvSpPr>
        <p:spPr>
          <a:xfrm>
            <a:off x="379378" y="2088776"/>
            <a:ext cx="9353557" cy="4486195"/>
          </a:xfrm>
        </p:spPr>
        <p:txBody>
          <a:bodyPr>
            <a:noAutofit/>
          </a:bodyPr>
          <a:lstStyle/>
          <a:p>
            <a:r>
              <a:rPr lang="en-US" sz="2000" dirty="0">
                <a:latin typeface="Arial" panose="020B0604020202020204" pitchFamily="34" charset="0"/>
              </a:rPr>
              <a:t>The user application is based on </a:t>
            </a:r>
            <a:r>
              <a:rPr lang="pl-PL" sz="2000" dirty="0" err="1" smtClean="0">
                <a:latin typeface="Arial" panose="020B0604020202020204" pitchFamily="34" charset="0"/>
              </a:rPr>
              <a:t>the</a:t>
            </a:r>
            <a:r>
              <a:rPr lang="pl-PL" sz="2000" dirty="0" smtClean="0">
                <a:latin typeface="Arial" panose="020B0604020202020204" pitchFamily="34" charset="0"/>
              </a:rPr>
              <a:t> </a:t>
            </a:r>
            <a:r>
              <a:rPr lang="en-US" sz="2000" b="1" dirty="0" smtClean="0">
                <a:latin typeface="Arial" panose="020B0604020202020204" pitchFamily="34" charset="0"/>
              </a:rPr>
              <a:t>WSO2</a:t>
            </a:r>
            <a:r>
              <a:rPr lang="en-US" sz="2000" dirty="0" smtClean="0">
                <a:latin typeface="Arial" panose="020B0604020202020204" pitchFamily="34" charset="0"/>
              </a:rPr>
              <a:t> system</a:t>
            </a:r>
          </a:p>
          <a:p>
            <a:pPr lvl="1"/>
            <a:endParaRPr lang="en-US" sz="1800" dirty="0" smtClean="0">
              <a:latin typeface="Arial" panose="020B0604020202020204" pitchFamily="34" charset="0"/>
            </a:endParaRPr>
          </a:p>
          <a:p>
            <a:r>
              <a:rPr lang="en-US" sz="2000" dirty="0" smtClean="0">
                <a:latin typeface="Arial" panose="020B0604020202020204" pitchFamily="34" charset="0"/>
              </a:rPr>
              <a:t>Comprehensive </a:t>
            </a:r>
            <a:r>
              <a:rPr lang="en-US" sz="2000" dirty="0">
                <a:latin typeface="Arial" panose="020B0604020202020204" pitchFamily="34" charset="0"/>
              </a:rPr>
              <a:t>tool </a:t>
            </a:r>
            <a:r>
              <a:rPr lang="en-US" sz="2000" dirty="0" smtClean="0">
                <a:latin typeface="Arial" panose="020B0604020202020204" pitchFamily="34" charset="0"/>
              </a:rPr>
              <a:t>for </a:t>
            </a:r>
            <a:r>
              <a:rPr lang="en-US" sz="2000" dirty="0">
                <a:latin typeface="Arial" panose="020B0604020202020204" pitchFamily="34" charset="0"/>
              </a:rPr>
              <a:t>the analysis of event </a:t>
            </a:r>
            <a:r>
              <a:rPr lang="en-US" sz="2000" dirty="0" smtClean="0">
                <a:latin typeface="Arial" panose="020B0604020202020204" pitchFamily="34" charset="0"/>
              </a:rPr>
              <a:t>streams</a:t>
            </a:r>
          </a:p>
          <a:p>
            <a:r>
              <a:rPr lang="en-US" sz="2000" dirty="0" smtClean="0">
                <a:latin typeface="Arial" panose="020B0604020202020204" pitchFamily="34" charset="0"/>
              </a:rPr>
              <a:t>Contains useful built-in components</a:t>
            </a:r>
            <a:r>
              <a:rPr lang="pl-PL" sz="2000" dirty="0" smtClean="0"/>
              <a:t>, </a:t>
            </a:r>
            <a:r>
              <a:rPr lang="en-US" sz="2000" dirty="0" smtClean="0"/>
              <a:t>some of </a:t>
            </a:r>
            <a:r>
              <a:rPr lang="pl-PL" sz="2000" dirty="0" err="1" smtClean="0"/>
              <a:t>which</a:t>
            </a:r>
            <a:r>
              <a:rPr lang="pl-PL" sz="2000" dirty="0" smtClean="0"/>
              <a:t> </a:t>
            </a:r>
            <a:r>
              <a:rPr lang="en-US" sz="2000" dirty="0" smtClean="0"/>
              <a:t>we use in SECOR)</a:t>
            </a:r>
            <a:r>
              <a:rPr lang="en-US" sz="2000" dirty="0" smtClean="0">
                <a:latin typeface="Arial" panose="020B0604020202020204" pitchFamily="34" charset="0"/>
              </a:rPr>
              <a:t>:</a:t>
            </a:r>
          </a:p>
          <a:p>
            <a:pPr lvl="1"/>
            <a:r>
              <a:rPr lang="en-US" sz="1800" dirty="0" smtClean="0">
                <a:latin typeface="Arial" panose="020B0604020202020204" pitchFamily="34" charset="0"/>
              </a:rPr>
              <a:t>CEP system</a:t>
            </a:r>
          </a:p>
          <a:p>
            <a:pPr lvl="1"/>
            <a:r>
              <a:rPr lang="en-US" sz="1800" dirty="0" smtClean="0">
                <a:latin typeface="Arial" panose="020B0604020202020204" pitchFamily="34" charset="0"/>
              </a:rPr>
              <a:t>High performance engine </a:t>
            </a:r>
            <a:r>
              <a:rPr lang="en-US" sz="1800" dirty="0">
                <a:latin typeface="Arial" panose="020B0604020202020204" pitchFamily="34" charset="0"/>
              </a:rPr>
              <a:t>to analyze events streaming (</a:t>
            </a:r>
            <a:r>
              <a:rPr lang="en-US" sz="1800" dirty="0" err="1">
                <a:latin typeface="Arial" panose="020B0604020202020204" pitchFamily="34" charset="0"/>
              </a:rPr>
              <a:t>Esper</a:t>
            </a:r>
            <a:r>
              <a:rPr lang="en-US" sz="1800" dirty="0">
                <a:latin typeface="Arial" panose="020B0604020202020204" pitchFamily="34" charset="0"/>
              </a:rPr>
              <a:t> or </a:t>
            </a:r>
            <a:r>
              <a:rPr lang="en-US" sz="1800" dirty="0" err="1">
                <a:latin typeface="Arial" panose="020B0604020202020204" pitchFamily="34" charset="0"/>
              </a:rPr>
              <a:t>Siddhi</a:t>
            </a:r>
            <a:r>
              <a:rPr lang="en-US" sz="1800" dirty="0" smtClean="0">
                <a:latin typeface="Arial" panose="020B0604020202020204" pitchFamily="34" charset="0"/>
              </a:rPr>
              <a:t>) </a:t>
            </a:r>
          </a:p>
          <a:p>
            <a:pPr lvl="1"/>
            <a:r>
              <a:rPr lang="en-US" sz="1800" dirty="0" smtClean="0">
                <a:latin typeface="Arial" panose="020B0604020202020204" pitchFamily="34" charset="0"/>
              </a:rPr>
              <a:t>Events monitoring system</a:t>
            </a:r>
          </a:p>
          <a:p>
            <a:pPr lvl="1"/>
            <a:r>
              <a:rPr lang="en-US" sz="1800" dirty="0" smtClean="0">
                <a:latin typeface="Arial" panose="020B0604020202020204" pitchFamily="34" charset="0"/>
              </a:rPr>
              <a:t>Web-based management application</a:t>
            </a:r>
          </a:p>
          <a:p>
            <a:pPr lvl="1"/>
            <a:r>
              <a:rPr lang="en-US" sz="1800" dirty="0" smtClean="0">
                <a:latin typeface="Arial" panose="020B0604020202020204" pitchFamily="34" charset="0"/>
              </a:rPr>
              <a:t>Convenient </a:t>
            </a:r>
            <a:r>
              <a:rPr lang="en-US" sz="1800" dirty="0">
                <a:latin typeface="Arial" panose="020B0604020202020204" pitchFamily="34" charset="0"/>
              </a:rPr>
              <a:t>integration with other systems (</a:t>
            </a:r>
            <a:r>
              <a:rPr lang="en-US" sz="1800" dirty="0" err="1">
                <a:latin typeface="Arial" panose="020B0604020202020204" pitchFamily="34" charset="0"/>
              </a:rPr>
              <a:t>RESTful</a:t>
            </a:r>
            <a:r>
              <a:rPr lang="en-US" sz="1800" dirty="0">
                <a:latin typeface="Arial" panose="020B0604020202020204" pitchFamily="34" charset="0"/>
              </a:rPr>
              <a:t> HTTP, JMS, SOAP, </a:t>
            </a:r>
            <a:r>
              <a:rPr lang="en-US" sz="1800" dirty="0" smtClean="0">
                <a:latin typeface="Arial" panose="020B0604020202020204" pitchFamily="34" charset="0"/>
              </a:rPr>
              <a:t>files </a:t>
            </a:r>
            <a:r>
              <a:rPr lang="en-US" sz="1800" dirty="0">
                <a:latin typeface="Arial" panose="020B0604020202020204" pitchFamily="34" charset="0"/>
              </a:rPr>
              <a:t>and e-mail messages sent as JSON, XML or text messages</a:t>
            </a:r>
            <a:r>
              <a:rPr lang="en-US" sz="1800" dirty="0" smtClean="0">
                <a:latin typeface="Arial" panose="020B0604020202020204" pitchFamily="34" charset="0"/>
              </a:rPr>
              <a:t>) </a:t>
            </a:r>
          </a:p>
        </p:txBody>
      </p:sp>
      <p:sp>
        <p:nvSpPr>
          <p:cNvPr id="6" name="Symbol zastępczy numeru slajdu 5"/>
          <p:cNvSpPr>
            <a:spLocks noGrp="1"/>
          </p:cNvSpPr>
          <p:nvPr>
            <p:ph type="sldNum" idx="11"/>
          </p:nvPr>
        </p:nvSpPr>
        <p:spPr/>
        <p:txBody>
          <a:bodyPr/>
          <a:lstStyle/>
          <a:p>
            <a:fld id="{ECE805F3-8D9F-45DA-89AF-B730B1A71F92}" type="slidenum">
              <a:rPr lang="en-GB" smtClean="0"/>
              <a:pPr/>
              <a:t>29</a:t>
            </a:fld>
            <a:endParaRPr lang="en-GB"/>
          </a:p>
        </p:txBody>
      </p:sp>
    </p:spTree>
    <p:extLst>
      <p:ext uri="{BB962C8B-B14F-4D97-AF65-F5344CB8AC3E}">
        <p14:creationId xmlns:p14="http://schemas.microsoft.com/office/powerpoint/2010/main" val="390541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PSNC</a:t>
            </a:r>
            <a:endParaRPr lang="pl-PL" dirty="0">
              <a:latin typeface="Arial" panose="020B0604020202020204" pitchFamily="34" charset="0"/>
            </a:endParaRPr>
          </a:p>
        </p:txBody>
      </p:sp>
      <p:sp>
        <p:nvSpPr>
          <p:cNvPr id="3" name="Symbol zastępczy zawartości 2"/>
          <p:cNvSpPr>
            <a:spLocks noGrp="1"/>
          </p:cNvSpPr>
          <p:nvPr>
            <p:ph idx="1"/>
          </p:nvPr>
        </p:nvSpPr>
        <p:spPr>
          <a:xfrm>
            <a:off x="379379" y="2088776"/>
            <a:ext cx="5387758" cy="4472445"/>
          </a:xfrm>
        </p:spPr>
        <p:txBody>
          <a:bodyPr>
            <a:normAutofit fontScale="92500"/>
          </a:bodyPr>
          <a:lstStyle/>
          <a:p>
            <a:r>
              <a:rPr lang="en-US" dirty="0" smtClean="0"/>
              <a:t>Operator of Polish NREN – PIONIER and POZMAN networks</a:t>
            </a:r>
          </a:p>
          <a:p>
            <a:r>
              <a:rPr lang="en-US" dirty="0" smtClean="0"/>
              <a:t>Participant of EU-level and national R&amp;D Projects</a:t>
            </a:r>
          </a:p>
          <a:p>
            <a:r>
              <a:rPr lang="en-US" dirty="0" smtClean="0"/>
              <a:t>R&amp;D activities together with science, education, administration and business</a:t>
            </a:r>
          </a:p>
          <a:p>
            <a:r>
              <a:rPr lang="en-US" dirty="0" smtClean="0"/>
              <a:t>Main areas of interest</a:t>
            </a:r>
            <a:r>
              <a:rPr lang="pl-PL" dirty="0" smtClean="0"/>
              <a:t>:</a:t>
            </a:r>
            <a:endParaRPr lang="en-US" dirty="0" smtClean="0"/>
          </a:p>
          <a:p>
            <a:pPr lvl="1"/>
            <a:r>
              <a:rPr lang="en-US" dirty="0" smtClean="0"/>
              <a:t>New Generation Networks</a:t>
            </a:r>
          </a:p>
          <a:p>
            <a:pPr lvl="1"/>
            <a:r>
              <a:rPr lang="en-US" dirty="0" smtClean="0"/>
              <a:t>New data processing architectures</a:t>
            </a:r>
          </a:p>
          <a:p>
            <a:pPr lvl="1"/>
            <a:r>
              <a:rPr lang="en-US" dirty="0" smtClean="0"/>
              <a:t>Advanced applications</a:t>
            </a:r>
          </a:p>
          <a:p>
            <a:pPr lvl="1"/>
            <a:r>
              <a:rPr lang="en-US" dirty="0" err="1" smtClean="0"/>
              <a:t>IoT</a:t>
            </a:r>
            <a:r>
              <a:rPr lang="en-US" dirty="0" smtClean="0"/>
              <a:t> services</a:t>
            </a:r>
          </a:p>
          <a:p>
            <a:pPr lvl="1"/>
            <a:r>
              <a:rPr lang="en-US" dirty="0" smtClean="0"/>
              <a:t>Security of networks and systems</a:t>
            </a:r>
            <a:endParaRPr lang="en-US" dirty="0">
              <a:latin typeface="Arial" panose="020B0604020202020204" pitchFamily="34" charset="0"/>
            </a:endParaRPr>
          </a:p>
        </p:txBody>
      </p:sp>
      <p:pic>
        <p:nvPicPr>
          <p:cNvPr id="4" name="Picture 3"/>
          <p:cNvPicPr>
            <a:picLocks noChangeAspect="1" noChangeArrowheads="1"/>
          </p:cNvPicPr>
          <p:nvPr/>
        </p:nvPicPr>
        <p:blipFill>
          <a:blip r:embed="rId4" cstate="print"/>
          <a:srcRect/>
          <a:stretch>
            <a:fillRect/>
          </a:stretch>
        </p:blipFill>
        <p:spPr bwMode="auto">
          <a:xfrm>
            <a:off x="6407527" y="1723461"/>
            <a:ext cx="2286000" cy="161766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5" cstate="print"/>
          <a:srcRect/>
          <a:stretch>
            <a:fillRect/>
          </a:stretch>
        </p:blipFill>
        <p:spPr bwMode="auto">
          <a:xfrm>
            <a:off x="7342565" y="1148786"/>
            <a:ext cx="457200" cy="447675"/>
          </a:xfrm>
          <a:prstGeom prst="rect">
            <a:avLst/>
          </a:prstGeom>
          <a:ln>
            <a:noFill/>
          </a:ln>
          <a:effectLst>
            <a:outerShdw blurRad="292100" dist="139700" dir="2700000" algn="tl" rotWithShape="0">
              <a:srgbClr val="333333">
                <a:alpha val="65000"/>
              </a:srgbClr>
            </a:outerShdw>
          </a:effectLst>
        </p:spPr>
      </p:pic>
      <p:graphicFrame>
        <p:nvGraphicFramePr>
          <p:cNvPr id="6" name="Object 6"/>
          <p:cNvGraphicFramePr>
            <a:graphicFrameLocks noChangeAspect="1"/>
          </p:cNvGraphicFramePr>
          <p:nvPr/>
        </p:nvGraphicFramePr>
        <p:xfrm>
          <a:off x="8710990" y="4346011"/>
          <a:ext cx="571500" cy="762000"/>
        </p:xfrm>
        <a:graphic>
          <a:graphicData uri="http://schemas.openxmlformats.org/presentationml/2006/ole">
            <mc:AlternateContent xmlns:mc="http://schemas.openxmlformats.org/markup-compatibility/2006">
              <mc:Choice xmlns:v="urn:schemas-microsoft-com:vml" Requires="v">
                <p:oleObj spid="_x0000_s1159" r:id="rId6" imgW="2857899" imgH="3809524" progId="PBrush">
                  <p:embed/>
                </p:oleObj>
              </mc:Choice>
              <mc:Fallback>
                <p:oleObj r:id="rId6" imgW="2857899" imgH="3809524" progId="PBrush">
                  <p:embed/>
                  <p:pic>
                    <p:nvPicPr>
                      <p:cNvPr id="0" name="Picture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0990" y="4346011"/>
                        <a:ext cx="571500" cy="762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pic>
        <p:nvPicPr>
          <p:cNvPr id="7" name="Picture 7"/>
          <p:cNvPicPr>
            <a:picLocks noChangeAspect="1" noChangeArrowheads="1"/>
          </p:cNvPicPr>
          <p:nvPr/>
        </p:nvPicPr>
        <p:blipFill>
          <a:blip r:embed="rId8" cstate="print"/>
          <a:srcRect/>
          <a:stretch>
            <a:fillRect/>
          </a:stretch>
        </p:blipFill>
        <p:spPr bwMode="auto">
          <a:xfrm>
            <a:off x="5974958" y="4315848"/>
            <a:ext cx="2743200" cy="1314450"/>
          </a:xfrm>
          <a:prstGeom prst="rect">
            <a:avLst/>
          </a:prstGeom>
          <a:ln>
            <a:noFill/>
          </a:ln>
          <a:effectLst>
            <a:outerShdw blurRad="292100" dist="139700" dir="2700000" algn="tl" rotWithShape="0">
              <a:srgbClr val="333333">
                <a:alpha val="65000"/>
              </a:srgbClr>
            </a:outerShdw>
          </a:effectLst>
        </p:spPr>
      </p:pic>
      <p:pic>
        <p:nvPicPr>
          <p:cNvPr id="8" name="Picture 8"/>
          <p:cNvPicPr>
            <a:picLocks noChangeAspect="1" noChangeArrowheads="1"/>
          </p:cNvPicPr>
          <p:nvPr/>
        </p:nvPicPr>
        <p:blipFill>
          <a:blip r:embed="rId9" cstate="print"/>
          <a:srcRect/>
          <a:stretch>
            <a:fillRect/>
          </a:stretch>
        </p:blipFill>
        <p:spPr bwMode="auto">
          <a:xfrm>
            <a:off x="6622573" y="3308232"/>
            <a:ext cx="1816954" cy="1007616"/>
          </a:xfrm>
          <a:prstGeom prst="rect">
            <a:avLst/>
          </a:prstGeom>
          <a:ln>
            <a:noFill/>
          </a:ln>
          <a:effectLst>
            <a:outerShdw blurRad="292100" dist="139700" dir="2700000" algn="tl" rotWithShape="0">
              <a:srgbClr val="333333">
                <a:alpha val="65000"/>
              </a:srgbClr>
            </a:outerShdw>
          </a:effectLst>
        </p:spPr>
      </p:pic>
      <p:pic>
        <p:nvPicPr>
          <p:cNvPr id="9" name="Picture 9"/>
          <p:cNvPicPr>
            <a:picLocks noChangeAspect="1" noChangeArrowheads="1"/>
          </p:cNvPicPr>
          <p:nvPr/>
        </p:nvPicPr>
        <p:blipFill>
          <a:blip r:embed="rId10" cstate="print"/>
          <a:srcRect/>
          <a:stretch>
            <a:fillRect/>
          </a:stretch>
        </p:blipFill>
        <p:spPr bwMode="auto">
          <a:xfrm>
            <a:off x="7631490" y="1004323"/>
            <a:ext cx="1795462" cy="1557338"/>
          </a:xfrm>
          <a:prstGeom prst="rect">
            <a:avLst/>
          </a:prstGeom>
          <a:ln>
            <a:noFill/>
          </a:ln>
          <a:effectLst>
            <a:outerShdw blurRad="292100" dist="139700" dir="2700000" algn="tl" rotWithShape="0">
              <a:srgbClr val="333333">
                <a:alpha val="65000"/>
              </a:srgbClr>
            </a:outerShdw>
          </a:effectLst>
        </p:spPr>
      </p:pic>
      <p:pic>
        <p:nvPicPr>
          <p:cNvPr id="10" name="Picture 10"/>
          <p:cNvPicPr>
            <a:picLocks noChangeAspect="1" noChangeArrowheads="1"/>
          </p:cNvPicPr>
          <p:nvPr/>
        </p:nvPicPr>
        <p:blipFill>
          <a:blip r:embed="rId11" cstate="print"/>
          <a:srcRect/>
          <a:stretch>
            <a:fillRect/>
          </a:stretch>
        </p:blipFill>
        <p:spPr bwMode="auto">
          <a:xfrm>
            <a:off x="7528302" y="5095311"/>
            <a:ext cx="2209800" cy="1398587"/>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12" cstate="print"/>
          <a:srcRect/>
          <a:stretch>
            <a:fillRect/>
          </a:stretch>
        </p:blipFill>
        <p:spPr bwMode="auto">
          <a:xfrm>
            <a:off x="8423230" y="3164216"/>
            <a:ext cx="1084128" cy="1188914"/>
          </a:xfrm>
          <a:prstGeom prst="rect">
            <a:avLst/>
          </a:prstGeom>
          <a:noFill/>
          <a:ln w="9525">
            <a:noFill/>
            <a:miter lim="800000"/>
            <a:headEnd/>
            <a:tailEnd/>
          </a:ln>
        </p:spPr>
      </p:pic>
      <p:pic>
        <p:nvPicPr>
          <p:cNvPr id="12" name="Picture 6" descr="http://www.pionier.net.pl/images/dlibra_0_1.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974958" y="5468472"/>
            <a:ext cx="1857375" cy="1000125"/>
          </a:xfrm>
          <a:prstGeom prst="rect">
            <a:avLst/>
          </a:prstGeom>
          <a:noFill/>
        </p:spPr>
      </p:pic>
      <p:pic>
        <p:nvPicPr>
          <p:cNvPr id="13" name="Picture 8" descr="http://a5.mzstatic.com/us/r1000/109/Purple2/v4/3e/21/9f/3e219f4d-a52e-89be-fcac-c8b91bf71748/mzl.zohoibyh.175x175-75.jpg"/>
          <p:cNvPicPr>
            <a:picLocks noChangeAspect="1" noChangeArrowheads="1"/>
          </p:cNvPicPr>
          <p:nvPr/>
        </p:nvPicPr>
        <p:blipFill>
          <a:blip r:embed="rId14" cstate="print"/>
          <a:srcRect/>
          <a:stretch>
            <a:fillRect/>
          </a:stretch>
        </p:blipFill>
        <p:spPr bwMode="auto">
          <a:xfrm>
            <a:off x="5974958" y="3596264"/>
            <a:ext cx="730771" cy="730771"/>
          </a:xfrm>
          <a:prstGeom prst="rect">
            <a:avLst/>
          </a:prstGeom>
          <a:noFill/>
        </p:spPr>
      </p:pic>
      <p:sp>
        <p:nvSpPr>
          <p:cNvPr id="14" name="Symbol zastępczy numeru slajdu 13"/>
          <p:cNvSpPr>
            <a:spLocks noGrp="1"/>
          </p:cNvSpPr>
          <p:nvPr>
            <p:ph type="sldNum" idx="11"/>
          </p:nvPr>
        </p:nvSpPr>
        <p:spPr/>
        <p:txBody>
          <a:bodyPr/>
          <a:lstStyle/>
          <a:p>
            <a:fld id="{ECE805F3-8D9F-45DA-89AF-B730B1A71F92}" type="slidenum">
              <a:rPr lang="en-GB" smtClean="0"/>
              <a:pPr/>
              <a:t>3</a:t>
            </a:fld>
            <a:endParaRPr lang="en-GB"/>
          </a:p>
        </p:txBody>
      </p:sp>
    </p:spTree>
    <p:extLst>
      <p:ext uri="{BB962C8B-B14F-4D97-AF65-F5344CB8AC3E}">
        <p14:creationId xmlns:p14="http://schemas.microsoft.com/office/powerpoint/2010/main" val="165853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smtClean="0">
                <a:latin typeface="Arial" panose="020B0604020202020204" pitchFamily="34" charset="0"/>
              </a:rPr>
              <a:t>WSO2 </a:t>
            </a:r>
            <a:r>
              <a:rPr lang="pl-PL" dirty="0" smtClean="0"/>
              <a:t>(2)</a:t>
            </a:r>
            <a:r>
              <a:rPr lang="pl-PL" dirty="0"/>
              <a:t/>
            </a:r>
            <a:br>
              <a:rPr lang="pl-PL" dirty="0"/>
            </a:br>
            <a:endParaRPr lang="pl-PL" dirty="0">
              <a:latin typeface="Arial" panose="020B0604020202020204" pitchFamily="34" charset="0"/>
            </a:endParaRPr>
          </a:p>
        </p:txBody>
      </p:sp>
      <p:sp>
        <p:nvSpPr>
          <p:cNvPr id="3" name="Symbol zastępczy zawartości 2"/>
          <p:cNvSpPr>
            <a:spLocks noGrp="1"/>
          </p:cNvSpPr>
          <p:nvPr>
            <p:ph idx="1"/>
          </p:nvPr>
        </p:nvSpPr>
        <p:spPr/>
        <p:txBody>
          <a:bodyPr>
            <a:noAutofit/>
          </a:bodyPr>
          <a:lstStyle/>
          <a:p>
            <a:r>
              <a:rPr lang="en-US" sz="1800" b="1" dirty="0"/>
              <a:t>Siddhi</a:t>
            </a:r>
            <a:r>
              <a:rPr lang="en-US" sz="1800" dirty="0"/>
              <a:t> Query Language</a:t>
            </a:r>
            <a:r>
              <a:rPr lang="pl-PL" sz="1800" dirty="0"/>
              <a:t> </a:t>
            </a:r>
            <a:r>
              <a:rPr lang="en-US" sz="1800" dirty="0"/>
              <a:t>examples</a:t>
            </a:r>
            <a:r>
              <a:rPr lang="pl-PL" sz="1800" dirty="0"/>
              <a:t>:</a:t>
            </a:r>
          </a:p>
          <a:p>
            <a:endParaRPr lang="pl-PL" sz="18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30</a:t>
            </a:fld>
            <a:endParaRPr lang="en-GB"/>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09" y="2790825"/>
            <a:ext cx="886777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0" y="3893190"/>
            <a:ext cx="8867775" cy="134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10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en-US" smtClean="0">
                <a:latin typeface="Arial" panose="020B0604020202020204" pitchFamily="34" charset="0"/>
              </a:rPr>
              <a:t>Questions?</a:t>
            </a:r>
            <a:r>
              <a:rPr lang="en-US" smtClean="0"/>
              <a:t/>
            </a:r>
            <a:br>
              <a:rPr lang="en-US" smtClean="0"/>
            </a:br>
            <a:endParaRPr lang="en-US">
              <a:latin typeface="Arial" panose="020B0604020202020204" pitchFamily="34" charset="0"/>
            </a:endParaRPr>
          </a:p>
        </p:txBody>
      </p:sp>
      <p:sp>
        <p:nvSpPr>
          <p:cNvPr id="3" name="Symbol zastępczy zawartości 2"/>
          <p:cNvSpPr>
            <a:spLocks noGrp="1"/>
          </p:cNvSpPr>
          <p:nvPr>
            <p:ph idx="1"/>
          </p:nvPr>
        </p:nvSpPr>
        <p:spPr>
          <a:xfrm>
            <a:off x="3975315" y="2084522"/>
            <a:ext cx="5656876" cy="4313159"/>
          </a:xfrm>
        </p:spPr>
        <p:txBody>
          <a:bodyPr>
            <a:noAutofit/>
          </a:bodyPr>
          <a:lstStyle/>
          <a:p>
            <a:r>
              <a:rPr lang="en-US" sz="2200" dirty="0" smtClean="0">
                <a:latin typeface="Arial" panose="020B0604020202020204" pitchFamily="34" charset="0"/>
              </a:rPr>
              <a:t>Contact information of </a:t>
            </a:r>
            <a:r>
              <a:rPr lang="en-US" sz="2200" dirty="0" smtClean="0"/>
              <a:t>Security Team in PSNC:</a:t>
            </a:r>
          </a:p>
          <a:p>
            <a:pPr lvl="1"/>
            <a:r>
              <a:rPr lang="en-US" sz="2200" dirty="0" smtClean="0">
                <a:hlinkClick r:id="rId3"/>
              </a:rPr>
              <a:t>marek.pawlowski@man.poznan.pl</a:t>
            </a:r>
            <a:r>
              <a:rPr lang="en-US" sz="2200" dirty="0" smtClean="0"/>
              <a:t> (</a:t>
            </a:r>
            <a:r>
              <a:rPr lang="en-US" sz="2200" dirty="0" err="1" smtClean="0"/>
              <a:t>Marek</a:t>
            </a:r>
            <a:r>
              <a:rPr lang="en-US" sz="2200" dirty="0" smtClean="0"/>
              <a:t> </a:t>
            </a:r>
            <a:r>
              <a:rPr lang="en-US" sz="2200" dirty="0" err="1" smtClean="0"/>
              <a:t>Pawłowski</a:t>
            </a:r>
            <a:r>
              <a:rPr lang="en-US" sz="2200" dirty="0" smtClean="0"/>
              <a:t>)</a:t>
            </a:r>
          </a:p>
          <a:p>
            <a:pPr lvl="1"/>
            <a:r>
              <a:rPr lang="en-US" sz="2200" dirty="0" smtClean="0">
                <a:hlinkClick r:id="rId4"/>
              </a:rPr>
              <a:t>security@man.poznan.pl</a:t>
            </a:r>
            <a:endParaRPr lang="en-US" sz="2200" dirty="0" smtClean="0"/>
          </a:p>
          <a:p>
            <a:pPr lvl="1"/>
            <a:r>
              <a:rPr lang="en-US" sz="2200" dirty="0" smtClean="0">
                <a:hlinkClick r:id="rId5"/>
              </a:rPr>
              <a:t>http://security.psnc.pl/en</a:t>
            </a:r>
            <a:r>
              <a:rPr lang="en-US" sz="2200" dirty="0" smtClean="0"/>
              <a:t> </a:t>
            </a:r>
            <a:endParaRPr lang="en-US" sz="2200" dirty="0">
              <a:latin typeface="Arial" panose="020B0604020202020204" pitchFamily="34" charset="0"/>
            </a:endParaRPr>
          </a:p>
        </p:txBody>
      </p:sp>
      <p:sp>
        <p:nvSpPr>
          <p:cNvPr id="6" name="Symbol zastępczy numeru slajdu 5"/>
          <p:cNvSpPr>
            <a:spLocks noGrp="1"/>
          </p:cNvSpPr>
          <p:nvPr>
            <p:ph type="sldNum" idx="11"/>
          </p:nvPr>
        </p:nvSpPr>
        <p:spPr/>
        <p:txBody>
          <a:bodyPr/>
          <a:lstStyle/>
          <a:p>
            <a:fld id="{ECE805F3-8D9F-45DA-89AF-B730B1A71F92}" type="slidenum">
              <a:rPr lang="en-GB" smtClean="0"/>
              <a:pPr/>
              <a:t>31</a:t>
            </a:fld>
            <a:endParaRPr lang="en-GB"/>
          </a:p>
        </p:txBody>
      </p:sp>
      <p:pic>
        <p:nvPicPr>
          <p:cNvPr id="7" name="Picture 3"/>
          <p:cNvPicPr>
            <a:picLocks noChangeAspect="1" noChangeArrowheads="1"/>
          </p:cNvPicPr>
          <p:nvPr/>
        </p:nvPicPr>
        <p:blipFill>
          <a:blip r:embed="rId6" cstate="print"/>
          <a:srcRect/>
          <a:stretch>
            <a:fillRect/>
          </a:stretch>
        </p:blipFill>
        <p:spPr bwMode="auto">
          <a:xfrm>
            <a:off x="591255" y="2220364"/>
            <a:ext cx="2895442" cy="367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541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945975"/>
            <a:ext cx="4953000" cy="1477328"/>
          </a:xfrm>
          <a:prstGeom prst="rect">
            <a:avLst/>
          </a:prstGeom>
        </p:spPr>
        <p:txBody>
          <a:bodyPr>
            <a:spAutoFit/>
          </a:bodyPr>
          <a:lstStyle/>
          <a:p>
            <a:pPr>
              <a:spcAft>
                <a:spcPts val="300"/>
              </a:spcAft>
            </a:pPr>
            <a:r>
              <a:rPr lang="en-US" sz="1800" i="1" dirty="0" smtClean="0">
                <a:solidFill>
                  <a:srgbClr val="FFFF00"/>
                </a:solidFill>
              </a:rPr>
              <a:t>This work was partially supported by Applied Research </a:t>
            </a:r>
            <a:r>
              <a:rPr lang="en-US" sz="1800" i="1" dirty="0" err="1" smtClean="0">
                <a:solidFill>
                  <a:srgbClr val="FFFF00"/>
                </a:solidFill>
              </a:rPr>
              <a:t>Programme</a:t>
            </a:r>
            <a:r>
              <a:rPr lang="en-US" sz="1800" i="1" dirty="0" smtClean="0">
                <a:solidFill>
                  <a:srgbClr val="FFFF00"/>
                </a:solidFill>
              </a:rPr>
              <a:t> (PBS) of the National Centre </a:t>
            </a:r>
            <a:r>
              <a:rPr lang="en-US" sz="1800" i="1" smtClean="0">
                <a:solidFill>
                  <a:srgbClr val="FFFF00"/>
                </a:solidFill>
              </a:rPr>
              <a:t>for Research </a:t>
            </a:r>
            <a:r>
              <a:rPr lang="en-US" sz="1800" i="1" dirty="0" smtClean="0">
                <a:solidFill>
                  <a:srgbClr val="FFFF00"/>
                </a:solidFill>
              </a:rPr>
              <a:t>and Development (</a:t>
            </a:r>
            <a:r>
              <a:rPr lang="en-US" sz="1800" i="1" dirty="0" err="1" smtClean="0">
                <a:solidFill>
                  <a:srgbClr val="FFFF00"/>
                </a:solidFill>
              </a:rPr>
              <a:t>NCBiR</a:t>
            </a:r>
            <a:r>
              <a:rPr lang="en-US" sz="1800" i="1" dirty="0" smtClean="0">
                <a:solidFill>
                  <a:srgbClr val="FFFF00"/>
                </a:solidFill>
              </a:rPr>
              <a:t>) funds allocated for the Research Project number PBS1/A3/14/2012 (SECOR).</a:t>
            </a:r>
            <a:endParaRPr lang="en-US" sz="600" i="1" dirty="0" smtClean="0">
              <a:solidFill>
                <a:srgbClr val="FFFF00"/>
              </a:solidFill>
            </a:endParaRPr>
          </a:p>
        </p:txBody>
      </p:sp>
    </p:spTree>
    <p:extLst>
      <p:ext uri="{BB962C8B-B14F-4D97-AF65-F5344CB8AC3E}">
        <p14:creationId xmlns:p14="http://schemas.microsoft.com/office/powerpoint/2010/main" val="424562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en-US" smtClean="0">
                <a:latin typeface="Arial" panose="020B0604020202020204" pitchFamily="34" charset="0"/>
              </a:rPr>
              <a:t>The SECOR Project</a:t>
            </a:r>
            <a:r>
              <a:rPr lang="en-US" smtClean="0"/>
              <a:t/>
            </a:r>
            <a:br>
              <a:rPr lang="en-US" smtClean="0"/>
            </a:br>
            <a:endParaRPr lang="en-US">
              <a:latin typeface="Arial" panose="020B0604020202020204" pitchFamily="34" charset="0"/>
            </a:endParaRPr>
          </a:p>
        </p:txBody>
      </p:sp>
      <p:sp>
        <p:nvSpPr>
          <p:cNvPr id="3" name="Symbol zastępczy zawartości 2"/>
          <p:cNvSpPr>
            <a:spLocks noGrp="1"/>
          </p:cNvSpPr>
          <p:nvPr>
            <p:ph idx="1"/>
          </p:nvPr>
        </p:nvSpPr>
        <p:spPr>
          <a:xfrm>
            <a:off x="379378" y="2088776"/>
            <a:ext cx="6966819" cy="4308905"/>
          </a:xfrm>
        </p:spPr>
        <p:txBody>
          <a:bodyPr>
            <a:normAutofit/>
          </a:bodyPr>
          <a:lstStyle/>
          <a:p>
            <a:r>
              <a:rPr lang="en-US" b="1" dirty="0" smtClean="0"/>
              <a:t>SECOR</a:t>
            </a:r>
            <a:r>
              <a:rPr lang="en-US" dirty="0" smtClean="0"/>
              <a:t> – </a:t>
            </a:r>
            <a:r>
              <a:rPr lang="en-US" b="1" dirty="0" smtClean="0"/>
              <a:t>Se</a:t>
            </a:r>
            <a:r>
              <a:rPr lang="en-US" dirty="0" smtClean="0"/>
              <a:t>nsor Data </a:t>
            </a:r>
            <a:r>
              <a:rPr lang="en-US" b="1" dirty="0" smtClean="0"/>
              <a:t>Cor</a:t>
            </a:r>
            <a:r>
              <a:rPr lang="en-US" dirty="0" smtClean="0"/>
              <a:t>relation Engine for Attack Detection and Support of the Decision Process</a:t>
            </a:r>
          </a:p>
          <a:p>
            <a:pPr lvl="1"/>
            <a:r>
              <a:rPr lang="en-US" dirty="0" smtClean="0"/>
              <a:t>Applied Research </a:t>
            </a:r>
            <a:r>
              <a:rPr lang="en-US" dirty="0" err="1" smtClean="0"/>
              <a:t>Programme</a:t>
            </a:r>
            <a:r>
              <a:rPr lang="en-US" dirty="0" smtClean="0"/>
              <a:t> (PBS) of the National Centre for Research and Development (</a:t>
            </a:r>
            <a:r>
              <a:rPr lang="en-US" dirty="0" err="1" smtClean="0"/>
              <a:t>NCBiR</a:t>
            </a:r>
            <a:r>
              <a:rPr lang="en-US" dirty="0" smtClean="0"/>
              <a:t>)</a:t>
            </a:r>
            <a:endParaRPr lang="pl-PL" dirty="0" smtClean="0"/>
          </a:p>
          <a:p>
            <a:pPr lvl="1"/>
            <a:r>
              <a:rPr lang="en-US" dirty="0" smtClean="0"/>
              <a:t>December 2012 – May 2015</a:t>
            </a:r>
          </a:p>
          <a:p>
            <a:pPr lvl="1"/>
            <a:r>
              <a:rPr lang="en-US" dirty="0" smtClean="0"/>
              <a:t>The Consortium</a:t>
            </a:r>
            <a:r>
              <a:rPr lang="pl-PL" dirty="0" smtClean="0"/>
              <a:t>:</a:t>
            </a:r>
          </a:p>
          <a:p>
            <a:pPr lvl="2"/>
            <a:r>
              <a:rPr lang="en-US" dirty="0" smtClean="0"/>
              <a:t>Military Communication Institute</a:t>
            </a:r>
            <a:r>
              <a:rPr lang="pl-PL" dirty="0" smtClean="0"/>
              <a:t> (WIŁ)</a:t>
            </a:r>
          </a:p>
          <a:p>
            <a:pPr lvl="2"/>
            <a:r>
              <a:rPr lang="en-US" dirty="0" err="1" smtClean="0"/>
              <a:t>Poznań</a:t>
            </a:r>
            <a:r>
              <a:rPr lang="en-US" dirty="0" smtClean="0"/>
              <a:t> Supercomputing and Networking Center</a:t>
            </a:r>
            <a:endParaRPr lang="pl-PL" dirty="0" smtClean="0"/>
          </a:p>
          <a:p>
            <a:pPr lvl="2"/>
            <a:r>
              <a:rPr lang="en-US" dirty="0" smtClean="0"/>
              <a:t>ITTI Sp. z </a:t>
            </a:r>
            <a:r>
              <a:rPr lang="en-US" dirty="0" err="1" smtClean="0"/>
              <a:t>o.o</a:t>
            </a:r>
            <a:r>
              <a:rPr lang="en-US" dirty="0" smtClean="0"/>
              <a:t>.</a:t>
            </a:r>
          </a:p>
        </p:txBody>
      </p:sp>
      <p:sp>
        <p:nvSpPr>
          <p:cNvPr id="6" name="Symbol zastępczy numeru slajdu 5"/>
          <p:cNvSpPr>
            <a:spLocks noGrp="1"/>
          </p:cNvSpPr>
          <p:nvPr>
            <p:ph type="sldNum" idx="11"/>
          </p:nvPr>
        </p:nvSpPr>
        <p:spPr/>
        <p:txBody>
          <a:bodyPr/>
          <a:lstStyle/>
          <a:p>
            <a:fld id="{ECE805F3-8D9F-45DA-89AF-B730B1A71F92}" type="slidenum">
              <a:rPr lang="en-GB" smtClean="0"/>
              <a:pPr/>
              <a:t>4</a:t>
            </a:fld>
            <a:endParaRPr lang="en-GB"/>
          </a:p>
        </p:txBody>
      </p:sp>
      <p:pic>
        <p:nvPicPr>
          <p:cNvPr id="28674" name="Picture 2"/>
          <p:cNvPicPr>
            <a:picLocks noChangeAspect="1" noChangeArrowheads="1"/>
          </p:cNvPicPr>
          <p:nvPr/>
        </p:nvPicPr>
        <p:blipFill>
          <a:blip r:embed="rId3" cstate="print"/>
          <a:srcRect/>
          <a:stretch>
            <a:fillRect/>
          </a:stretch>
        </p:blipFill>
        <p:spPr bwMode="auto">
          <a:xfrm>
            <a:off x="8812966" y="4804472"/>
            <a:ext cx="687017" cy="133560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08060" y="4711986"/>
            <a:ext cx="1872469" cy="844800"/>
          </a:xfrm>
          <a:prstGeom prst="rect">
            <a:avLst/>
          </a:prstGeom>
          <a:noFill/>
          <a:ln w="9525">
            <a:noFill/>
            <a:miter lim="800000"/>
            <a:headEnd/>
            <a:tailEnd/>
          </a:ln>
        </p:spPr>
      </p:pic>
      <p:pic>
        <p:nvPicPr>
          <p:cNvPr id="286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8225" y="5445044"/>
            <a:ext cx="1511084" cy="743954"/>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2337" y="3293389"/>
            <a:ext cx="2762615" cy="1049365"/>
          </a:xfrm>
          <a:prstGeom prst="rect">
            <a:avLst/>
          </a:prstGeom>
          <a:noFill/>
          <a:ln w="9525">
            <a:noFill/>
            <a:miter lim="800000"/>
            <a:headEnd/>
            <a:tailEnd/>
          </a:ln>
        </p:spPr>
      </p:pic>
      <p:pic>
        <p:nvPicPr>
          <p:cNvPr id="12" name="Obraz 11"/>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7331848" y="2154264"/>
            <a:ext cx="1936137" cy="936155"/>
          </a:xfrm>
          <a:prstGeom prst="rect">
            <a:avLst/>
          </a:prstGeom>
          <a:noFill/>
          <a:ln w="9525">
            <a:noFill/>
            <a:miter lim="800000"/>
            <a:headEnd/>
            <a:tailEnd/>
          </a:ln>
        </p:spPr>
      </p:pic>
    </p:spTree>
    <p:extLst>
      <p:ext uri="{BB962C8B-B14F-4D97-AF65-F5344CB8AC3E}">
        <p14:creationId xmlns:p14="http://schemas.microsoft.com/office/powerpoint/2010/main" val="186816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anose="020B0604020202020204" pitchFamily="34" charset="0"/>
              </a:rPr>
              <a:t>Agenda</a:t>
            </a:r>
            <a:endParaRPr lang="pl-PL" dirty="0">
              <a:latin typeface="Arial" panose="020B0604020202020204" pitchFamily="34" charset="0"/>
            </a:endParaRPr>
          </a:p>
        </p:txBody>
      </p:sp>
      <p:sp>
        <p:nvSpPr>
          <p:cNvPr id="3" name="Symbol zastępczy zawartości 2"/>
          <p:cNvSpPr>
            <a:spLocks noGrp="1"/>
          </p:cNvSpPr>
          <p:nvPr>
            <p:ph idx="1"/>
          </p:nvPr>
        </p:nvSpPr>
        <p:spPr/>
        <p:txBody>
          <a:bodyPr>
            <a:normAutofit/>
          </a:bodyPr>
          <a:lstStyle/>
          <a:p>
            <a:endParaRPr lang="en-US" sz="2000" dirty="0"/>
          </a:p>
          <a:p>
            <a:r>
              <a:rPr lang="en-US" dirty="0"/>
              <a:t>Introduction</a:t>
            </a:r>
            <a:r>
              <a:rPr lang="en-US" b="1" dirty="0"/>
              <a:t> </a:t>
            </a:r>
          </a:p>
          <a:p>
            <a:r>
              <a:rPr lang="en-US" b="1" dirty="0"/>
              <a:t>System Architecture </a:t>
            </a:r>
          </a:p>
          <a:p>
            <a:pPr marL="402325" lvl="1" indent="-402325">
              <a:buFont typeface="Arial" pitchFamily="34" charset="0"/>
              <a:buChar char="•"/>
            </a:pPr>
            <a:r>
              <a:rPr lang="en-US" sz="2300" dirty="0"/>
              <a:t>Blocks of Analysis (BAs)</a:t>
            </a:r>
          </a:p>
          <a:p>
            <a:pPr marL="871704" lvl="2" indent="-402325"/>
            <a:r>
              <a:rPr lang="en-US" sz="2000" dirty="0"/>
              <a:t>Petri nets</a:t>
            </a:r>
            <a:endParaRPr lang="pl-PL" sz="2000" dirty="0"/>
          </a:p>
          <a:p>
            <a:pPr marL="871704" lvl="2" indent="-402325"/>
            <a:r>
              <a:rPr lang="pl-PL" sz="2000" dirty="0"/>
              <a:t>Machine learning</a:t>
            </a:r>
            <a:endParaRPr lang="en-US" sz="2000" dirty="0"/>
          </a:p>
          <a:p>
            <a:pPr marL="871704" lvl="2" indent="-402325"/>
            <a:r>
              <a:rPr lang="en-US" sz="2000" dirty="0"/>
              <a:t>Neural networks</a:t>
            </a:r>
          </a:p>
          <a:p>
            <a:pPr marL="871704" lvl="2" indent="-402325"/>
            <a:r>
              <a:rPr lang="en-US" sz="2000" dirty="0"/>
              <a:t>Graph Clustering algorithms</a:t>
            </a:r>
            <a:endParaRPr lang="pl-PL" sz="2000" dirty="0"/>
          </a:p>
          <a:p>
            <a:pPr marL="871704" lvl="2" indent="-402325"/>
            <a:r>
              <a:rPr lang="en-US" sz="2000" dirty="0"/>
              <a:t>Statistical anomaly detection</a:t>
            </a:r>
          </a:p>
          <a:p>
            <a:pPr marL="402325" lvl="1" indent="-402325">
              <a:buFont typeface="Arial" pitchFamily="34" charset="0"/>
              <a:buChar char="•"/>
            </a:pPr>
            <a:r>
              <a:rPr lang="en-US" sz="2300" dirty="0" smtClean="0"/>
              <a:t>WSO2</a:t>
            </a:r>
            <a:endParaRPr lang="en-US" sz="2300" dirty="0"/>
          </a:p>
        </p:txBody>
      </p:sp>
      <p:sp>
        <p:nvSpPr>
          <p:cNvPr id="6" name="Symbol zastępczy numeru slajdu 5"/>
          <p:cNvSpPr>
            <a:spLocks noGrp="1"/>
          </p:cNvSpPr>
          <p:nvPr>
            <p:ph type="sldNum" idx="11"/>
          </p:nvPr>
        </p:nvSpPr>
        <p:spPr/>
        <p:txBody>
          <a:bodyPr/>
          <a:lstStyle/>
          <a:p>
            <a:fld id="{ECE805F3-8D9F-45DA-89AF-B730B1A71F92}" type="slidenum">
              <a:rPr lang="en-GB" smtClean="0"/>
              <a:pPr/>
              <a:t>5</a:t>
            </a:fld>
            <a:endParaRPr lang="en-GB"/>
          </a:p>
        </p:txBody>
      </p:sp>
    </p:spTree>
    <p:extLst>
      <p:ext uri="{BB962C8B-B14F-4D97-AF65-F5344CB8AC3E}">
        <p14:creationId xmlns:p14="http://schemas.microsoft.com/office/powerpoint/2010/main" val="29146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(1)</a:t>
            </a:r>
            <a:r>
              <a:rPr lang="pl-PL" dirty="0"/>
              <a:t/>
            </a:r>
            <a:br>
              <a:rPr lang="pl-PL" dirty="0"/>
            </a:br>
            <a:r>
              <a:rPr lang="pl-PL" dirty="0" smtClean="0"/>
              <a:t>		</a:t>
            </a:r>
            <a:endParaRPr lang="pl-PL" dirty="0">
              <a:latin typeface="Arial" panose="020B0604020202020204" pitchFamily="34" charset="0"/>
            </a:endParaRPr>
          </a:p>
        </p:txBody>
      </p:sp>
      <p:sp>
        <p:nvSpPr>
          <p:cNvPr id="8" name="Symbol zastępczy numeru slajdu 7"/>
          <p:cNvSpPr>
            <a:spLocks noGrp="1"/>
          </p:cNvSpPr>
          <p:nvPr>
            <p:ph type="sldNum" idx="11"/>
          </p:nvPr>
        </p:nvSpPr>
        <p:spPr/>
        <p:txBody>
          <a:bodyPr/>
          <a:lstStyle/>
          <a:p>
            <a:fld id="{ECE805F3-8D9F-45DA-89AF-B730B1A71F92}" type="slidenum">
              <a:rPr lang="en-GB" smtClean="0"/>
              <a:pPr/>
              <a:t>6</a:t>
            </a:fld>
            <a:endParaRPr lang="en-GB"/>
          </a:p>
        </p:txBody>
      </p:sp>
      <p:pic>
        <p:nvPicPr>
          <p:cNvPr id="2050"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6863" y="1991136"/>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amka 8"/>
          <p:cNvSpPr/>
          <p:nvPr/>
        </p:nvSpPr>
        <p:spPr>
          <a:xfrm>
            <a:off x="2846863" y="1991135"/>
            <a:ext cx="4212274" cy="299628"/>
          </a:xfrm>
          <a:prstGeom prst="fram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781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6863" y="1991134"/>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(2)</a:t>
            </a:r>
            <a:r>
              <a:rPr lang="pl-PL" dirty="0"/>
              <a:t/>
            </a:r>
            <a:br>
              <a:rPr lang="pl-PL" dirty="0"/>
            </a:br>
            <a:r>
              <a:rPr lang="pl-PL" dirty="0" smtClean="0"/>
              <a:t>		</a:t>
            </a:r>
            <a:endParaRPr lang="pl-PL" dirty="0">
              <a:latin typeface="Arial" panose="020B0604020202020204" pitchFamily="34" charset="0"/>
            </a:endParaRPr>
          </a:p>
        </p:txBody>
      </p:sp>
      <p:sp>
        <p:nvSpPr>
          <p:cNvPr id="8" name="Symbol zastępczy numeru slajdu 7"/>
          <p:cNvSpPr>
            <a:spLocks noGrp="1"/>
          </p:cNvSpPr>
          <p:nvPr>
            <p:ph type="sldNum" idx="11"/>
          </p:nvPr>
        </p:nvSpPr>
        <p:spPr/>
        <p:txBody>
          <a:bodyPr/>
          <a:lstStyle/>
          <a:p>
            <a:fld id="{ECE805F3-8D9F-45DA-89AF-B730B1A71F92}" type="slidenum">
              <a:rPr lang="en-GB" smtClean="0"/>
              <a:pPr/>
              <a:t>7</a:t>
            </a:fld>
            <a:endParaRPr lang="en-GB"/>
          </a:p>
        </p:txBody>
      </p:sp>
      <p:sp>
        <p:nvSpPr>
          <p:cNvPr id="9" name="Ramka 8"/>
          <p:cNvSpPr/>
          <p:nvPr/>
        </p:nvSpPr>
        <p:spPr>
          <a:xfrm>
            <a:off x="4476750" y="2362201"/>
            <a:ext cx="1145381" cy="833438"/>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6" name="Ramka 5"/>
          <p:cNvSpPr/>
          <p:nvPr/>
        </p:nvSpPr>
        <p:spPr>
          <a:xfrm>
            <a:off x="5143500" y="3195640"/>
            <a:ext cx="1214438" cy="833435"/>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Ramka 6"/>
          <p:cNvSpPr/>
          <p:nvPr/>
        </p:nvSpPr>
        <p:spPr>
          <a:xfrm>
            <a:off x="5750719" y="4047291"/>
            <a:ext cx="1250155" cy="855703"/>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41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(3)</a:t>
            </a:r>
            <a:r>
              <a:rPr lang="pl-PL" dirty="0"/>
              <a:t/>
            </a:r>
            <a:br>
              <a:rPr lang="pl-PL" dirty="0"/>
            </a:br>
            <a:endParaRPr lang="pl-PL" dirty="0">
              <a:latin typeface="Arial" panose="020B0604020202020204" pitchFamily="34" charset="0"/>
            </a:endParaRPr>
          </a:p>
        </p:txBody>
      </p:sp>
      <p:sp>
        <p:nvSpPr>
          <p:cNvPr id="7" name="Symbol zastępczy zawartości 6"/>
          <p:cNvSpPr>
            <a:spLocks noGrp="1"/>
          </p:cNvSpPr>
          <p:nvPr>
            <p:ph idx="1"/>
          </p:nvPr>
        </p:nvSpPr>
        <p:spPr>
          <a:xfrm>
            <a:off x="379379" y="2088776"/>
            <a:ext cx="4976392" cy="4472445"/>
          </a:xfrm>
        </p:spPr>
        <p:txBody>
          <a:bodyPr>
            <a:normAutofit/>
          </a:bodyPr>
          <a:lstStyle/>
          <a:p>
            <a:r>
              <a:rPr lang="en-US" sz="2400" dirty="0" smtClean="0"/>
              <a:t>Blocks of Analysis (BAs) </a:t>
            </a:r>
          </a:p>
          <a:p>
            <a:pPr lvl="1"/>
            <a:r>
              <a:rPr lang="en-US" sz="2000" dirty="0" smtClean="0"/>
              <a:t>BA1: behavioral analysis</a:t>
            </a:r>
            <a:r>
              <a:rPr lang="pl-PL" sz="2000" dirty="0" smtClean="0"/>
              <a:t>,</a:t>
            </a:r>
            <a:r>
              <a:rPr lang="en-US" sz="2000" dirty="0" smtClean="0"/>
              <a:t> Petri nets</a:t>
            </a:r>
          </a:p>
          <a:p>
            <a:pPr lvl="1"/>
            <a:r>
              <a:rPr lang="en-US" sz="2000" dirty="0" smtClean="0"/>
              <a:t>BA2: machine learning</a:t>
            </a:r>
          </a:p>
          <a:p>
            <a:pPr lvl="2"/>
            <a:r>
              <a:rPr lang="en-US" sz="1800" u="sng" dirty="0" smtClean="0"/>
              <a:t>Neural networks</a:t>
            </a:r>
          </a:p>
          <a:p>
            <a:pPr lvl="2"/>
            <a:r>
              <a:rPr lang="en-US" sz="1800" u="sng" dirty="0" smtClean="0"/>
              <a:t>Graph clustering algorithms</a:t>
            </a:r>
          </a:p>
          <a:p>
            <a:pPr lvl="2"/>
            <a:r>
              <a:rPr lang="pl-PL" sz="1800" dirty="0" smtClean="0"/>
              <a:t>Machine learning</a:t>
            </a:r>
            <a:endParaRPr lang="en-US" sz="1800" dirty="0" smtClean="0"/>
          </a:p>
          <a:p>
            <a:pPr lvl="1"/>
            <a:r>
              <a:rPr lang="en-US" sz="2000" dirty="0" smtClean="0"/>
              <a:t>BA3: statistical methods</a:t>
            </a:r>
            <a:endParaRPr lang="pl-PL" sz="2000" dirty="0" smtClean="0"/>
          </a:p>
        </p:txBody>
      </p:sp>
      <p:sp>
        <p:nvSpPr>
          <p:cNvPr id="8" name="Symbol zastępczy numeru slajdu 7"/>
          <p:cNvSpPr>
            <a:spLocks noGrp="1"/>
          </p:cNvSpPr>
          <p:nvPr>
            <p:ph type="sldNum" idx="11"/>
          </p:nvPr>
        </p:nvSpPr>
        <p:spPr/>
        <p:txBody>
          <a:bodyPr/>
          <a:lstStyle/>
          <a:p>
            <a:fld id="{ECE805F3-8D9F-45DA-89AF-B730B1A71F92}" type="slidenum">
              <a:rPr lang="en-GB" smtClean="0"/>
              <a:pPr/>
              <a:t>8</a:t>
            </a:fld>
            <a:endParaRPr lang="en-GB"/>
          </a:p>
        </p:txBody>
      </p:sp>
      <p:pic>
        <p:nvPicPr>
          <p:cNvPr id="9"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44920" y="2179820"/>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Marek\Desktop\PCSS_CGW'14\MKDS5en96dpi.tif"/>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846863" y="1991136"/>
            <a:ext cx="4212274" cy="41096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p:txBody>
          <a:bodyPr/>
          <a:lstStyle/>
          <a:p>
            <a:pPr lvl="0"/>
            <a:r>
              <a:rPr lang="pl-PL" dirty="0">
                <a:latin typeface="Arial" panose="020B0604020202020204" pitchFamily="34" charset="0"/>
              </a:rPr>
              <a:t>System </a:t>
            </a:r>
            <a:r>
              <a:rPr lang="pl-PL" dirty="0" smtClean="0">
                <a:latin typeface="Arial" panose="020B0604020202020204" pitchFamily="34" charset="0"/>
              </a:rPr>
              <a:t>Architecture </a:t>
            </a:r>
            <a:r>
              <a:rPr lang="pl-PL" dirty="0" smtClean="0"/>
              <a:t>(4)</a:t>
            </a:r>
            <a:r>
              <a:rPr lang="pl-PL" dirty="0"/>
              <a:t/>
            </a:r>
            <a:br>
              <a:rPr lang="pl-PL" dirty="0"/>
            </a:br>
            <a:r>
              <a:rPr lang="pl-PL" dirty="0" smtClean="0"/>
              <a:t>		</a:t>
            </a:r>
            <a:endParaRPr lang="pl-PL" dirty="0">
              <a:latin typeface="Arial" panose="020B0604020202020204" pitchFamily="34" charset="0"/>
            </a:endParaRPr>
          </a:p>
        </p:txBody>
      </p:sp>
      <p:sp>
        <p:nvSpPr>
          <p:cNvPr id="8" name="Symbol zastępczy numeru slajdu 7"/>
          <p:cNvSpPr>
            <a:spLocks noGrp="1"/>
          </p:cNvSpPr>
          <p:nvPr>
            <p:ph type="sldNum" idx="11"/>
          </p:nvPr>
        </p:nvSpPr>
        <p:spPr/>
        <p:txBody>
          <a:bodyPr/>
          <a:lstStyle/>
          <a:p>
            <a:fld id="{ECE805F3-8D9F-45DA-89AF-B730B1A71F92}" type="slidenum">
              <a:rPr lang="en-GB" smtClean="0"/>
              <a:pPr/>
              <a:t>9</a:t>
            </a:fld>
            <a:endParaRPr lang="en-GB"/>
          </a:p>
        </p:txBody>
      </p:sp>
      <p:sp>
        <p:nvSpPr>
          <p:cNvPr id="9" name="Ramka 8"/>
          <p:cNvSpPr/>
          <p:nvPr/>
        </p:nvSpPr>
        <p:spPr>
          <a:xfrm>
            <a:off x="2846863" y="2320926"/>
            <a:ext cx="1439387" cy="1803400"/>
          </a:xfrm>
          <a:prstGeom prst="frame">
            <a:avLst>
              <a:gd name="adj1" fmla="val 636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057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CSS - PSNC">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3020</Words>
  <Application>Microsoft Office PowerPoint</Application>
  <PresentationFormat>Papier A4 (210x297 mm)</PresentationFormat>
  <Paragraphs>388</Paragraphs>
  <Slides>32</Slides>
  <Notes>32</Notes>
  <HiddenSlides>0</HiddenSlides>
  <MMClips>0</MMClips>
  <ScaleCrop>false</ScaleCrop>
  <HeadingPairs>
    <vt:vector size="6" baseType="variant">
      <vt:variant>
        <vt:lpstr>Motyw</vt:lpstr>
      </vt:variant>
      <vt:variant>
        <vt:i4>1</vt:i4>
      </vt:variant>
      <vt:variant>
        <vt:lpstr>Osadzone serwery OLE</vt:lpstr>
      </vt:variant>
      <vt:variant>
        <vt:i4>0</vt:i4>
      </vt:variant>
      <vt:variant>
        <vt:lpstr>Tytuły slajdów</vt:lpstr>
      </vt:variant>
      <vt:variant>
        <vt:i4>32</vt:i4>
      </vt:variant>
    </vt:vector>
  </HeadingPairs>
  <TitlesOfParts>
    <vt:vector size="33" baseType="lpstr">
      <vt:lpstr>PCSS - PSNC</vt:lpstr>
      <vt:lpstr>Application of the Complex Event Processing system for anomaly detection and network monitoring</vt:lpstr>
      <vt:lpstr>Agenda</vt:lpstr>
      <vt:lpstr>PSNC</vt:lpstr>
      <vt:lpstr>The SECOR Project </vt:lpstr>
      <vt:lpstr>Agenda</vt:lpstr>
      <vt:lpstr>System Architecture (1)   </vt:lpstr>
      <vt:lpstr>System Architecture (2)   </vt:lpstr>
      <vt:lpstr>System Architecture (3) </vt:lpstr>
      <vt:lpstr>System Architecture (4)   </vt:lpstr>
      <vt:lpstr>System Architecture (5)   </vt:lpstr>
      <vt:lpstr>System Architecture (6)   </vt:lpstr>
      <vt:lpstr>Agenda</vt:lpstr>
      <vt:lpstr>Blocks of Analysis – Ontology and Petri nets  </vt:lpstr>
      <vt:lpstr>Agenda</vt:lpstr>
      <vt:lpstr>Blocks of Analysis – Machine learning</vt:lpstr>
      <vt:lpstr>Agenda</vt:lpstr>
      <vt:lpstr>Blocks of Analysis – Neural networks (1)  </vt:lpstr>
      <vt:lpstr>Blocks of Analysis – Neural networks (2)  </vt:lpstr>
      <vt:lpstr>Blocks of Analysis – Neural networks (3)  </vt:lpstr>
      <vt:lpstr>Agenda</vt:lpstr>
      <vt:lpstr>Blocks of Analysis – Graph Clustering algorithms</vt:lpstr>
      <vt:lpstr>Network flows (NetFlows) – collecting data for graph based model</vt:lpstr>
      <vt:lpstr>Network flows (NetFlows) – graph representations</vt:lpstr>
      <vt:lpstr>Examples of simplified NetFlow graphs</vt:lpstr>
      <vt:lpstr>Querying the GraphDB – example</vt:lpstr>
      <vt:lpstr>Agenda</vt:lpstr>
      <vt:lpstr>Blocks of Analysis – Statistical anomaly detection </vt:lpstr>
      <vt:lpstr>Agenda</vt:lpstr>
      <vt:lpstr>WSO2 (1) </vt:lpstr>
      <vt:lpstr>WSO2 (2) </vt:lpstr>
      <vt:lpstr>Questions?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2014-10-21T15:43:24Z</dcterms:created>
  <dcterms:modified xsi:type="dcterms:W3CDTF">2014-10-28T07:53:41Z</dcterms:modified>
</cp:coreProperties>
</file>