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2" r:id="rId1"/>
    <p:sldMasterId id="2147483673" r:id="rId2"/>
  </p:sldMasterIdLst>
  <p:notesMasterIdLst>
    <p:notesMasterId r:id="rId3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61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
        <p:cNvGrpSpPr/>
        <p:nvPr/>
      </p:nvGrpSpPr>
      <p:grpSpPr>
        <a:xfrm>
          <a:off x="0" y="0"/>
          <a:ext cx="0" cy="0"/>
          <a:chOff x="0" y="0"/>
          <a:chExt cx="0" cy="0"/>
        </a:xfrm>
      </p:grpSpPr>
      <p:sp>
        <p:nvSpPr>
          <p:cNvPr id="2" name="Shape 2"/>
          <p:cNvSpPr/>
          <p:nvPr/>
        </p:nvSpPr>
        <p:spPr>
          <a:xfrm>
            <a:off x="0" y="0"/>
            <a:ext cx="6858000" cy="9144000"/>
          </a:xfrm>
          <a:prstGeom prst="roundRect">
            <a:avLst>
              <a:gd name="adj" fmla="val 5"/>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strike="noStrike" cap="none" baseline="0">
              <a:solidFill>
                <a:srgbClr val="000000"/>
              </a:solidFill>
              <a:latin typeface="Calibri"/>
              <a:ea typeface="Calibri"/>
              <a:cs typeface="Calibri"/>
              <a:sym typeface="Calibri"/>
            </a:endParaRPr>
          </a:p>
        </p:txBody>
      </p:sp>
      <p:sp>
        <p:nvSpPr>
          <p:cNvPr id="3" name="Shape 3"/>
          <p:cNvSpPr/>
          <p:nvPr/>
        </p:nvSpPr>
        <p:spPr>
          <a:xfrm>
            <a:off x="0" y="0"/>
            <a:ext cx="6858000" cy="9144000"/>
          </a:xfrm>
          <a:prstGeom prst="roundRect">
            <a:avLst>
              <a:gd name="adj" fmla="val 5"/>
            </a:avLst>
          </a:prstGeom>
          <a:solidFill>
            <a:srgbClr val="FFFFFF"/>
          </a:solid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strike="noStrike" cap="none" baseline="0">
              <a:solidFill>
                <a:srgbClr val="000000"/>
              </a:solidFill>
              <a:latin typeface="Calibri"/>
              <a:ea typeface="Calibri"/>
              <a:cs typeface="Calibri"/>
              <a:sym typeface="Calibri"/>
            </a:endParaRPr>
          </a:p>
        </p:txBody>
      </p:sp>
      <p:sp>
        <p:nvSpPr>
          <p:cNvPr id="4" name="Shape 4"/>
          <p:cNvSpPr txBox="1"/>
          <p:nvPr/>
        </p:nvSpPr>
        <p:spPr>
          <a:xfrm>
            <a:off x="0" y="0"/>
            <a:ext cx="2971799" cy="45720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strike="noStrike" cap="none" baseline="0">
              <a:solidFill>
                <a:srgbClr val="000000"/>
              </a:solidFill>
              <a:latin typeface="Calibri"/>
              <a:ea typeface="Calibri"/>
              <a:cs typeface="Calibri"/>
              <a:sym typeface="Calibri"/>
            </a:endParaRPr>
          </a:p>
        </p:txBody>
      </p:sp>
      <p:sp>
        <p:nvSpPr>
          <p:cNvPr id="5" name="Shape 5"/>
          <p:cNvSpPr txBox="1">
            <a:spLocks noGrp="1"/>
          </p:cNvSpPr>
          <p:nvPr>
            <p:ph type="dt" idx="10"/>
          </p:nvPr>
        </p:nvSpPr>
        <p:spPr>
          <a:xfrm>
            <a:off x="3884612" y="0"/>
            <a:ext cx="2968624" cy="454024"/>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defRPr/>
            </a:lvl1pPr>
            <a:lvl2pPr marL="742950" marR="0" indent="-285750" algn="l" rtl="0">
              <a:lnSpc>
                <a:spcPct val="100000"/>
              </a:lnSpc>
              <a:spcBef>
                <a:spcPts val="0"/>
              </a:spcBef>
              <a:spcAft>
                <a:spcPts val="0"/>
              </a:spcAft>
              <a:defRPr/>
            </a:lvl2pPr>
            <a:lvl3pPr marL="1143000" marR="0" indent="-228600" algn="l" rtl="0">
              <a:lnSpc>
                <a:spcPct val="100000"/>
              </a:lnSpc>
              <a:spcBef>
                <a:spcPts val="0"/>
              </a:spcBef>
              <a:spcAft>
                <a:spcPts val="0"/>
              </a:spcAft>
              <a:defRPr/>
            </a:lvl3pPr>
            <a:lvl4pPr marL="1600200" marR="0" indent="-228600" algn="l" rtl="0">
              <a:lnSpc>
                <a:spcPct val="100000"/>
              </a:lnSpc>
              <a:spcBef>
                <a:spcPts val="0"/>
              </a:spcBef>
              <a:spcAft>
                <a:spcPts val="0"/>
              </a:spcAft>
              <a:defRPr/>
            </a:lvl4pPr>
            <a:lvl5pPr marL="2057400" marR="0" indent="-228600" algn="l" rtl="0">
              <a:lnSpc>
                <a:spcPct val="100000"/>
              </a:lnSpc>
              <a:spcBef>
                <a:spcPts val="0"/>
              </a:spcBef>
              <a:spcAft>
                <a:spcPts val="0"/>
              </a:spcAft>
              <a:defRPr/>
            </a:lvl5pPr>
            <a:lvl6pPr marL="2514600" marR="0" indent="-228600" algn="l" rtl="0">
              <a:lnSpc>
                <a:spcPct val="100000"/>
              </a:lnSpc>
              <a:spcBef>
                <a:spcPts val="0"/>
              </a:spcBef>
              <a:spcAft>
                <a:spcPts val="0"/>
              </a:spcAft>
              <a:defRPr/>
            </a:lvl6pPr>
            <a:lvl7pPr marL="3429000" marR="0" indent="-228600" algn="l" rtl="0">
              <a:lnSpc>
                <a:spcPct val="100000"/>
              </a:lnSpc>
              <a:spcBef>
                <a:spcPts val="0"/>
              </a:spcBef>
              <a:spcAft>
                <a:spcPts val="0"/>
              </a:spcAft>
              <a:defRPr/>
            </a:lvl7pPr>
            <a:lvl8pPr marL="4800600" marR="0" indent="-228600" algn="l" rtl="0">
              <a:lnSpc>
                <a:spcPct val="100000"/>
              </a:lnSpc>
              <a:spcBef>
                <a:spcPts val="0"/>
              </a:spcBef>
              <a:spcAft>
                <a:spcPts val="0"/>
              </a:spcAft>
              <a:defRPr/>
            </a:lvl8pPr>
            <a:lvl9pPr marL="6629400" marR="0" indent="-228600" algn="l" rtl="0">
              <a:lnSpc>
                <a:spcPct val="100000"/>
              </a:lnSpc>
              <a:spcBef>
                <a:spcPts val="0"/>
              </a:spcBef>
              <a:spcAft>
                <a:spcPts val="0"/>
              </a:spcAft>
              <a:defRPr/>
            </a:lvl9pPr>
          </a:lstStyle>
          <a:p>
            <a:endParaRPr/>
          </a:p>
        </p:txBody>
      </p:sp>
      <p:sp>
        <p:nvSpPr>
          <p:cNvPr id="6" name="Shape 6"/>
          <p:cNvSpPr>
            <a:spLocks noGrp="1" noRot="1" noChangeAspect="1"/>
          </p:cNvSpPr>
          <p:nvPr>
            <p:ph type="sldImg" idx="2"/>
          </p:nvPr>
        </p:nvSpPr>
        <p:spPr>
          <a:xfrm>
            <a:off x="1143000" y="685800"/>
            <a:ext cx="4568825" cy="3425824"/>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7" name="Shape 7"/>
          <p:cNvSpPr txBox="1">
            <a:spLocks noGrp="1"/>
          </p:cNvSpPr>
          <p:nvPr>
            <p:ph type="body" idx="1"/>
          </p:nvPr>
        </p:nvSpPr>
        <p:spPr>
          <a:xfrm>
            <a:off x="685800" y="4343400"/>
            <a:ext cx="5483224" cy="4111625"/>
          </a:xfrm>
          <a:prstGeom prst="rect">
            <a:avLst/>
          </a:prstGeom>
          <a:noFill/>
          <a:ln>
            <a:noFill/>
          </a:ln>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8" name="Shape 8"/>
          <p:cNvSpPr txBox="1"/>
          <p:nvPr/>
        </p:nvSpPr>
        <p:spPr>
          <a:xfrm>
            <a:off x="0" y="8685211"/>
            <a:ext cx="2971799" cy="45720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strike="noStrike" cap="none" baseline="0">
              <a:solidFill>
                <a:srgbClr val="000000"/>
              </a:solidFill>
              <a:latin typeface="Calibri"/>
              <a:ea typeface="Calibri"/>
              <a:cs typeface="Calibri"/>
              <a:sym typeface="Calibri"/>
            </a:endParaRPr>
          </a:p>
        </p:txBody>
      </p:sp>
      <p:sp>
        <p:nvSpPr>
          <p:cNvPr id="9" name="Shape 9"/>
          <p:cNvSpPr txBox="1">
            <a:spLocks noGrp="1"/>
          </p:cNvSpPr>
          <p:nvPr>
            <p:ph type="sldNum" idx="12"/>
          </p:nvPr>
        </p:nvSpPr>
        <p:spPr>
          <a:xfrm>
            <a:off x="3884612" y="8685211"/>
            <a:ext cx="2968624" cy="454024"/>
          </a:xfrm>
          <a:prstGeom prst="rect">
            <a:avLst/>
          </a:prstGeom>
          <a:noFill/>
          <a:ln>
            <a:noFill/>
          </a:ln>
        </p:spPr>
        <p:txBody>
          <a:bodyPr lIns="91425" tIns="91425" rIns="91425" bIns="91425" anchor="b" anchorCtr="0">
            <a:noAutofit/>
          </a:bodyPr>
          <a:lstStyle/>
          <a:p>
            <a:pPr marL="0" lvl="0" indent="-88900">
              <a:spcBef>
                <a:spcPts val="0"/>
              </a:spcBef>
              <a:buClr>
                <a:srgbClr val="000000"/>
              </a:buClr>
              <a:buFont typeface="Arial"/>
              <a:buChar char="●"/>
            </a:pPr>
            <a:endParaRPr/>
          </a:p>
          <a:p>
            <a:pPr marL="742950" lvl="1" indent="-374650">
              <a:spcBef>
                <a:spcPts val="0"/>
              </a:spcBef>
              <a:buClr>
                <a:srgbClr val="000000"/>
              </a:buClr>
              <a:buFont typeface="Courier New"/>
              <a:buChar char="o"/>
            </a:pPr>
            <a:endParaRPr/>
          </a:p>
          <a:p>
            <a:pPr marL="1143000" lvl="2" indent="-317500">
              <a:spcBef>
                <a:spcPts val="0"/>
              </a:spcBef>
              <a:buClr>
                <a:srgbClr val="000000"/>
              </a:buClr>
              <a:buFont typeface="Wingdings"/>
              <a:buChar char="§"/>
            </a:pPr>
            <a:endParaRPr/>
          </a:p>
          <a:p>
            <a:pPr marL="1600200" lvl="3" indent="-317500">
              <a:spcBef>
                <a:spcPts val="0"/>
              </a:spcBef>
              <a:buClr>
                <a:srgbClr val="000000"/>
              </a:buClr>
              <a:buFont typeface="Arial"/>
              <a:buChar char="●"/>
            </a:pPr>
            <a:endParaRPr/>
          </a:p>
          <a:p>
            <a:pPr marL="2057400" lvl="4" indent="-317500">
              <a:spcBef>
                <a:spcPts val="0"/>
              </a:spcBef>
              <a:buClr>
                <a:srgbClr val="000000"/>
              </a:buClr>
              <a:buFont typeface="Courier New"/>
              <a:buChar char="o"/>
            </a:pPr>
            <a:endParaRPr/>
          </a:p>
          <a:p>
            <a:pPr marL="2514600" lvl="5" indent="-317500">
              <a:spcBef>
                <a:spcPts val="0"/>
              </a:spcBef>
              <a:buClr>
                <a:srgbClr val="000000"/>
              </a:buClr>
              <a:buFont typeface="Wingdings"/>
              <a:buChar char="§"/>
            </a:pPr>
            <a:endParaRPr/>
          </a:p>
          <a:p>
            <a:pPr marL="3429000" lvl="6" indent="-317500">
              <a:spcBef>
                <a:spcPts val="0"/>
              </a:spcBef>
              <a:buClr>
                <a:srgbClr val="000000"/>
              </a:buClr>
              <a:buFont typeface="Arial"/>
              <a:buChar char="●"/>
            </a:pPr>
            <a:endParaRPr/>
          </a:p>
          <a:p>
            <a:pPr marL="4800600" lvl="7" indent="-317500">
              <a:spcBef>
                <a:spcPts val="0"/>
              </a:spcBef>
              <a:buClr>
                <a:srgbClr val="000000"/>
              </a:buClr>
              <a:buFont typeface="Courier New"/>
              <a:buChar char="o"/>
            </a:pPr>
            <a:endParaRPr/>
          </a:p>
          <a:p>
            <a:pPr marL="6629400" lvl="8" indent="-317500">
              <a:spcBef>
                <a:spcPts val="0"/>
              </a:spcBef>
              <a:buClr>
                <a:srgbClr val="000000"/>
              </a:buClr>
              <a:buFont typeface="Wingdings"/>
              <a:buChar char="§"/>
            </a:pPr>
            <a:endParaRPr/>
          </a:p>
        </p:txBody>
      </p:sp>
    </p:spTree>
    <p:extLst>
      <p:ext uri="{BB962C8B-B14F-4D97-AF65-F5344CB8AC3E}">
        <p14:creationId xmlns:p14="http://schemas.microsoft.com/office/powerpoint/2010/main" val="117626084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txBox="1"/>
          <p:nvPr/>
        </p:nvSpPr>
        <p:spPr>
          <a:xfrm>
            <a:off x="3884612" y="8685211"/>
            <a:ext cx="2968624" cy="454024"/>
          </a:xfrm>
          <a:prstGeom prst="rect">
            <a:avLst/>
          </a:prstGeom>
          <a:noFill/>
          <a:ln>
            <a:noFill/>
          </a:ln>
        </p:spPr>
        <p:txBody>
          <a:bodyPr lIns="90000" tIns="46800" rIns="90000" bIns="46800" anchor="b" anchorCtr="0">
            <a:noAutofit/>
          </a:bodyPr>
          <a:lstStyle/>
          <a:p>
            <a:pPr marL="215900" marR="0" lvl="0" indent="-215900" algn="r" rtl="0">
              <a:lnSpc>
                <a:spcPct val="100000"/>
              </a:lnSpc>
              <a:spcBef>
                <a:spcPts val="0"/>
              </a:spcBef>
              <a:spcAft>
                <a:spcPts val="0"/>
              </a:spcAft>
              <a:buClr>
                <a:srgbClr val="000000"/>
              </a:buClr>
              <a:buSzPct val="25000"/>
              <a:buFont typeface="Times New Roman"/>
              <a:buNone/>
            </a:pPr>
            <a:r>
              <a:rPr lang="en" sz="1200" b="0" i="0" u="none" strike="noStrike" cap="none" baseline="0">
                <a:solidFill>
                  <a:srgbClr val="000000"/>
                </a:solidFill>
                <a:latin typeface="Times New Roman"/>
                <a:ea typeface="Times New Roman"/>
                <a:cs typeface="Times New Roman"/>
                <a:sym typeface="Times New Roman"/>
              </a:rPr>
              <a:t>*</a:t>
            </a:r>
          </a:p>
        </p:txBody>
      </p:sp>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a:solidFill>
              <a:srgbClr val="000000"/>
            </a:solidFill>
            <a:prstDash val="solid"/>
            <a:miter/>
            <a:headEnd type="none" w="med" len="med"/>
            <a:tailEnd type="none" w="med" len="med"/>
          </a:ln>
        </p:spPr>
      </p:sp>
      <p:sp>
        <p:nvSpPr>
          <p:cNvPr id="116" name="Shape 116"/>
          <p:cNvSpPr txBox="1"/>
          <p:nvPr/>
        </p:nvSpPr>
        <p:spPr>
          <a:xfrm>
            <a:off x="685800" y="4343400"/>
            <a:ext cx="5486399" cy="411480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strike="noStrike" cap="none" baseline="0">
              <a:solidFill>
                <a:srgbClr val="000000"/>
              </a:solidFill>
              <a:latin typeface="Calibri"/>
              <a:ea typeface="Calibri"/>
              <a:cs typeface="Calibri"/>
              <a:sym typeface="Calibri"/>
            </a:endParaRPr>
          </a:p>
        </p:txBody>
      </p:sp>
      <p:sp>
        <p:nvSpPr>
          <p:cNvPr id="117" name="Shape 117"/>
          <p:cNvSpPr txBox="1">
            <a:spLocks noGrp="1"/>
          </p:cNvSpPr>
          <p:nvPr>
            <p:ph type="body" idx="1"/>
          </p:nvPr>
        </p:nvSpPr>
        <p:spPr>
          <a:xfrm>
            <a:off x="685800" y="4343400"/>
            <a:ext cx="5483224" cy="4111625"/>
          </a:xfrm>
          <a:prstGeom prst="rect">
            <a:avLst/>
          </a:prstGeom>
        </p:spPr>
        <p:txBody>
          <a:bodyPr lIns="91425" tIns="91425" rIns="91425" bIns="91425" anchor="ctr" anchorCtr="0">
            <a:noAutofit/>
          </a:bodyPr>
          <a:lstStyle/>
          <a:p>
            <a:pPr rtl="0">
              <a:spcBef>
                <a:spcPts val="0"/>
              </a:spcBef>
              <a:buNone/>
            </a:pPr>
            <a:r>
              <a:rPr lang="en"/>
              <a:t>Good morning/afternoon/evening everyone. My name is Jakub Liput, I am from Academic Computer Centre Cyfronet and I am delighted to be here today to talk to you about Numerical simulations of metal forming production processes and cycles by using heterogeneous computing infrastructures.</a:t>
            </a:r>
          </a:p>
          <a:p>
            <a:pPr rtl="0">
              <a:spcBef>
                <a:spcPts val="0"/>
              </a:spcBef>
              <a:buNone/>
            </a:pPr>
            <a:endParaRPr/>
          </a:p>
          <a:p>
            <a:pPr marL="457200" lvl="0" indent="-317500">
              <a:spcBef>
                <a:spcPts val="0"/>
              </a:spcBef>
              <a:buClr>
                <a:schemeClr val="dk1"/>
              </a:buClr>
              <a:buSzPct val="100000"/>
              <a:buFont typeface="Arial"/>
              <a:buChar char="-"/>
            </a:pPr>
            <a:r>
              <a:rPr lang="en">
                <a:solidFill>
                  <a:schemeClr val="dk1"/>
                </a:solidFill>
              </a:rPr>
              <a:t>dopisać wydział dr Raucha, czy to tylko Cyfronet? w abstrakcie nie ma -&gt; Faculty of Metals Engineering and Industrial Computer Science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Shape 307"/>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08" name="Shape 308"/>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solidFill>
                  <a:schemeClr val="dk1"/>
                </a:solidFill>
              </a:rPr>
              <a:t>Communication between heterogeneous applications is handled by ManuOpti using format converters.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Shape 347"/>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48" name="Shape 348"/>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solidFill>
                  <a:schemeClr val="dk1"/>
                </a:solidFill>
              </a:rPr>
              <a:t>After computations, results are used to optimize processes, and production cycle can be then repeated.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Shape 387"/>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88" name="Shape 388"/>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solidFill>
                  <a:schemeClr val="dk1"/>
                </a:solidFill>
              </a:rPr>
              <a:t>Finally, system’s user can read results.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Shape 470"/>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71" name="Shape 471"/>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rtl="0">
              <a:spcBef>
                <a:spcPts val="0"/>
              </a:spcBef>
              <a:buNone/>
            </a:pPr>
            <a:r>
              <a:rPr lang="en">
                <a:solidFill>
                  <a:schemeClr val="dk1"/>
                </a:solidFill>
              </a:rPr>
              <a:t>Second component - Scalarm, is a complete data farming platform, that can use heterogeneous computational resources to perform computations.</a:t>
            </a:r>
          </a:p>
          <a:p>
            <a:pPr rtl="0">
              <a:spcBef>
                <a:spcPts val="0"/>
              </a:spcBef>
              <a:buNone/>
            </a:pPr>
            <a:endParaRPr>
              <a:solidFill>
                <a:schemeClr val="dk1"/>
              </a:solidFill>
            </a:endParaRPr>
          </a:p>
          <a:p>
            <a:pPr lvl="0" rtl="0">
              <a:spcBef>
                <a:spcPts val="0"/>
              </a:spcBef>
              <a:buNone/>
            </a:pPr>
            <a:r>
              <a:rPr lang="en">
                <a:solidFill>
                  <a:schemeClr val="dk1"/>
                </a:solidFill>
              </a:rPr>
              <a:t>In short, data farming process consists of execution of many simulations that differs only in input parameter space to obtain interesting and sometimes unexpected view at the problem studied.</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2"/>
        <p:cNvGrpSpPr/>
        <p:nvPr/>
      </p:nvGrpSpPr>
      <p:grpSpPr>
        <a:xfrm>
          <a:off x="0" y="0"/>
          <a:ext cx="0" cy="0"/>
          <a:chOff x="0" y="0"/>
          <a:chExt cx="0" cy="0"/>
        </a:xfrm>
      </p:grpSpPr>
      <p:sp>
        <p:nvSpPr>
          <p:cNvPr id="543" name="Shape 543"/>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44" name="Shape 544"/>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solidFill>
                  <a:schemeClr val="dk1"/>
                </a:solidFill>
              </a:rPr>
              <a:t>In Scalarm, whole process starts by defining experiment and base parameter space with web user interface.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6"/>
        <p:cNvGrpSpPr/>
        <p:nvPr/>
      </p:nvGrpSpPr>
      <p:grpSpPr>
        <a:xfrm>
          <a:off x="0" y="0"/>
          <a:ext cx="0" cy="0"/>
          <a:chOff x="0" y="0"/>
          <a:chExt cx="0" cy="0"/>
        </a:xfrm>
      </p:grpSpPr>
      <p:sp>
        <p:nvSpPr>
          <p:cNvPr id="627" name="Shape 627"/>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28" name="Shape 628"/>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solidFill>
                  <a:schemeClr val="dk1"/>
                </a:solidFill>
              </a:rPr>
              <a:t>Then Scalarm deals with the generation of parameter sets for many simulations.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0"/>
        <p:cNvGrpSpPr/>
        <p:nvPr/>
      </p:nvGrpSpPr>
      <p:grpSpPr>
        <a:xfrm>
          <a:off x="0" y="0"/>
          <a:ext cx="0" cy="0"/>
          <a:chOff x="0" y="0"/>
          <a:chExt cx="0" cy="0"/>
        </a:xfrm>
      </p:grpSpPr>
      <p:sp>
        <p:nvSpPr>
          <p:cNvPr id="711" name="Shape 711"/>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12" name="Shape 712"/>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solidFill>
                  <a:schemeClr val="dk1"/>
                </a:solidFill>
              </a:rPr>
              <a:t>And these simulations can be executed on various computing resources - like grid, various cloud services and single servers.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5"/>
        <p:cNvGrpSpPr/>
        <p:nvPr/>
      </p:nvGrpSpPr>
      <p:grpSpPr>
        <a:xfrm>
          <a:off x="0" y="0"/>
          <a:ext cx="0" cy="0"/>
          <a:chOff x="0" y="0"/>
          <a:chExt cx="0" cy="0"/>
        </a:xfrm>
      </p:grpSpPr>
      <p:sp>
        <p:nvSpPr>
          <p:cNvPr id="796" name="Shape 796"/>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97" name="Shape 797"/>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solidFill>
                  <a:schemeClr val="dk1"/>
                </a:solidFill>
              </a:rPr>
              <a:t>After getting partial results, user can analyse them and perform parameter space modification to better determine the direction of research.</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9"/>
        <p:cNvGrpSpPr/>
        <p:nvPr/>
      </p:nvGrpSpPr>
      <p:grpSpPr>
        <a:xfrm>
          <a:off x="0" y="0"/>
          <a:ext cx="0" cy="0"/>
          <a:chOff x="0" y="0"/>
          <a:chExt cx="0" cy="0"/>
        </a:xfrm>
      </p:grpSpPr>
      <p:sp>
        <p:nvSpPr>
          <p:cNvPr id="880" name="Shape 880"/>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81" name="Shape 881"/>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solidFill>
                  <a:schemeClr val="dk1"/>
                </a:solidFill>
              </a:rPr>
              <a:t>Results can be analysed with regression trees, pareto charts, interaction charts, with bivariate analysis and other output statistics presented on charts.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9"/>
        <p:cNvGrpSpPr/>
        <p:nvPr/>
      </p:nvGrpSpPr>
      <p:grpSpPr>
        <a:xfrm>
          <a:off x="0" y="0"/>
          <a:ext cx="0" cy="0"/>
          <a:chOff x="0" y="0"/>
          <a:chExt cx="0" cy="0"/>
        </a:xfrm>
      </p:grpSpPr>
      <p:sp>
        <p:nvSpPr>
          <p:cNvPr id="970" name="Shape 970"/>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71" name="Shape 971"/>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rtl="0">
              <a:spcBef>
                <a:spcPts val="0"/>
              </a:spcBef>
              <a:buNone/>
            </a:pPr>
            <a:r>
              <a:rPr lang="en"/>
              <a:t>As was said before - these systems solve separate parts of </a:t>
            </a:r>
            <a:r>
              <a:rPr lang="en">
                <a:solidFill>
                  <a:schemeClr val="dk1"/>
                </a:solidFill>
              </a:rPr>
              <a:t>metallurgical production processes simulations. Therefore, we proposed synergy of both systems.</a:t>
            </a:r>
            <a:r>
              <a:rPr lang="en"/>
              <a:t> It will provide metallurgical-specific tools, but also will support wide range of computational resources and provide advanced computational tasks monitoring.</a:t>
            </a:r>
          </a:p>
          <a:p>
            <a:pPr rtl="0">
              <a:spcBef>
                <a:spcPts val="0"/>
              </a:spcBef>
              <a:buNone/>
            </a:pPr>
            <a:endParaRPr/>
          </a:p>
          <a:p>
            <a:pPr rtl="0">
              <a:spcBef>
                <a:spcPts val="0"/>
              </a:spcBef>
              <a:buNone/>
            </a:pPr>
            <a:endParaRPr/>
          </a:p>
          <a:p>
            <a:pPr rtl="0">
              <a:spcBef>
                <a:spcPts val="0"/>
              </a:spcBef>
              <a:buNone/>
            </a:pPr>
            <a:r>
              <a:rPr lang="en"/>
              <a:t>----</a:t>
            </a:r>
          </a:p>
          <a:p>
            <a:pPr rtl="0">
              <a:spcBef>
                <a:spcPts val="0"/>
              </a:spcBef>
              <a:buNone/>
            </a:pPr>
            <a:endParaRPr/>
          </a:p>
          <a:p>
            <a:pPr rtl="0">
              <a:spcBef>
                <a:spcPts val="0"/>
              </a:spcBef>
              <a:buNone/>
            </a:pPr>
            <a:r>
              <a:rPr lang="en"/>
              <a:t>As was before, work with system starts with specification of production processes and cycle.</a:t>
            </a:r>
          </a:p>
          <a:p>
            <a:pPr rtl="0">
              <a:spcBef>
                <a:spcPts val="0"/>
              </a:spcBef>
              <a:buNone/>
            </a:pPr>
            <a:r>
              <a:rPr lang="en"/>
              <a:t>ManuOpti, instead of using servers with software directly, delegates execution of tasks to Scalarm. Every part of process can be described in Scalarm Definition Language. If few processes computations can be simulated on the same computational resource, they can be send together as one Execution Definition to Saclarm.</a:t>
            </a:r>
          </a:p>
          <a:p>
            <a:pPr rtl="0">
              <a:spcBef>
                <a:spcPts val="0"/>
              </a:spcBef>
              <a:buNone/>
            </a:pPr>
            <a:endParaRPr/>
          </a:p>
          <a:p>
            <a:pPr rtl="0">
              <a:spcBef>
                <a:spcPts val="0"/>
              </a:spcBef>
              <a:buNone/>
            </a:pPr>
            <a:r>
              <a:rPr lang="en"/>
              <a:t>Scalarm acts as middleware and sends simulations with generated parameter space to heterogeneous infrastructures and monitors the execution status.</a:t>
            </a:r>
          </a:p>
          <a:p>
            <a:pPr rtl="0">
              <a:spcBef>
                <a:spcPts val="0"/>
              </a:spcBef>
              <a:buNone/>
            </a:pPr>
            <a:endParaRPr/>
          </a:p>
          <a:p>
            <a:pPr rtl="0">
              <a:spcBef>
                <a:spcPts val="0"/>
              </a:spcBef>
              <a:buNone/>
            </a:pPr>
            <a:r>
              <a:rPr lang="en"/>
              <a:t>After simulations completion, also partial, results are send back to ManuOpti and then it can perform optimizations with its libraries.</a:t>
            </a:r>
          </a:p>
          <a:p>
            <a:pPr rtl="0">
              <a:spcBef>
                <a:spcPts val="0"/>
              </a:spcBef>
              <a:buNone/>
            </a:pPr>
            <a:r>
              <a:rPr lang="en"/>
              <a:t>Because task of optimization can be time-consuming process, it can be also delegated to Scalarm and executed on external HPC.</a:t>
            </a:r>
          </a:p>
          <a:p>
            <a:pPr rtl="0">
              <a:spcBef>
                <a:spcPts val="0"/>
              </a:spcBef>
              <a:buNone/>
            </a:pPr>
            <a:endParaRPr/>
          </a:p>
          <a:p>
            <a:pPr lvl="0" rtl="0">
              <a:spcBef>
                <a:spcPts val="0"/>
              </a:spcBef>
              <a:buNone/>
            </a:pPr>
            <a:r>
              <a:rPr lang="en"/>
              <a:t>After completing simulations, user can read results as in primary ManuOpti system.</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p:nvPr/>
        </p:nvSpPr>
        <p:spPr>
          <a:xfrm>
            <a:off x="3884612" y="8685211"/>
            <a:ext cx="2968624" cy="454024"/>
          </a:xfrm>
          <a:prstGeom prst="rect">
            <a:avLst/>
          </a:prstGeom>
          <a:noFill/>
          <a:ln>
            <a:noFill/>
          </a:ln>
        </p:spPr>
        <p:txBody>
          <a:bodyPr lIns="90000" tIns="46800" rIns="90000" bIns="46800" anchor="b" anchorCtr="0">
            <a:noAutofit/>
          </a:bodyPr>
          <a:lstStyle/>
          <a:p>
            <a:pPr marL="215900" marR="0" lvl="0" indent="-215900" algn="r" rtl="0">
              <a:lnSpc>
                <a:spcPct val="100000"/>
              </a:lnSpc>
              <a:spcBef>
                <a:spcPts val="0"/>
              </a:spcBef>
              <a:spcAft>
                <a:spcPts val="0"/>
              </a:spcAft>
              <a:buClr>
                <a:srgbClr val="000000"/>
              </a:buClr>
              <a:buSzPct val="25000"/>
              <a:buFont typeface="Times New Roman"/>
              <a:buNone/>
            </a:pPr>
            <a:r>
              <a:rPr lang="en" sz="1200" b="0" i="0" u="none" strike="noStrike" cap="none" baseline="0">
                <a:solidFill>
                  <a:srgbClr val="000000"/>
                </a:solidFill>
                <a:latin typeface="Times New Roman"/>
                <a:ea typeface="Times New Roman"/>
                <a:cs typeface="Times New Roman"/>
                <a:sym typeface="Times New Roman"/>
              </a:rPr>
              <a:t>*</a:t>
            </a:r>
          </a:p>
        </p:txBody>
      </p:sp>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a:solidFill>
              <a:srgbClr val="000000"/>
            </a:solidFill>
            <a:prstDash val="solid"/>
            <a:miter/>
            <a:headEnd type="none" w="med" len="med"/>
            <a:tailEnd type="none" w="med" len="med"/>
          </a:ln>
        </p:spPr>
      </p:sp>
      <p:sp>
        <p:nvSpPr>
          <p:cNvPr id="125" name="Shape 125"/>
          <p:cNvSpPr txBox="1"/>
          <p:nvPr/>
        </p:nvSpPr>
        <p:spPr>
          <a:xfrm>
            <a:off x="685800" y="4343400"/>
            <a:ext cx="5486399" cy="411480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strike="noStrike" cap="none" baseline="0">
              <a:solidFill>
                <a:srgbClr val="000000"/>
              </a:solidFill>
              <a:latin typeface="Calibri"/>
              <a:ea typeface="Calibri"/>
              <a:cs typeface="Calibri"/>
              <a:sym typeface="Calibri"/>
            </a:endParaRPr>
          </a:p>
        </p:txBody>
      </p:sp>
      <p:sp>
        <p:nvSpPr>
          <p:cNvPr id="126" name="Shape 126"/>
          <p:cNvSpPr txBox="1">
            <a:spLocks noGrp="1"/>
          </p:cNvSpPr>
          <p:nvPr>
            <p:ph type="body" idx="1"/>
          </p:nvPr>
        </p:nvSpPr>
        <p:spPr>
          <a:xfrm>
            <a:off x="685800" y="4343400"/>
            <a:ext cx="5483224" cy="4111625"/>
          </a:xfrm>
          <a:prstGeom prst="rect">
            <a:avLst/>
          </a:prstGeom>
        </p:spPr>
        <p:txBody>
          <a:bodyPr lIns="91425" tIns="91425" rIns="91425" bIns="91425" anchor="ctr" anchorCtr="0">
            <a:noAutofit/>
          </a:bodyPr>
          <a:lstStyle/>
          <a:p>
            <a:pPr rtl="0">
              <a:spcBef>
                <a:spcPts val="0"/>
              </a:spcBef>
              <a:buNone/>
            </a:pPr>
            <a:r>
              <a:rPr lang="en"/>
              <a:t>Firstly, I will talk about innovative study of metallurgy in domain grid that will be developed under the PL-Grid NG project and issues that will be solved by our service.</a:t>
            </a:r>
          </a:p>
          <a:p>
            <a:pPr rtl="0">
              <a:spcBef>
                <a:spcPts val="0"/>
              </a:spcBef>
              <a:buNone/>
            </a:pPr>
            <a:endParaRPr/>
          </a:p>
          <a:p>
            <a:pPr rtl="0">
              <a:spcBef>
                <a:spcPts val="0"/>
              </a:spcBef>
              <a:buNone/>
            </a:pPr>
            <a:r>
              <a:rPr lang="en"/>
              <a:t>Then I will look at some systems that will help us with reach our goal and next I will present concept of integrated solution by presenting overview of an architecture and user interface.</a:t>
            </a:r>
          </a:p>
          <a:p>
            <a:pPr rtl="0">
              <a:spcBef>
                <a:spcPts val="0"/>
              </a:spcBef>
              <a:buNone/>
            </a:pPr>
            <a:endParaRPr/>
          </a:p>
          <a:p>
            <a:pPr>
              <a:spcBef>
                <a:spcPts val="0"/>
              </a:spcBef>
              <a:buNone/>
            </a:pPr>
            <a:r>
              <a:rPr lang="en"/>
              <a:t>Finally I will summarize whole presentation with conclusions.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0"/>
        <p:cNvGrpSpPr/>
        <p:nvPr/>
      </p:nvGrpSpPr>
      <p:grpSpPr>
        <a:xfrm>
          <a:off x="0" y="0"/>
          <a:ext cx="0" cy="0"/>
          <a:chOff x="0" y="0"/>
          <a:chExt cx="0" cy="0"/>
        </a:xfrm>
      </p:grpSpPr>
      <p:sp>
        <p:nvSpPr>
          <p:cNvPr id="1061" name="Shape 1061"/>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62" name="Shape 1062"/>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solidFill>
                  <a:schemeClr val="dk1"/>
                </a:solidFill>
              </a:rPr>
              <a:t>As in classic ManuOpti, work with system will start with specification of production processes and cycle with GUI.</a:t>
            </a:r>
          </a:p>
          <a:p>
            <a:pPr rtl="0">
              <a:spcBef>
                <a:spcPts val="0"/>
              </a:spcBef>
              <a:buNone/>
            </a:pPr>
            <a:endParaRPr/>
          </a:p>
          <a:p>
            <a:pPr rtl="0">
              <a:spcBef>
                <a:spcPts val="0"/>
              </a:spcBef>
              <a:buNone/>
            </a:pPr>
            <a:r>
              <a:rPr lang="en"/>
              <a:t>----</a:t>
            </a:r>
          </a:p>
          <a:p>
            <a:pPr lvl="0" rtl="0">
              <a:spcBef>
                <a:spcPts val="0"/>
              </a:spcBef>
              <a:buNone/>
            </a:pPr>
            <a:endParaRPr/>
          </a:p>
          <a:p>
            <a:pPr lvl="0" rtl="0">
              <a:spcBef>
                <a:spcPts val="0"/>
              </a:spcBef>
              <a:buNone/>
            </a:pPr>
            <a:r>
              <a:rPr lang="en"/>
              <a:t>Scalarm acts as middleware and sends simulations with generated parameter space to heterogeneous infrastructures and monitors the execution status.</a:t>
            </a:r>
          </a:p>
          <a:p>
            <a:pPr lvl="0" rtl="0">
              <a:spcBef>
                <a:spcPts val="0"/>
              </a:spcBef>
              <a:buNone/>
            </a:pPr>
            <a:endParaRPr/>
          </a:p>
          <a:p>
            <a:pPr lvl="0" rtl="0">
              <a:spcBef>
                <a:spcPts val="0"/>
              </a:spcBef>
              <a:buNone/>
            </a:pPr>
            <a:r>
              <a:rPr lang="en"/>
              <a:t>After simulations completion, also partial, results are send back to ManuOpti and then it can perform optimizations with its libraries.</a:t>
            </a:r>
          </a:p>
          <a:p>
            <a:pPr lvl="0" rtl="0">
              <a:spcBef>
                <a:spcPts val="0"/>
              </a:spcBef>
              <a:buNone/>
            </a:pPr>
            <a:r>
              <a:rPr lang="en"/>
              <a:t>Because task of optimization can be time-consuming process, it can be also delegated to Scalarm and executed on external HPC.</a:t>
            </a:r>
          </a:p>
          <a:p>
            <a:pPr lvl="0" rtl="0">
              <a:spcBef>
                <a:spcPts val="0"/>
              </a:spcBef>
              <a:buNone/>
            </a:pPr>
            <a:endParaRPr/>
          </a:p>
          <a:p>
            <a:pPr lvl="0" rtl="0">
              <a:spcBef>
                <a:spcPts val="0"/>
              </a:spcBef>
              <a:buNone/>
            </a:pPr>
            <a:r>
              <a:rPr lang="en"/>
              <a:t>After completing simulations, user can read results as in primary ManuOpti system.</a:t>
            </a:r>
          </a:p>
          <a:p>
            <a:pPr lvl="0" rtl="0">
              <a:spcBef>
                <a:spcPts val="0"/>
              </a:spcBef>
              <a:buNone/>
            </a:pPr>
            <a:endParaRPr/>
          </a:p>
          <a:p>
            <a:pPr lvl="0" rtl="0">
              <a:spcBef>
                <a:spcPts val="0"/>
              </a:spcBef>
              <a:buNone/>
            </a:pPr>
            <a:r>
              <a:rPr lang="en"/>
              <a:t>By integrating ManuOpti with Scalarm</a:t>
            </a:r>
          </a:p>
          <a:p>
            <a:pPr lvl="0" rtl="0">
              <a:spcBef>
                <a:spcPts val="0"/>
              </a:spcBef>
              <a:buNone/>
            </a:pPr>
            <a:endParaRPr/>
          </a:p>
          <a:p>
            <a:pPr marL="457200" lvl="0" indent="-317500" rtl="0">
              <a:spcBef>
                <a:spcPts val="0"/>
              </a:spcBef>
              <a:buClr>
                <a:srgbClr val="000000"/>
              </a:buClr>
              <a:buSzPct val="100000"/>
              <a:buFont typeface="Arial"/>
              <a:buChar char="-"/>
            </a:pPr>
            <a:r>
              <a:rPr lang="en"/>
              <a:t>wymienić konkretne programy używane na gridach przez manu opti?</a:t>
            </a:r>
          </a:p>
          <a:p>
            <a:pPr lvl="0" rtl="0">
              <a:spcBef>
                <a:spcPts val="0"/>
              </a:spcBef>
              <a:buNone/>
            </a:pPr>
            <a:endParaRPr/>
          </a:p>
          <a:p>
            <a:pPr marL="457200" lvl="0" indent="-317500" rtl="0">
              <a:spcBef>
                <a:spcPts val="0"/>
              </a:spcBef>
              <a:buClr>
                <a:srgbClr val="000000"/>
              </a:buClr>
              <a:buSzPct val="100000"/>
              <a:buFont typeface="Arial"/>
              <a:buChar char="-"/>
            </a:pPr>
            <a:r>
              <a:rPr lang="en"/>
              <a:t>in local-only version of manuopti we have only few single servers available to perform computations - it is not sufficient for large processes with many process parts, each with resource-consuming operations</a:t>
            </a:r>
          </a:p>
          <a:p>
            <a:pPr marL="457200" lvl="0" indent="-317500" rtl="0">
              <a:spcBef>
                <a:spcPts val="0"/>
              </a:spcBef>
              <a:buClr>
                <a:srgbClr val="000000"/>
              </a:buClr>
              <a:buSzPct val="100000"/>
              <a:buFont typeface="Arial"/>
              <a:buChar char="-"/>
            </a:pPr>
            <a:r>
              <a:rPr lang="en"/>
              <a:t>we plan to increase the number of regular users to 50 [to może być za mała liczba, żeby zrobić jakiekolwiek wrażenie...]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1"/>
        <p:cNvGrpSpPr/>
        <p:nvPr/>
      </p:nvGrpSpPr>
      <p:grpSpPr>
        <a:xfrm>
          <a:off x="0" y="0"/>
          <a:ext cx="0" cy="0"/>
          <a:chOff x="0" y="0"/>
          <a:chExt cx="0" cy="0"/>
        </a:xfrm>
      </p:grpSpPr>
      <p:sp>
        <p:nvSpPr>
          <p:cNvPr id="1152" name="Shape 1152"/>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53" name="Shape 1153"/>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rtl="0">
              <a:spcBef>
                <a:spcPts val="0"/>
              </a:spcBef>
              <a:buNone/>
            </a:pPr>
            <a:r>
              <a:rPr lang="en">
                <a:solidFill>
                  <a:schemeClr val="dk1"/>
                </a:solidFill>
              </a:rPr>
              <a:t>ManuOpti, instead of using servers with software directly, will delegate execution of tasks to Scalarm. Every part of process will be described in Scalarm definition language.</a:t>
            </a:r>
          </a:p>
          <a:p>
            <a:pPr rtl="0">
              <a:spcBef>
                <a:spcPts val="0"/>
              </a:spcBef>
              <a:buNone/>
            </a:pPr>
            <a:endParaRPr>
              <a:solidFill>
                <a:schemeClr val="dk1"/>
              </a:solidFill>
            </a:endParaRPr>
          </a:p>
          <a:p>
            <a:pPr rtl="0">
              <a:spcBef>
                <a:spcPts val="0"/>
              </a:spcBef>
              <a:buNone/>
            </a:pPr>
            <a:endParaRPr>
              <a:solidFill>
                <a:schemeClr val="dk1"/>
              </a:solidFill>
            </a:endParaRPr>
          </a:p>
          <a:p>
            <a:pPr lvl="0" rtl="0">
              <a:spcBef>
                <a:spcPts val="0"/>
              </a:spcBef>
              <a:buNone/>
            </a:pPr>
            <a:r>
              <a:rPr lang="en">
                <a:solidFill>
                  <a:schemeClr val="dk1"/>
                </a:solidFill>
              </a:rPr>
              <a:t>// If few processes computations can be simulated on the same computational resource, they can be send together as one Execution Definition to Saclarm.</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2"/>
        <p:cNvGrpSpPr/>
        <p:nvPr/>
      </p:nvGrpSpPr>
      <p:grpSpPr>
        <a:xfrm>
          <a:off x="0" y="0"/>
          <a:ext cx="0" cy="0"/>
          <a:chOff x="0" y="0"/>
          <a:chExt cx="0" cy="0"/>
        </a:xfrm>
      </p:grpSpPr>
      <p:sp>
        <p:nvSpPr>
          <p:cNvPr id="1243" name="Shape 1243"/>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44" name="Shape 1244"/>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t>Scalarm will perform simulations on appropriate computational resources. During the execution, resources will be monitored by Scalarm, providing important information about simulations progress. Then simulation results will be send back to ManuOpti.</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3"/>
        <p:cNvGrpSpPr/>
        <p:nvPr/>
      </p:nvGrpSpPr>
      <p:grpSpPr>
        <a:xfrm>
          <a:off x="0" y="0"/>
          <a:ext cx="0" cy="0"/>
          <a:chOff x="0" y="0"/>
          <a:chExt cx="0" cy="0"/>
        </a:xfrm>
      </p:grpSpPr>
      <p:sp>
        <p:nvSpPr>
          <p:cNvPr id="1334" name="Shape 1334"/>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35" name="Shape 1335"/>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t>Our service user will be able to read results in classic ManuOpti interface.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4"/>
        <p:cNvGrpSpPr/>
        <p:nvPr/>
      </p:nvGrpSpPr>
      <p:grpSpPr>
        <a:xfrm>
          <a:off x="0" y="0"/>
          <a:ext cx="0" cy="0"/>
          <a:chOff x="0" y="0"/>
          <a:chExt cx="0" cy="0"/>
        </a:xfrm>
      </p:grpSpPr>
      <p:sp>
        <p:nvSpPr>
          <p:cNvPr id="1425" name="Shape 1425"/>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26" name="Shape 1426"/>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t>Moreover, as Scalarm provides some analysis methods, data about analysis can be used by ManuOpti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5"/>
        <p:cNvGrpSpPr/>
        <p:nvPr/>
      </p:nvGrpSpPr>
      <p:grpSpPr>
        <a:xfrm>
          <a:off x="0" y="0"/>
          <a:ext cx="0" cy="0"/>
          <a:chOff x="0" y="0"/>
          <a:chExt cx="0" cy="0"/>
        </a:xfrm>
      </p:grpSpPr>
      <p:sp>
        <p:nvSpPr>
          <p:cNvPr id="1516" name="Shape 1516"/>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17" name="Shape 1517"/>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t>To show user various Scalarm’s analysis views.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1"/>
        <p:cNvGrpSpPr/>
        <p:nvPr/>
      </p:nvGrpSpPr>
      <p:grpSpPr>
        <a:xfrm>
          <a:off x="0" y="0"/>
          <a:ext cx="0" cy="0"/>
          <a:chOff x="0" y="0"/>
          <a:chExt cx="0" cy="0"/>
        </a:xfrm>
      </p:grpSpPr>
      <p:sp>
        <p:nvSpPr>
          <p:cNvPr id="1522" name="Shape 1522"/>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23" name="Shape 1523"/>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rtl="0">
              <a:spcBef>
                <a:spcPts val="0"/>
              </a:spcBef>
              <a:buNone/>
            </a:pPr>
            <a:r>
              <a:rPr lang="en"/>
              <a:t>The user interface of service will be based on primary ManuOpti desktop application GUI. Beside whole process specification with convenient design view it will support additional detailed external computational infrastructures configuration and OpenID login.</a:t>
            </a:r>
          </a:p>
          <a:p>
            <a:pPr rtl="0">
              <a:spcBef>
                <a:spcPts val="0"/>
              </a:spcBef>
              <a:buNone/>
            </a:pPr>
            <a:endParaRPr/>
          </a:p>
          <a:p>
            <a:pPr>
              <a:spcBef>
                <a:spcPts val="0"/>
              </a:spcBef>
              <a:buNone/>
            </a:pPr>
            <a:r>
              <a:rPr lang="en"/>
              <a:t>Service’s window consists of ribbon menu and various panels: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1"/>
        <p:cNvGrpSpPr/>
        <p:nvPr/>
      </p:nvGrpSpPr>
      <p:grpSpPr>
        <a:xfrm>
          <a:off x="0" y="0"/>
          <a:ext cx="0" cy="0"/>
          <a:chOff x="0" y="0"/>
          <a:chExt cx="0" cy="0"/>
        </a:xfrm>
      </p:grpSpPr>
      <p:sp>
        <p:nvSpPr>
          <p:cNvPr id="1532" name="Shape 1532"/>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33" name="Shape 1533"/>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t>Production cycle designer,</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1"/>
        <p:cNvGrpSpPr/>
        <p:nvPr/>
      </p:nvGrpSpPr>
      <p:grpSpPr>
        <a:xfrm>
          <a:off x="0" y="0"/>
          <a:ext cx="0" cy="0"/>
          <a:chOff x="0" y="0"/>
          <a:chExt cx="0" cy="0"/>
        </a:xfrm>
      </p:grpSpPr>
      <p:sp>
        <p:nvSpPr>
          <p:cNvPr id="1542" name="Shape 1542"/>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43" name="Shape 1543"/>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t>Process parameters configuration,</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1"/>
        <p:cNvGrpSpPr/>
        <p:nvPr/>
      </p:nvGrpSpPr>
      <p:grpSpPr>
        <a:xfrm>
          <a:off x="0" y="0"/>
          <a:ext cx="0" cy="0"/>
          <a:chOff x="0" y="0"/>
          <a:chExt cx="0" cy="0"/>
        </a:xfrm>
      </p:grpSpPr>
      <p:sp>
        <p:nvSpPr>
          <p:cNvPr id="1552" name="Shape 1552"/>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53" name="Shape 1553"/>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t>Process goal function specification,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2" name="Shape 132"/>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rtl="0">
              <a:spcBef>
                <a:spcPts val="0"/>
              </a:spcBef>
              <a:buNone/>
            </a:pPr>
            <a:r>
              <a:rPr lang="en"/>
              <a:t>Our work is carried out as a part of PLGrid NG project, which aims at creating various domain grids dedicated to many scientific disciplines. The PLGrid NG project is funded by European Regional Development Fund program.</a:t>
            </a:r>
          </a:p>
          <a:p>
            <a:pPr rtl="0">
              <a:spcBef>
                <a:spcPts val="0"/>
              </a:spcBef>
              <a:buNone/>
            </a:pPr>
            <a:endParaRPr/>
          </a:p>
          <a:p>
            <a:pPr rtl="0">
              <a:spcBef>
                <a:spcPts val="0"/>
              </a:spcBef>
              <a:buNone/>
            </a:pPr>
            <a:r>
              <a:rPr lang="en">
                <a:solidFill>
                  <a:schemeClr val="dk1"/>
                </a:solidFill>
              </a:rPr>
              <a:t>The service we are creating is a realization of a metallurgical grid, which will be used to study metal forming procedures and production cycles with optimization of these processes.</a:t>
            </a:r>
          </a:p>
          <a:p>
            <a:pPr rtl="0">
              <a:spcBef>
                <a:spcPts val="0"/>
              </a:spcBef>
              <a:buNone/>
            </a:pPr>
            <a:endParaRPr/>
          </a:p>
          <a:p>
            <a:pPr>
              <a:spcBef>
                <a:spcPts val="0"/>
              </a:spcBef>
              <a:buNone/>
            </a:pPr>
            <a:r>
              <a:rPr lang="en"/>
              <a:t>Example of use case in this area is the optimization of production processes of rods and rails, which can use simulation of processes like forging, squeezing, drawing or flow forming.</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1"/>
        <p:cNvGrpSpPr/>
        <p:nvPr/>
      </p:nvGrpSpPr>
      <p:grpSpPr>
        <a:xfrm>
          <a:off x="0" y="0"/>
          <a:ext cx="0" cy="0"/>
          <a:chOff x="0" y="0"/>
          <a:chExt cx="0" cy="0"/>
        </a:xfrm>
      </p:grpSpPr>
      <p:sp>
        <p:nvSpPr>
          <p:cNvPr id="1562" name="Shape 1562"/>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63" name="Shape 1563"/>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t>Material specification and editor,</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1"/>
        <p:cNvGrpSpPr/>
        <p:nvPr/>
      </p:nvGrpSpPr>
      <p:grpSpPr>
        <a:xfrm>
          <a:off x="0" y="0"/>
          <a:ext cx="0" cy="0"/>
          <a:chOff x="0" y="0"/>
          <a:chExt cx="0" cy="0"/>
        </a:xfrm>
      </p:grpSpPr>
      <p:sp>
        <p:nvSpPr>
          <p:cNvPr id="1572" name="Shape 1572"/>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73" name="Shape 1573"/>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t>Simulation configuration,</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1"/>
        <p:cNvGrpSpPr/>
        <p:nvPr/>
      </p:nvGrpSpPr>
      <p:grpSpPr>
        <a:xfrm>
          <a:off x="0" y="0"/>
          <a:ext cx="0" cy="0"/>
          <a:chOff x="0" y="0"/>
          <a:chExt cx="0" cy="0"/>
        </a:xfrm>
      </p:grpSpPr>
      <p:sp>
        <p:nvSpPr>
          <p:cNvPr id="1582" name="Shape 1582"/>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83" name="Shape 1583"/>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t>And optimization controller.</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7"/>
        <p:cNvGrpSpPr/>
        <p:nvPr/>
      </p:nvGrpSpPr>
      <p:grpSpPr>
        <a:xfrm>
          <a:off x="0" y="0"/>
          <a:ext cx="0" cy="0"/>
          <a:chOff x="0" y="0"/>
          <a:chExt cx="0" cy="0"/>
        </a:xfrm>
      </p:grpSpPr>
      <p:sp>
        <p:nvSpPr>
          <p:cNvPr id="1588" name="Shape 1588"/>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89" name="Shape 1589"/>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rtl="0">
              <a:spcBef>
                <a:spcPts val="0"/>
              </a:spcBef>
              <a:buNone/>
            </a:pPr>
            <a:r>
              <a:rPr lang="en"/>
              <a:t>Summing up, developed service will allow to apply advanced computing infrastructures to design metal forming production cycles, which was not possible to this moment.</a:t>
            </a:r>
          </a:p>
          <a:p>
            <a:pPr rtl="0">
              <a:spcBef>
                <a:spcPts val="0"/>
              </a:spcBef>
              <a:buNone/>
            </a:pPr>
            <a:endParaRPr/>
          </a:p>
          <a:p>
            <a:pPr rtl="0">
              <a:spcBef>
                <a:spcPts val="0"/>
              </a:spcBef>
              <a:buNone/>
            </a:pPr>
            <a:r>
              <a:rPr lang="en"/>
              <a:t>Thanks to that, new use cases appeared like optimized 3-stage flange forging process with use of Marc software.</a:t>
            </a:r>
          </a:p>
          <a:p>
            <a:pPr rtl="0">
              <a:spcBef>
                <a:spcPts val="0"/>
              </a:spcBef>
              <a:buNone/>
            </a:pPr>
            <a:endParaRPr/>
          </a:p>
          <a:p>
            <a:pPr rtl="0">
              <a:spcBef>
                <a:spcPts val="0"/>
              </a:spcBef>
              <a:buNone/>
            </a:pPr>
            <a:r>
              <a:rPr lang="en"/>
              <a:t>Also simulating processes like forging, extrustion, drawing and flow forming will be able to complete much quicker as before they took few days on workstations.</a:t>
            </a:r>
          </a:p>
          <a:p>
            <a:pPr rtl="0">
              <a:spcBef>
                <a:spcPts val="0"/>
              </a:spcBef>
              <a:buNone/>
            </a:pPr>
            <a:endParaRPr/>
          </a:p>
          <a:p>
            <a:pPr rtl="0">
              <a:spcBef>
                <a:spcPts val="0"/>
              </a:spcBef>
              <a:buNone/>
            </a:pPr>
            <a:r>
              <a:rPr lang="en"/>
              <a:t>We plan first release of service on first quarter of 2015.</a:t>
            </a:r>
          </a:p>
          <a:p>
            <a:pPr rtl="0">
              <a:spcBef>
                <a:spcPts val="0"/>
              </a:spcBef>
              <a:buNone/>
            </a:pPr>
            <a:endParaRPr/>
          </a:p>
          <a:p>
            <a:pPr rtl="0">
              <a:spcBef>
                <a:spcPts val="0"/>
              </a:spcBef>
              <a:buNone/>
            </a:pPr>
            <a:endParaRPr/>
          </a:p>
          <a:p>
            <a:pPr rtl="0">
              <a:spcBef>
                <a:spcPts val="0"/>
              </a:spcBef>
              <a:buNone/>
            </a:pPr>
            <a:endParaRPr/>
          </a:p>
          <a:p>
            <a:pPr rtl="0">
              <a:spcBef>
                <a:spcPts val="0"/>
              </a:spcBef>
              <a:buNone/>
            </a:pPr>
            <a:r>
              <a:rPr lang="en"/>
              <a:t>ogólnie - dlaczego są czasochłonne - w tych procesach podz. symulacji num. -&gt; są duże odkształcenia -&gt; deformacja -&gt; remeshing</a:t>
            </a:r>
          </a:p>
          <a:p>
            <a:pPr rtl="0">
              <a:spcBef>
                <a:spcPts val="0"/>
              </a:spcBef>
              <a:buNone/>
            </a:pPr>
            <a:r>
              <a:rPr lang="en"/>
              <a:t>-&gt; kolejna siatka, interpolacja, czas symulacji num. bardzo się wydłucza -&gt; siatki na miliony elementów-&gt;uklad elementów mln na mln</a:t>
            </a:r>
          </a:p>
          <a:p>
            <a:pPr rtl="0">
              <a:spcBef>
                <a:spcPts val="0"/>
              </a:spcBef>
              <a:buNone/>
            </a:pPr>
            <a:endParaRPr/>
          </a:p>
          <a:p>
            <a:pPr rtl="0">
              <a:spcBef>
                <a:spcPts val="0"/>
              </a:spcBef>
              <a:buNone/>
            </a:pPr>
            <a:r>
              <a:rPr lang="en"/>
              <a:t>forging -&gt; młot spadowy -&gt; bardzo duża prędkość odkształcenia, strain rate E z kropką -&gt; bardzo wysoki, strain rate</a:t>
            </a:r>
          </a:p>
          <a:p>
            <a:pPr rtl="0">
              <a:spcBef>
                <a:spcPts val="0"/>
              </a:spcBef>
              <a:buNone/>
            </a:pPr>
            <a:r>
              <a:rPr lang="en"/>
              <a:t>extrusion -&gt; wyciskanie lejek -&gt; bardzo duża deformacja lokane </a:t>
            </a:r>
          </a:p>
          <a:p>
            <a:pPr rtl="0">
              <a:spcBef>
                <a:spcPts val="0"/>
              </a:spcBef>
              <a:buNone/>
            </a:pPr>
            <a:r>
              <a:rPr lang="en"/>
              <a:t>&lt;&lt;podobne&gt;&gt;</a:t>
            </a:r>
          </a:p>
          <a:p>
            <a:pPr rtl="0">
              <a:spcBef>
                <a:spcPts val="0"/>
              </a:spcBef>
              <a:buNone/>
            </a:pPr>
            <a:r>
              <a:rPr lang="en"/>
              <a:t>ciągnienie -&gt; biorę materiał i przeciągam przez małe oczko, redukcja średnicy </a:t>
            </a:r>
          </a:p>
          <a:p>
            <a:pPr rtl="0">
              <a:spcBef>
                <a:spcPts val="0"/>
              </a:spcBef>
              <a:buNone/>
            </a:pPr>
            <a:r>
              <a:rPr lang="en"/>
              <a:t>problem: meshowanie lejka E ze strzałką (strain) jest wysoki lokalnie, gęsta siatka</a:t>
            </a:r>
          </a:p>
          <a:p>
            <a:pPr rtl="0">
              <a:spcBef>
                <a:spcPts val="0"/>
              </a:spcBef>
              <a:buNone/>
            </a:pPr>
            <a:endParaRPr/>
          </a:p>
          <a:p>
            <a:pPr rtl="0">
              <a:spcBef>
                <a:spcPts val="0"/>
              </a:spcBef>
              <a:buNone/>
            </a:pPr>
            <a:r>
              <a:rPr lang="en"/>
              <a:t>flow forming -&gt; </a:t>
            </a:r>
          </a:p>
          <a:p>
            <a:pPr rtl="0">
              <a:spcBef>
                <a:spcPts val="0"/>
              </a:spcBef>
              <a:buNone/>
            </a:pPr>
            <a:endParaRPr/>
          </a:p>
          <a:p>
            <a:pPr rtl="0">
              <a:spcBef>
                <a:spcPts val="0"/>
              </a:spcBef>
              <a:buNone/>
            </a:pPr>
            <a:r>
              <a:rPr lang="en"/>
              <a:t>extrusion 3d</a:t>
            </a:r>
          </a:p>
          <a:p>
            <a:pPr rtl="0">
              <a:spcBef>
                <a:spcPts val="0"/>
              </a:spcBef>
              <a:buNone/>
            </a:pPr>
            <a:endParaRPr/>
          </a:p>
          <a:p>
            <a:pPr>
              <a:spcBef>
                <a:spcPts val="0"/>
              </a:spcBef>
              <a:buNone/>
            </a:pPr>
            <a:r>
              <a:rPr lang="en"/>
              <a:t>marc (sam marc) prawdopodobnie na TASK mentat</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3"/>
        <p:cNvGrpSpPr/>
        <p:nvPr/>
      </p:nvGrpSpPr>
      <p:grpSpPr>
        <a:xfrm>
          <a:off x="0" y="0"/>
          <a:ext cx="0" cy="0"/>
          <a:chOff x="0" y="0"/>
          <a:chExt cx="0" cy="0"/>
        </a:xfrm>
      </p:grpSpPr>
      <p:sp>
        <p:nvSpPr>
          <p:cNvPr id="1594" name="Shape 1594"/>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95" name="Shape 1595"/>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8" name="Shape 138"/>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rtl="0">
              <a:spcBef>
                <a:spcPts val="0"/>
              </a:spcBef>
              <a:buNone/>
            </a:pPr>
            <a:r>
              <a:rPr lang="en"/>
              <a:t>Modern design of production processes and cycles in metal forming industry is based on sophisticated numerical procedures integrated with advanced optimization methods.</a:t>
            </a:r>
          </a:p>
          <a:p>
            <a:pPr lvl="0" rtl="0">
              <a:spcBef>
                <a:spcPts val="0"/>
              </a:spcBef>
              <a:buNone/>
            </a:pPr>
            <a:endParaRPr/>
          </a:p>
          <a:p>
            <a:pPr rtl="0">
              <a:spcBef>
                <a:spcPts val="0"/>
              </a:spcBef>
              <a:buNone/>
            </a:pPr>
            <a:r>
              <a:rPr lang="en"/>
              <a:t>The software used for numerical simulations is delivered in a form of different commercial computer systems or in a form of in-house codes usually implemented by different academic and research institutions. They may be licensed differently.</a:t>
            </a:r>
          </a:p>
          <a:p>
            <a:pPr rtl="0">
              <a:spcBef>
                <a:spcPts val="0"/>
              </a:spcBef>
              <a:buNone/>
            </a:pPr>
            <a:endParaRPr/>
          </a:p>
          <a:p>
            <a:pPr marL="0" lvl="0" indent="0" rtl="0">
              <a:spcBef>
                <a:spcPts val="0"/>
              </a:spcBef>
              <a:buNone/>
            </a:pPr>
            <a:r>
              <a:rPr lang="en"/>
              <a:t>Most of these systems, dedicated to simulation of various production processes, uses different formats of input and output files, so they cannot be combined together without additional effort.</a:t>
            </a:r>
          </a:p>
          <a:p>
            <a:pPr marL="0" indent="0" rtl="0">
              <a:spcBef>
                <a:spcPts val="0"/>
              </a:spcBef>
              <a:buNone/>
            </a:pPr>
            <a:endParaRPr/>
          </a:p>
          <a:p>
            <a:pPr marL="0" lvl="0" indent="0" rtl="0">
              <a:spcBef>
                <a:spcPts val="0"/>
              </a:spcBef>
              <a:buNone/>
            </a:pPr>
            <a:r>
              <a:rPr lang="en"/>
              <a:t>Moreover, sometimes software can run only on specific operating system or computer architecture.</a:t>
            </a:r>
          </a:p>
          <a:p>
            <a:pPr marL="0" indent="0" rtl="0">
              <a:spcBef>
                <a:spcPts val="0"/>
              </a:spcBef>
              <a:buNone/>
            </a:pPr>
            <a:endParaRPr/>
          </a:p>
          <a:p>
            <a:pPr marL="0" indent="0" rtl="0">
              <a:spcBef>
                <a:spcPts val="0"/>
              </a:spcBef>
              <a:buNone/>
            </a:pPr>
            <a:r>
              <a:rPr lang="en"/>
              <a:t>Apart from the problem of software heterogenity, computational resources used for running simulations can be different. Time consuming applications need High Performance Computing infrastructures while some software license can allow installation only in few workstations.</a:t>
            </a:r>
          </a:p>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4" name="Shape 144"/>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rtl="0">
              <a:spcBef>
                <a:spcPts val="0"/>
              </a:spcBef>
              <a:buNone/>
            </a:pPr>
            <a:r>
              <a:rPr lang="en"/>
              <a:t>In order to solve these issues, we set the objective of creating computer system, which allows end-user to:</a:t>
            </a:r>
          </a:p>
          <a:p>
            <a:pPr marL="457200" lvl="0" indent="-317500" rtl="0">
              <a:spcBef>
                <a:spcPts val="0"/>
              </a:spcBef>
              <a:buClr>
                <a:srgbClr val="000000"/>
              </a:buClr>
              <a:buSzPct val="100000"/>
              <a:buFont typeface="Arial"/>
              <a:buChar char="-"/>
            </a:pPr>
            <a:r>
              <a:rPr lang="en"/>
              <a:t>design metal forming production processes and cycles with convenient GUI,</a:t>
            </a:r>
          </a:p>
          <a:p>
            <a:pPr marL="457200" lvl="0" indent="-317500" rtl="0">
              <a:spcBef>
                <a:spcPts val="0"/>
              </a:spcBef>
              <a:buClr>
                <a:srgbClr val="000000"/>
              </a:buClr>
              <a:buSzPct val="100000"/>
              <a:buFont typeface="Arial"/>
              <a:buChar char="-"/>
            </a:pPr>
            <a:r>
              <a:rPr lang="en"/>
              <a:t>execute computations related to created processes in heterogeneous environment,</a:t>
            </a:r>
          </a:p>
          <a:p>
            <a:pPr marL="457200" lvl="0" indent="-317500" rtl="0">
              <a:spcBef>
                <a:spcPts val="0"/>
              </a:spcBef>
              <a:buClr>
                <a:srgbClr val="000000"/>
              </a:buClr>
              <a:buSzPct val="100000"/>
              <a:buFont typeface="Arial"/>
              <a:buChar char="-"/>
            </a:pPr>
            <a:r>
              <a:rPr lang="en"/>
              <a:t>trace optimization process, which will be done automatically, based on simulations result,</a:t>
            </a:r>
          </a:p>
          <a:p>
            <a:pPr marL="457200" lvl="0" indent="-317500" rtl="0">
              <a:spcBef>
                <a:spcPts val="0"/>
              </a:spcBef>
              <a:buClr>
                <a:srgbClr val="000000"/>
              </a:buClr>
              <a:buSzPct val="100000"/>
              <a:buFont typeface="Arial"/>
              <a:buChar char="-"/>
            </a:pPr>
            <a:r>
              <a:rPr lang="en"/>
              <a:t>and finally to analyse results - not only with data tables but also with sophisticated analysis methods.</a:t>
            </a:r>
          </a:p>
          <a:p>
            <a:pPr rtl="0">
              <a:spcBef>
                <a:spcPts val="0"/>
              </a:spcBef>
              <a:buNone/>
            </a:pPr>
            <a:endParaRPr/>
          </a:p>
          <a:p>
            <a:pPr>
              <a:spcBef>
                <a:spcPts val="0"/>
              </a:spcBef>
              <a:buNone/>
            </a:pPr>
            <a:r>
              <a:rPr lang="en"/>
              <a:t>All of this tasks should be done by user without knowledge about specific applications and computational resources.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0" name="Shape 150"/>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rtl="0">
              <a:spcBef>
                <a:spcPts val="0"/>
              </a:spcBef>
              <a:buNone/>
            </a:pPr>
            <a:r>
              <a:rPr lang="en"/>
              <a:t>At the moment, there are two solutions that support separate parts of presented tasks:</a:t>
            </a:r>
          </a:p>
          <a:p>
            <a:pPr rtl="0">
              <a:spcBef>
                <a:spcPts val="0"/>
              </a:spcBef>
              <a:buNone/>
            </a:pPr>
            <a:endParaRPr/>
          </a:p>
          <a:p>
            <a:pPr rtl="0">
              <a:spcBef>
                <a:spcPts val="0"/>
              </a:spcBef>
              <a:buNone/>
            </a:pPr>
            <a:r>
              <a:rPr lang="en"/>
              <a:t>First one is ManuOpti - an integrator of numerical tools used for metallurgical production processes simulations, and second is Scalarm - platform for data farming on heterogeneous computational resources.</a:t>
            </a:r>
          </a:p>
          <a:p>
            <a:pPr rtl="0">
              <a:spcBef>
                <a:spcPts val="0"/>
              </a:spcBef>
              <a:buNone/>
            </a:pPr>
            <a:endParaRPr/>
          </a:p>
          <a:p>
            <a:pPr rtl="0">
              <a:spcBef>
                <a:spcPts val="0"/>
              </a:spcBef>
              <a:buNone/>
            </a:pPr>
            <a:r>
              <a:rPr lang="en"/>
              <a:t>While ManuOpti allows interoperability of metallurgical simulation software, it lacks support for High Performance Computing infrastructures. On the other hand, Scalarm does not help user to integrate heterogeneous software and is not domain-specific like ManuOpti.</a:t>
            </a:r>
          </a:p>
          <a:p>
            <a:pPr rtl="0">
              <a:spcBef>
                <a:spcPts val="0"/>
              </a:spcBef>
              <a:buNone/>
            </a:pPr>
            <a:endParaRPr/>
          </a:p>
          <a:p>
            <a:pPr rtl="0">
              <a:spcBef>
                <a:spcPts val="0"/>
              </a:spcBef>
              <a:buNone/>
            </a:pPr>
            <a:endParaRPr/>
          </a:p>
          <a:p>
            <a:pPr rtl="0">
              <a:spcBef>
                <a:spcPts val="0"/>
              </a:spcBef>
              <a:buNone/>
            </a:pPr>
            <a:r>
              <a:rPr lang="en">
                <a:solidFill>
                  <a:schemeClr val="dk1"/>
                </a:solidFill>
              </a:rPr>
              <a:t>Basing on these two systems we want to integrate them to create synergy of both systems, that will be extended to meet metallurgical grid requirements.</a:t>
            </a:r>
          </a:p>
          <a:p>
            <a:pPr lvl="0">
              <a:spcBef>
                <a:spcPts val="600"/>
              </a:spcBef>
              <a:buNone/>
            </a:pPr>
            <a:endParaRPr sz="2200">
              <a:solidFill>
                <a:schemeClr val="dk1"/>
              </a:solidFill>
              <a:latin typeface="Verdana"/>
              <a:ea typeface="Verdana"/>
              <a:cs typeface="Verdana"/>
              <a:sym typeface="Verdana"/>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89" name="Shape 189"/>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t>As was said before, ManuOpti takes care of heterogeneous software integration. What is more it can optimize production processes and cycles.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29" name="Shape 229"/>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marL="228600" lvl="0" indent="0" rtl="0">
              <a:spcBef>
                <a:spcPts val="0"/>
              </a:spcBef>
              <a:buClr>
                <a:schemeClr val="dk1"/>
              </a:buClr>
              <a:buNone/>
            </a:pPr>
            <a:r>
              <a:rPr lang="en">
                <a:solidFill>
                  <a:schemeClr val="dk1"/>
                </a:solidFill>
              </a:rPr>
              <a:t>ManuOpti user starts with desing of a metal forming production cycle model through desktop application GUI.</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a:spLocks noGrp="1" noRot="1" noChangeAspect="1"/>
          </p:cNvSpPr>
          <p:nvPr>
            <p:ph type="sldImg" idx="2"/>
          </p:nvPr>
        </p:nvSpPr>
        <p:spPr>
          <a:xfrm>
            <a:off x="1143000" y="685800"/>
            <a:ext cx="4568699" cy="3425699"/>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69" name="Shape 269"/>
          <p:cNvSpPr txBox="1">
            <a:spLocks noGrp="1"/>
          </p:cNvSpPr>
          <p:nvPr>
            <p:ph type="body" idx="1"/>
          </p:nvPr>
        </p:nvSpPr>
        <p:spPr>
          <a:xfrm>
            <a:off x="685800" y="4343400"/>
            <a:ext cx="5483100" cy="4111499"/>
          </a:xfrm>
          <a:prstGeom prst="rect">
            <a:avLst/>
          </a:prstGeom>
        </p:spPr>
        <p:txBody>
          <a:bodyPr lIns="91425" tIns="91425" rIns="91425" bIns="91425" anchor="ctr" anchorCtr="0">
            <a:noAutofit/>
          </a:bodyPr>
          <a:lstStyle/>
          <a:p>
            <a:pPr lvl="0" rtl="0">
              <a:spcBef>
                <a:spcPts val="0"/>
              </a:spcBef>
              <a:buNone/>
            </a:pPr>
            <a:r>
              <a:rPr lang="en">
                <a:solidFill>
                  <a:schemeClr val="dk1"/>
                </a:solidFill>
              </a:rPr>
              <a:t>Each element of a process can be then computed on external server or on the user’s computer.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Układ niestandardowy 1">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55600" y="17461"/>
            <a:ext cx="6489599" cy="1044599"/>
          </a:xfrm>
          <a:prstGeom prst="rect">
            <a:avLst/>
          </a:prstGeom>
        </p:spPr>
        <p:txBody>
          <a:bodyPr lIns="91425" tIns="91425" rIns="91425" bIns="91425" anchor="ctr" anchorCtr="0"/>
          <a:lstStyle>
            <a:lvl1pPr rtl="0">
              <a:spcBef>
                <a:spcPts val="0"/>
              </a:spcBef>
              <a:buNone/>
              <a:defRPr sz="3100">
                <a:solidFill>
                  <a:srgbClr val="FFFFFF"/>
                </a:solidFill>
                <a:latin typeface="Calibri"/>
                <a:ea typeface="Calibri"/>
                <a:cs typeface="Calibri"/>
                <a:sym typeface="Calibri"/>
              </a:defRPr>
            </a:lvl1pPr>
            <a:lvl2pPr rtl="0">
              <a:spcBef>
                <a:spcPts val="0"/>
              </a:spcBef>
              <a:buNone/>
              <a:defRPr>
                <a:latin typeface="Calibri"/>
                <a:ea typeface="Calibri"/>
                <a:cs typeface="Calibri"/>
                <a:sym typeface="Calibri"/>
              </a:defRPr>
            </a:lvl2pPr>
            <a:lvl3pPr rtl="0">
              <a:spcBef>
                <a:spcPts val="0"/>
              </a:spcBef>
              <a:buNone/>
              <a:defRPr>
                <a:latin typeface="Calibri"/>
                <a:ea typeface="Calibri"/>
                <a:cs typeface="Calibri"/>
                <a:sym typeface="Calibri"/>
              </a:defRPr>
            </a:lvl3pPr>
            <a:lvl4pPr rtl="0">
              <a:spcBef>
                <a:spcPts val="0"/>
              </a:spcBef>
              <a:buNone/>
              <a:defRPr>
                <a:latin typeface="Calibri"/>
                <a:ea typeface="Calibri"/>
                <a:cs typeface="Calibri"/>
                <a:sym typeface="Calibri"/>
              </a:defRPr>
            </a:lvl4pPr>
            <a:lvl5pPr rtl="0">
              <a:spcBef>
                <a:spcPts val="0"/>
              </a:spcBef>
              <a:buNone/>
              <a:defRPr>
                <a:latin typeface="Calibri"/>
                <a:ea typeface="Calibri"/>
                <a:cs typeface="Calibri"/>
                <a:sym typeface="Calibri"/>
              </a:defRPr>
            </a:lvl5pPr>
            <a:lvl6pPr rtl="0">
              <a:spcBef>
                <a:spcPts val="0"/>
              </a:spcBef>
              <a:buNone/>
              <a:defRPr>
                <a:latin typeface="Calibri"/>
                <a:ea typeface="Calibri"/>
                <a:cs typeface="Calibri"/>
                <a:sym typeface="Calibri"/>
              </a:defRPr>
            </a:lvl6pPr>
            <a:lvl7pPr rtl="0">
              <a:spcBef>
                <a:spcPts val="0"/>
              </a:spcBef>
              <a:buNone/>
              <a:defRPr>
                <a:latin typeface="Calibri"/>
                <a:ea typeface="Calibri"/>
                <a:cs typeface="Calibri"/>
                <a:sym typeface="Calibri"/>
              </a:defRPr>
            </a:lvl7pPr>
            <a:lvl8pPr rtl="0">
              <a:spcBef>
                <a:spcPts val="0"/>
              </a:spcBef>
              <a:buNone/>
              <a:defRPr>
                <a:latin typeface="Calibri"/>
                <a:ea typeface="Calibri"/>
                <a:cs typeface="Calibri"/>
                <a:sym typeface="Calibri"/>
              </a:defRPr>
            </a:lvl8pPr>
            <a:lvl9pPr>
              <a:spcBef>
                <a:spcPts val="0"/>
              </a:spcBef>
              <a:buNone/>
              <a:defRPr>
                <a:latin typeface="Calibri"/>
                <a:ea typeface="Calibri"/>
                <a:cs typeface="Calibri"/>
                <a:sym typeface="Calibri"/>
              </a:defRPr>
            </a:lvl9pPr>
          </a:lstStyle>
          <a:p>
            <a:endParaRPr/>
          </a:p>
        </p:txBody>
      </p:sp>
      <p:sp>
        <p:nvSpPr>
          <p:cNvPr id="22" name="Shape 22"/>
          <p:cNvSpPr txBox="1">
            <a:spLocks noGrp="1"/>
          </p:cNvSpPr>
          <p:nvPr>
            <p:ph type="body" idx="1"/>
          </p:nvPr>
        </p:nvSpPr>
        <p:spPr>
          <a:xfrm>
            <a:off x="355600" y="1295400"/>
            <a:ext cx="8226300" cy="4522799"/>
          </a:xfrm>
          <a:prstGeom prst="rect">
            <a:avLst/>
          </a:prstGeom>
          <a:noFill/>
          <a:ln>
            <a:noFill/>
          </a:ln>
        </p:spPr>
        <p:txBody>
          <a:bodyPr lIns="91425" tIns="91425" rIns="91425" bIns="91425" anchor="t" anchorCtr="0"/>
          <a:lstStyle>
            <a:lvl1pPr marL="342900" marR="0" indent="-342900" algn="l" rtl="0">
              <a:spcBef>
                <a:spcPts val="700"/>
              </a:spcBef>
              <a:spcAft>
                <a:spcPts val="0"/>
              </a:spcAft>
              <a:buSzPct val="100000"/>
              <a:buFont typeface="Verdana"/>
              <a:defRPr sz="2600">
                <a:latin typeface="Calibri"/>
                <a:ea typeface="Calibri"/>
                <a:cs typeface="Calibri"/>
                <a:sym typeface="Calibri"/>
              </a:defRPr>
            </a:lvl1pPr>
            <a:lvl2pPr marL="742950" marR="0" indent="-285750" algn="l" rtl="0">
              <a:spcBef>
                <a:spcPts val="600"/>
              </a:spcBef>
              <a:spcAft>
                <a:spcPts val="0"/>
              </a:spcAft>
              <a:buSzPct val="100000"/>
              <a:buFont typeface="Verdana"/>
              <a:buChar char="●"/>
              <a:defRPr sz="2200">
                <a:latin typeface="Calibri"/>
                <a:ea typeface="Calibri"/>
                <a:cs typeface="Calibri"/>
                <a:sym typeface="Calibri"/>
              </a:defRPr>
            </a:lvl2pPr>
            <a:lvl3pPr marL="1143000" marR="0" indent="-228600" algn="l" rtl="0">
              <a:spcBef>
                <a:spcPts val="550"/>
              </a:spcBef>
              <a:spcAft>
                <a:spcPts val="0"/>
              </a:spcAft>
              <a:buSzPct val="100000"/>
              <a:buFont typeface="Calibri"/>
              <a:defRPr sz="1800">
                <a:latin typeface="Calibri"/>
                <a:ea typeface="Calibri"/>
                <a:cs typeface="Calibri"/>
                <a:sym typeface="Calibri"/>
              </a:defRPr>
            </a:lvl3pPr>
            <a:lvl4pPr marL="1600200" marR="0" indent="-228600" algn="l" rtl="0">
              <a:spcBef>
                <a:spcPts val="500"/>
              </a:spcBef>
              <a:spcAft>
                <a:spcPts val="0"/>
              </a:spcAft>
              <a:buFont typeface="Calibri"/>
              <a:defRPr>
                <a:latin typeface="Calibri"/>
                <a:ea typeface="Calibri"/>
                <a:cs typeface="Calibri"/>
                <a:sym typeface="Calibri"/>
              </a:defRPr>
            </a:lvl4pPr>
            <a:lvl5pPr marL="2057400" marR="0" indent="-228600" algn="l" rtl="0">
              <a:spcBef>
                <a:spcPts val="450"/>
              </a:spcBef>
              <a:spcAft>
                <a:spcPts val="0"/>
              </a:spcAft>
              <a:buFont typeface="Calibri"/>
              <a:defRPr>
                <a:latin typeface="Calibri"/>
                <a:ea typeface="Calibri"/>
                <a:cs typeface="Calibri"/>
                <a:sym typeface="Calibri"/>
              </a:defRPr>
            </a:lvl5pPr>
            <a:lvl6pPr marL="2514600" marR="0" indent="-228600" algn="l" rtl="0">
              <a:spcBef>
                <a:spcPts val="450"/>
              </a:spcBef>
              <a:spcAft>
                <a:spcPts val="0"/>
              </a:spcAft>
              <a:buFont typeface="Calibri"/>
              <a:defRPr>
                <a:latin typeface="Calibri"/>
                <a:ea typeface="Calibri"/>
                <a:cs typeface="Calibri"/>
                <a:sym typeface="Calibri"/>
              </a:defRPr>
            </a:lvl6pPr>
            <a:lvl7pPr marL="2971800" marR="0" indent="-228600" algn="l" rtl="0">
              <a:spcBef>
                <a:spcPts val="450"/>
              </a:spcBef>
              <a:spcAft>
                <a:spcPts val="0"/>
              </a:spcAft>
              <a:buFont typeface="Calibri"/>
              <a:defRPr>
                <a:latin typeface="Calibri"/>
                <a:ea typeface="Calibri"/>
                <a:cs typeface="Calibri"/>
                <a:sym typeface="Calibri"/>
              </a:defRPr>
            </a:lvl7pPr>
            <a:lvl8pPr marL="3429000" marR="0" indent="-228600" algn="l" rtl="0">
              <a:spcBef>
                <a:spcPts val="450"/>
              </a:spcBef>
              <a:spcAft>
                <a:spcPts val="0"/>
              </a:spcAft>
              <a:buFont typeface="Calibri"/>
              <a:defRPr>
                <a:latin typeface="Calibri"/>
                <a:ea typeface="Calibri"/>
                <a:cs typeface="Calibri"/>
                <a:sym typeface="Calibri"/>
              </a:defRPr>
            </a:lvl8pPr>
            <a:lvl9pPr marL="3886200" marR="0" indent="-228600" algn="l" rtl="0">
              <a:spcBef>
                <a:spcPts val="450"/>
              </a:spcBef>
              <a:spcAft>
                <a:spcPts val="0"/>
              </a:spcAft>
              <a:buFont typeface="Calibri"/>
              <a:defRPr>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Nagłówek sekcji">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2" name="Shape 52"/>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ytuł i zawartość">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355600" y="17461"/>
            <a:ext cx="6489699" cy="1044575"/>
          </a:xfrm>
          <a:prstGeom prst="rect">
            <a:avLst/>
          </a:prstGeom>
          <a:noFill/>
          <a:ln>
            <a:noFill/>
          </a:ln>
        </p:spPr>
        <p:txBody>
          <a:bodyPr lIns="91425" tIns="91425" rIns="91425" bIns="91425" anchor="ctr" anchorCtr="0"/>
          <a:lstStyle>
            <a:lvl1pPr algn="l" rtl="0">
              <a:spcBef>
                <a:spcPts val="0"/>
              </a:spcBef>
              <a:spcAft>
                <a:spcPts val="0"/>
              </a:spcAft>
              <a:defRPr/>
            </a:lvl1pPr>
            <a:lvl2pPr marL="742950" indent="-285750" algn="l" rtl="0">
              <a:spcBef>
                <a:spcPts val="0"/>
              </a:spcBef>
              <a:spcAft>
                <a:spcPts val="0"/>
              </a:spcAft>
              <a:defRPr/>
            </a:lvl2pPr>
            <a:lvl3pPr marL="1143000" indent="-228600" algn="l" rtl="0">
              <a:spcBef>
                <a:spcPts val="0"/>
              </a:spcBef>
              <a:spcAft>
                <a:spcPts val="0"/>
              </a:spcAft>
              <a:defRPr/>
            </a:lvl3pPr>
            <a:lvl4pPr marL="1600200" indent="-228600" algn="l" rtl="0">
              <a:spcBef>
                <a:spcPts val="0"/>
              </a:spcBef>
              <a:spcAft>
                <a:spcPts val="0"/>
              </a:spcAft>
              <a:defRPr/>
            </a:lvl4pPr>
            <a:lvl5pPr marL="2057400" indent="-228600" algn="l" rtl="0">
              <a:spcBef>
                <a:spcPts val="0"/>
              </a:spcBef>
              <a:spcAft>
                <a:spcPts val="0"/>
              </a:spcAft>
              <a:defRPr/>
            </a:lvl5pPr>
            <a:lvl6pPr marL="2514600" indent="-228600" algn="l" rtl="0">
              <a:spcBef>
                <a:spcPts val="0"/>
              </a:spcBef>
              <a:spcAft>
                <a:spcPts val="0"/>
              </a:spcAft>
              <a:defRPr/>
            </a:lvl6pPr>
            <a:lvl7pPr marL="2971800" indent="-228600" algn="l" rtl="0">
              <a:spcBef>
                <a:spcPts val="0"/>
              </a:spcBef>
              <a:spcAft>
                <a:spcPts val="0"/>
              </a:spcAft>
              <a:defRPr/>
            </a:lvl7pPr>
            <a:lvl8pPr marL="3429000" indent="-228600" algn="l" rtl="0">
              <a:spcBef>
                <a:spcPts val="0"/>
              </a:spcBef>
              <a:spcAft>
                <a:spcPts val="0"/>
              </a:spcAft>
              <a:defRPr/>
            </a:lvl8pPr>
            <a:lvl9pPr marL="3886200" indent="-228600" algn="l" rtl="0">
              <a:spcBef>
                <a:spcPts val="0"/>
              </a:spcBef>
              <a:spcAft>
                <a:spcPts val="0"/>
              </a:spcAft>
              <a:defRPr/>
            </a:lvl9pPr>
          </a:lstStyle>
          <a:p>
            <a:endParaRPr/>
          </a:p>
        </p:txBody>
      </p:sp>
      <p:sp>
        <p:nvSpPr>
          <p:cNvPr id="55" name="Shape 55"/>
          <p:cNvSpPr txBox="1">
            <a:spLocks noGrp="1"/>
          </p:cNvSpPr>
          <p:nvPr>
            <p:ph type="body" idx="1"/>
          </p:nvPr>
        </p:nvSpPr>
        <p:spPr>
          <a:xfrm>
            <a:off x="355600" y="1295400"/>
            <a:ext cx="8226425" cy="4522786"/>
          </a:xfrm>
          <a:prstGeom prst="rect">
            <a:avLst/>
          </a:prstGeom>
          <a:noFill/>
          <a:ln>
            <a:noFill/>
          </a:ln>
        </p:spPr>
        <p:txBody>
          <a:bodyPr lIns="91425" tIns="91425" rIns="91425" bIns="91425" anchor="t" anchorCtr="0"/>
          <a:lstStyle>
            <a:lvl1pPr marL="342900" indent="-342900" algn="l" rtl="0">
              <a:spcBef>
                <a:spcPts val="700"/>
              </a:spcBef>
              <a:spcAft>
                <a:spcPts val="0"/>
              </a:spcAft>
              <a:defRPr/>
            </a:lvl1pPr>
            <a:lvl2pPr marL="742950" indent="-285750" algn="l" rtl="0">
              <a:spcBef>
                <a:spcPts val="600"/>
              </a:spcBef>
              <a:spcAft>
                <a:spcPts val="0"/>
              </a:spcAft>
              <a:defRPr/>
            </a:lvl2pPr>
            <a:lvl3pPr marL="1143000" indent="-228600" algn="l" rtl="0">
              <a:spcBef>
                <a:spcPts val="550"/>
              </a:spcBef>
              <a:spcAft>
                <a:spcPts val="0"/>
              </a:spcAft>
              <a:defRPr/>
            </a:lvl3pPr>
            <a:lvl4pPr marL="1600200" indent="-228600" algn="l" rtl="0">
              <a:spcBef>
                <a:spcPts val="500"/>
              </a:spcBef>
              <a:spcAft>
                <a:spcPts val="0"/>
              </a:spcAft>
              <a:defRPr/>
            </a:lvl4pPr>
            <a:lvl5pPr marL="2057400" indent="-228600" algn="l" rtl="0">
              <a:spcBef>
                <a:spcPts val="450"/>
              </a:spcBef>
              <a:spcAft>
                <a:spcPts val="0"/>
              </a:spcAft>
              <a:defRPr/>
            </a:lvl5pPr>
            <a:lvl6pPr marL="2514600" indent="-228600" algn="l" rtl="0">
              <a:spcBef>
                <a:spcPts val="450"/>
              </a:spcBef>
              <a:spcAft>
                <a:spcPts val="0"/>
              </a:spcAft>
              <a:defRPr/>
            </a:lvl6pPr>
            <a:lvl7pPr marL="2971800" indent="-228600" algn="l" rtl="0">
              <a:spcBef>
                <a:spcPts val="450"/>
              </a:spcBef>
              <a:spcAft>
                <a:spcPts val="0"/>
              </a:spcAft>
              <a:defRPr/>
            </a:lvl7pPr>
            <a:lvl8pPr marL="3429000" indent="-228600" algn="l" rtl="0">
              <a:spcBef>
                <a:spcPts val="450"/>
              </a:spcBef>
              <a:spcAft>
                <a:spcPts val="0"/>
              </a:spcAft>
              <a:defRPr/>
            </a:lvl8pPr>
            <a:lvl9pPr marL="3886200" indent="-228600" algn="l" rtl="0">
              <a:spcBef>
                <a:spcPts val="450"/>
              </a:spcBef>
              <a:spcAft>
                <a:spcPts val="0"/>
              </a:spcAft>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Slajd tytułowy">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742950" marR="0" indent="-285750" algn="l" rtl="0">
              <a:spcBef>
                <a:spcPts val="0"/>
              </a:spcBef>
              <a:spcAft>
                <a:spcPts val="0"/>
              </a:spcAft>
              <a:defRPr/>
            </a:lvl2pPr>
            <a:lvl3pPr marL="1143000" marR="0" indent="-228600" algn="l" rtl="0">
              <a:spcBef>
                <a:spcPts val="0"/>
              </a:spcBef>
              <a:spcAft>
                <a:spcPts val="0"/>
              </a:spcAft>
              <a:defRPr/>
            </a:lvl3pPr>
            <a:lvl4pPr marL="1600200" marR="0" indent="-228600" algn="l" rtl="0">
              <a:spcBef>
                <a:spcPts val="0"/>
              </a:spcBef>
              <a:spcAft>
                <a:spcPts val="0"/>
              </a:spcAft>
              <a:defRPr/>
            </a:lvl4pPr>
            <a:lvl5pPr marL="2057400" marR="0" indent="-228600" algn="l" rtl="0">
              <a:spcBef>
                <a:spcPts val="0"/>
              </a:spcBef>
              <a:spcAft>
                <a:spcPts val="0"/>
              </a:spcAft>
              <a:defRPr/>
            </a:lvl5pPr>
            <a:lvl6pPr marL="2514600" marR="0" indent="-228600" algn="l" rtl="0">
              <a:spcBef>
                <a:spcPts val="0"/>
              </a:spcBef>
              <a:spcAft>
                <a:spcPts val="0"/>
              </a:spcAft>
              <a:defRPr/>
            </a:lvl6pPr>
            <a:lvl7pPr marL="2971800" marR="0" indent="-228600" algn="l" rtl="0">
              <a:spcBef>
                <a:spcPts val="0"/>
              </a:spcBef>
              <a:spcAft>
                <a:spcPts val="0"/>
              </a:spcAft>
              <a:defRPr/>
            </a:lvl7pPr>
            <a:lvl8pPr marL="3429000" marR="0" indent="-228600" algn="l" rtl="0">
              <a:spcBef>
                <a:spcPts val="0"/>
              </a:spcBef>
              <a:spcAft>
                <a:spcPts val="0"/>
              </a:spcAft>
              <a:defRPr/>
            </a:lvl8pPr>
            <a:lvl9pPr marL="3886200" marR="0" indent="-228600" algn="l" rtl="0">
              <a:spcBef>
                <a:spcPts val="0"/>
              </a:spcBef>
              <a:spcAft>
                <a:spcPts val="0"/>
              </a:spcAft>
              <a:defRPr/>
            </a:lvl9pPr>
          </a:lstStyle>
          <a:p>
            <a:endParaRPr/>
          </a:p>
        </p:txBody>
      </p:sp>
      <p:sp>
        <p:nvSpPr>
          <p:cNvPr id="58" name="Shape 58"/>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700"/>
              </a:spcBef>
              <a:spcAft>
                <a:spcPts val="0"/>
              </a:spcAft>
              <a:buClr>
                <a:srgbClr val="000000"/>
              </a:buClr>
              <a:buFont typeface="Times New Roman"/>
              <a:buNone/>
              <a:defRPr/>
            </a:lvl1pPr>
            <a:lvl2pPr marL="457200" marR="0" indent="0" algn="ctr" rtl="0">
              <a:spcBef>
                <a:spcPts val="600"/>
              </a:spcBef>
              <a:spcAft>
                <a:spcPts val="0"/>
              </a:spcAft>
              <a:buClr>
                <a:srgbClr val="000000"/>
              </a:buClr>
              <a:buFont typeface="Times New Roman"/>
              <a:buNone/>
              <a:defRPr/>
            </a:lvl2pPr>
            <a:lvl3pPr marL="914400" marR="0" indent="0" algn="ctr" rtl="0">
              <a:spcBef>
                <a:spcPts val="550"/>
              </a:spcBef>
              <a:spcAft>
                <a:spcPts val="0"/>
              </a:spcAft>
              <a:buClr>
                <a:srgbClr val="000000"/>
              </a:buClr>
              <a:buFont typeface="Times New Roman"/>
              <a:buNone/>
              <a:defRPr/>
            </a:lvl3pPr>
            <a:lvl4pPr marL="1371600" marR="0" indent="0" algn="ctr" rtl="0">
              <a:spcBef>
                <a:spcPts val="500"/>
              </a:spcBef>
              <a:spcAft>
                <a:spcPts val="0"/>
              </a:spcAft>
              <a:buClr>
                <a:srgbClr val="000000"/>
              </a:buClr>
              <a:buFont typeface="Times New Roman"/>
              <a:buNone/>
              <a:defRPr/>
            </a:lvl4pPr>
            <a:lvl5pPr marL="1828800" marR="0" indent="0" algn="ctr" rtl="0">
              <a:spcBef>
                <a:spcPts val="450"/>
              </a:spcBef>
              <a:spcAft>
                <a:spcPts val="0"/>
              </a:spcAft>
              <a:buClr>
                <a:srgbClr val="000000"/>
              </a:buClr>
              <a:buFont typeface="Times New Roman"/>
              <a:buNone/>
              <a:defRPr/>
            </a:lvl5pPr>
            <a:lvl6pPr marL="2286000" marR="0" indent="0" algn="ctr" rtl="0">
              <a:spcBef>
                <a:spcPts val="450"/>
              </a:spcBef>
              <a:spcAft>
                <a:spcPts val="0"/>
              </a:spcAft>
              <a:buClr>
                <a:srgbClr val="000000"/>
              </a:buClr>
              <a:buFont typeface="Times New Roman"/>
              <a:buNone/>
              <a:defRPr/>
            </a:lvl6pPr>
            <a:lvl7pPr marL="2743200" marR="0" indent="0" algn="ctr" rtl="0">
              <a:spcBef>
                <a:spcPts val="450"/>
              </a:spcBef>
              <a:spcAft>
                <a:spcPts val="0"/>
              </a:spcAft>
              <a:buClr>
                <a:srgbClr val="000000"/>
              </a:buClr>
              <a:buFont typeface="Times New Roman"/>
              <a:buNone/>
              <a:defRPr/>
            </a:lvl7pPr>
            <a:lvl8pPr marL="3200400" marR="0" indent="0" algn="ctr" rtl="0">
              <a:spcBef>
                <a:spcPts val="450"/>
              </a:spcBef>
              <a:spcAft>
                <a:spcPts val="0"/>
              </a:spcAft>
              <a:buClr>
                <a:srgbClr val="000000"/>
              </a:buClr>
              <a:buFont typeface="Times New Roman"/>
              <a:buNone/>
              <a:defRPr/>
            </a:lvl8pPr>
            <a:lvl9pPr marL="3657600" marR="0" indent="0" algn="ctr" rtl="0">
              <a:spcBef>
                <a:spcPts val="450"/>
              </a:spcBef>
              <a:spcAft>
                <a:spcPts val="0"/>
              </a:spcAft>
              <a:buClr>
                <a:srgbClr val="000000"/>
              </a:buClr>
              <a:buFont typeface="Times New Roman"/>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Układ niestandardowy">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55600" y="17463"/>
            <a:ext cx="6489699" cy="1044575"/>
          </a:xfrm>
          <a:prstGeom prst="rect">
            <a:avLst/>
          </a:prstGeom>
          <a:noFill/>
          <a:ln>
            <a:noFill/>
          </a:ln>
        </p:spPr>
        <p:txBody>
          <a:bodyPr lIns="91425" tIns="91425" rIns="91425" bIns="91425" anchor="ctr" anchorCtr="0"/>
          <a:lstStyle>
            <a:lvl1pPr algn="l" rtl="0">
              <a:spcBef>
                <a:spcPts val="0"/>
              </a:spcBef>
              <a:spcAft>
                <a:spcPts val="0"/>
              </a:spcAft>
              <a:defRPr/>
            </a:lvl1pPr>
            <a:lvl2pPr marL="742950" indent="-285750" algn="l" rtl="0">
              <a:spcBef>
                <a:spcPts val="0"/>
              </a:spcBef>
              <a:spcAft>
                <a:spcPts val="0"/>
              </a:spcAft>
              <a:defRPr/>
            </a:lvl2pPr>
            <a:lvl3pPr marL="1143000" indent="-228600" algn="l" rtl="0">
              <a:spcBef>
                <a:spcPts val="0"/>
              </a:spcBef>
              <a:spcAft>
                <a:spcPts val="0"/>
              </a:spcAft>
              <a:defRPr/>
            </a:lvl3pPr>
            <a:lvl4pPr marL="1600200" indent="-228600" algn="l" rtl="0">
              <a:spcBef>
                <a:spcPts val="0"/>
              </a:spcBef>
              <a:spcAft>
                <a:spcPts val="0"/>
              </a:spcAft>
              <a:defRPr/>
            </a:lvl4pPr>
            <a:lvl5pPr marL="2057400" indent="-228600" algn="l" rtl="0">
              <a:spcBef>
                <a:spcPts val="0"/>
              </a:spcBef>
              <a:spcAft>
                <a:spcPts val="0"/>
              </a:spcAft>
              <a:defRPr/>
            </a:lvl5pPr>
            <a:lvl6pPr marL="2514600" indent="-228600" algn="l" rtl="0">
              <a:spcBef>
                <a:spcPts val="0"/>
              </a:spcBef>
              <a:spcAft>
                <a:spcPts val="0"/>
              </a:spcAft>
              <a:defRPr/>
            </a:lvl6pPr>
            <a:lvl7pPr marL="2971800" indent="-228600" algn="l" rtl="0">
              <a:spcBef>
                <a:spcPts val="0"/>
              </a:spcBef>
              <a:spcAft>
                <a:spcPts val="0"/>
              </a:spcAft>
              <a:defRPr/>
            </a:lvl7pPr>
            <a:lvl8pPr marL="3429000" indent="-228600" algn="l" rtl="0">
              <a:spcBef>
                <a:spcPts val="0"/>
              </a:spcBef>
              <a:spcAft>
                <a:spcPts val="0"/>
              </a:spcAft>
              <a:defRPr/>
            </a:lvl8pPr>
            <a:lvl9pPr marL="3886200" indent="-228600" algn="l" rtl="0">
              <a:spcBef>
                <a:spcPts val="0"/>
              </a:spcBef>
              <a:spcAft>
                <a:spcPts val="0"/>
              </a:spcAft>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cSld name="Tytuł pionowy i teks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4653756" y="1889919"/>
            <a:ext cx="5800725" cy="2055812"/>
          </a:xfrm>
          <a:prstGeom prst="rect">
            <a:avLst/>
          </a:prstGeom>
          <a:noFill/>
          <a:ln>
            <a:noFill/>
          </a:ln>
        </p:spPr>
        <p:txBody>
          <a:bodyPr lIns="91425" tIns="91425" rIns="91425" bIns="91425" anchor="ctr" anchorCtr="0"/>
          <a:lstStyle>
            <a:lvl1pPr algn="l" rtl="0">
              <a:spcBef>
                <a:spcPts val="0"/>
              </a:spcBef>
              <a:spcAft>
                <a:spcPts val="0"/>
              </a:spcAft>
              <a:defRPr/>
            </a:lvl1pPr>
            <a:lvl2pPr marL="742950" indent="-285750" algn="l" rtl="0">
              <a:spcBef>
                <a:spcPts val="0"/>
              </a:spcBef>
              <a:spcAft>
                <a:spcPts val="0"/>
              </a:spcAft>
              <a:defRPr/>
            </a:lvl2pPr>
            <a:lvl3pPr marL="1143000" indent="-228600" algn="l" rtl="0">
              <a:spcBef>
                <a:spcPts val="0"/>
              </a:spcBef>
              <a:spcAft>
                <a:spcPts val="0"/>
              </a:spcAft>
              <a:defRPr/>
            </a:lvl3pPr>
            <a:lvl4pPr marL="1600200" indent="-228600" algn="l" rtl="0">
              <a:spcBef>
                <a:spcPts val="0"/>
              </a:spcBef>
              <a:spcAft>
                <a:spcPts val="0"/>
              </a:spcAft>
              <a:defRPr/>
            </a:lvl4pPr>
            <a:lvl5pPr marL="2057400" indent="-228600" algn="l" rtl="0">
              <a:spcBef>
                <a:spcPts val="0"/>
              </a:spcBef>
              <a:spcAft>
                <a:spcPts val="0"/>
              </a:spcAft>
              <a:defRPr/>
            </a:lvl5pPr>
            <a:lvl6pPr marL="2514600" indent="-228600" algn="l" rtl="0">
              <a:spcBef>
                <a:spcPts val="0"/>
              </a:spcBef>
              <a:spcAft>
                <a:spcPts val="0"/>
              </a:spcAft>
              <a:defRPr/>
            </a:lvl6pPr>
            <a:lvl7pPr marL="2971800" indent="-228600" algn="l" rtl="0">
              <a:spcBef>
                <a:spcPts val="0"/>
              </a:spcBef>
              <a:spcAft>
                <a:spcPts val="0"/>
              </a:spcAft>
              <a:defRPr/>
            </a:lvl7pPr>
            <a:lvl8pPr marL="3429000" indent="-228600" algn="l" rtl="0">
              <a:spcBef>
                <a:spcPts val="0"/>
              </a:spcBef>
              <a:spcAft>
                <a:spcPts val="0"/>
              </a:spcAft>
              <a:defRPr/>
            </a:lvl8pPr>
            <a:lvl9pPr marL="3886200" indent="-228600" algn="l" rtl="0">
              <a:spcBef>
                <a:spcPts val="0"/>
              </a:spcBef>
              <a:spcAft>
                <a:spcPts val="0"/>
              </a:spcAft>
              <a:defRPr/>
            </a:lvl9pPr>
          </a:lstStyle>
          <a:p>
            <a:endParaRPr/>
          </a:p>
        </p:txBody>
      </p:sp>
      <p:sp>
        <p:nvSpPr>
          <p:cNvPr id="74" name="Shape 74"/>
          <p:cNvSpPr txBox="1">
            <a:spLocks noGrp="1"/>
          </p:cNvSpPr>
          <p:nvPr>
            <p:ph type="body" idx="1"/>
          </p:nvPr>
        </p:nvSpPr>
        <p:spPr>
          <a:xfrm rot="5400000">
            <a:off x="464343" y="-91281"/>
            <a:ext cx="5800725" cy="6018213"/>
          </a:xfrm>
          <a:prstGeom prst="rect">
            <a:avLst/>
          </a:prstGeom>
          <a:noFill/>
          <a:ln>
            <a:noFill/>
          </a:ln>
        </p:spPr>
        <p:txBody>
          <a:bodyPr lIns="91425" tIns="91425" rIns="91425" bIns="91425" anchor="t" anchorCtr="0"/>
          <a:lstStyle>
            <a:lvl1pPr marL="342900" indent="-342900" algn="l" rtl="0">
              <a:spcBef>
                <a:spcPts val="700"/>
              </a:spcBef>
              <a:spcAft>
                <a:spcPts val="0"/>
              </a:spcAft>
              <a:defRPr/>
            </a:lvl1pPr>
            <a:lvl2pPr marL="742950" indent="-285750" algn="l" rtl="0">
              <a:spcBef>
                <a:spcPts val="600"/>
              </a:spcBef>
              <a:spcAft>
                <a:spcPts val="0"/>
              </a:spcAft>
              <a:defRPr/>
            </a:lvl2pPr>
            <a:lvl3pPr marL="1143000" indent="-228600" algn="l" rtl="0">
              <a:spcBef>
                <a:spcPts val="550"/>
              </a:spcBef>
              <a:spcAft>
                <a:spcPts val="0"/>
              </a:spcAft>
              <a:defRPr/>
            </a:lvl3pPr>
            <a:lvl4pPr marL="1600200" indent="-228600" algn="l" rtl="0">
              <a:spcBef>
                <a:spcPts val="500"/>
              </a:spcBef>
              <a:spcAft>
                <a:spcPts val="0"/>
              </a:spcAft>
              <a:defRPr/>
            </a:lvl4pPr>
            <a:lvl5pPr marL="2057400" indent="-228600" algn="l" rtl="0">
              <a:spcBef>
                <a:spcPts val="450"/>
              </a:spcBef>
              <a:spcAft>
                <a:spcPts val="0"/>
              </a:spcAft>
              <a:defRPr/>
            </a:lvl5pPr>
            <a:lvl6pPr marL="2514600" indent="-228600" algn="l" rtl="0">
              <a:spcBef>
                <a:spcPts val="450"/>
              </a:spcBef>
              <a:spcAft>
                <a:spcPts val="0"/>
              </a:spcAft>
              <a:defRPr/>
            </a:lvl6pPr>
            <a:lvl7pPr marL="2971800" indent="-228600" algn="l" rtl="0">
              <a:spcBef>
                <a:spcPts val="450"/>
              </a:spcBef>
              <a:spcAft>
                <a:spcPts val="0"/>
              </a:spcAft>
              <a:defRPr/>
            </a:lvl7pPr>
            <a:lvl8pPr marL="3429000" indent="-228600" algn="l" rtl="0">
              <a:spcBef>
                <a:spcPts val="450"/>
              </a:spcBef>
              <a:spcAft>
                <a:spcPts val="0"/>
              </a:spcAft>
              <a:defRPr/>
            </a:lvl8pPr>
            <a:lvl9pPr marL="3886200" indent="-228600" algn="l" rtl="0">
              <a:spcBef>
                <a:spcPts val="450"/>
              </a:spcBef>
              <a:spcAft>
                <a:spcPts val="0"/>
              </a:spcAft>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cSld name="Tytuł i tekst pionowy">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55600" y="17461"/>
            <a:ext cx="6489699" cy="1044575"/>
          </a:xfrm>
          <a:prstGeom prst="rect">
            <a:avLst/>
          </a:prstGeom>
          <a:noFill/>
          <a:ln>
            <a:noFill/>
          </a:ln>
        </p:spPr>
        <p:txBody>
          <a:bodyPr lIns="91425" tIns="91425" rIns="91425" bIns="91425" anchor="ctr" anchorCtr="0"/>
          <a:lstStyle>
            <a:lvl1pPr algn="l" rtl="0">
              <a:spcBef>
                <a:spcPts val="0"/>
              </a:spcBef>
              <a:spcAft>
                <a:spcPts val="0"/>
              </a:spcAft>
              <a:defRPr/>
            </a:lvl1pPr>
            <a:lvl2pPr marL="742950" indent="-285750" algn="l" rtl="0">
              <a:spcBef>
                <a:spcPts val="0"/>
              </a:spcBef>
              <a:spcAft>
                <a:spcPts val="0"/>
              </a:spcAft>
              <a:defRPr/>
            </a:lvl2pPr>
            <a:lvl3pPr marL="1143000" indent="-228600" algn="l" rtl="0">
              <a:spcBef>
                <a:spcPts val="0"/>
              </a:spcBef>
              <a:spcAft>
                <a:spcPts val="0"/>
              </a:spcAft>
              <a:defRPr/>
            </a:lvl3pPr>
            <a:lvl4pPr marL="1600200" indent="-228600" algn="l" rtl="0">
              <a:spcBef>
                <a:spcPts val="0"/>
              </a:spcBef>
              <a:spcAft>
                <a:spcPts val="0"/>
              </a:spcAft>
              <a:defRPr/>
            </a:lvl4pPr>
            <a:lvl5pPr marL="2057400" indent="-228600" algn="l" rtl="0">
              <a:spcBef>
                <a:spcPts val="0"/>
              </a:spcBef>
              <a:spcAft>
                <a:spcPts val="0"/>
              </a:spcAft>
              <a:defRPr/>
            </a:lvl5pPr>
            <a:lvl6pPr marL="2514600" indent="-228600" algn="l" rtl="0">
              <a:spcBef>
                <a:spcPts val="0"/>
              </a:spcBef>
              <a:spcAft>
                <a:spcPts val="0"/>
              </a:spcAft>
              <a:defRPr/>
            </a:lvl6pPr>
            <a:lvl7pPr marL="2971800" indent="-228600" algn="l" rtl="0">
              <a:spcBef>
                <a:spcPts val="0"/>
              </a:spcBef>
              <a:spcAft>
                <a:spcPts val="0"/>
              </a:spcAft>
              <a:defRPr/>
            </a:lvl7pPr>
            <a:lvl8pPr marL="3429000" indent="-228600" algn="l" rtl="0">
              <a:spcBef>
                <a:spcPts val="0"/>
              </a:spcBef>
              <a:spcAft>
                <a:spcPts val="0"/>
              </a:spcAft>
              <a:defRPr/>
            </a:lvl8pPr>
            <a:lvl9pPr marL="3886200" indent="-228600" algn="l" rtl="0">
              <a:spcBef>
                <a:spcPts val="0"/>
              </a:spcBef>
              <a:spcAft>
                <a:spcPts val="0"/>
              </a:spcAft>
              <a:defRPr/>
            </a:lvl9pPr>
          </a:lstStyle>
          <a:p>
            <a:endParaRPr/>
          </a:p>
        </p:txBody>
      </p:sp>
      <p:sp>
        <p:nvSpPr>
          <p:cNvPr id="77" name="Shape 77"/>
          <p:cNvSpPr txBox="1">
            <a:spLocks noGrp="1"/>
          </p:cNvSpPr>
          <p:nvPr>
            <p:ph type="body" idx="1"/>
          </p:nvPr>
        </p:nvSpPr>
        <p:spPr>
          <a:xfrm rot="5400000">
            <a:off x="2207418" y="-556419"/>
            <a:ext cx="4522786" cy="8226425"/>
          </a:xfrm>
          <a:prstGeom prst="rect">
            <a:avLst/>
          </a:prstGeom>
          <a:noFill/>
          <a:ln>
            <a:noFill/>
          </a:ln>
        </p:spPr>
        <p:txBody>
          <a:bodyPr lIns="91425" tIns="91425" rIns="91425" bIns="91425" anchor="t" anchorCtr="0"/>
          <a:lstStyle>
            <a:lvl1pPr marL="342900" indent="-342900" algn="l" rtl="0">
              <a:spcBef>
                <a:spcPts val="700"/>
              </a:spcBef>
              <a:spcAft>
                <a:spcPts val="0"/>
              </a:spcAft>
              <a:defRPr/>
            </a:lvl1pPr>
            <a:lvl2pPr marL="742950" indent="-285750" algn="l" rtl="0">
              <a:spcBef>
                <a:spcPts val="600"/>
              </a:spcBef>
              <a:spcAft>
                <a:spcPts val="0"/>
              </a:spcAft>
              <a:defRPr/>
            </a:lvl2pPr>
            <a:lvl3pPr marL="1143000" indent="-228600" algn="l" rtl="0">
              <a:spcBef>
                <a:spcPts val="550"/>
              </a:spcBef>
              <a:spcAft>
                <a:spcPts val="0"/>
              </a:spcAft>
              <a:defRPr/>
            </a:lvl3pPr>
            <a:lvl4pPr marL="1600200" indent="-228600" algn="l" rtl="0">
              <a:spcBef>
                <a:spcPts val="500"/>
              </a:spcBef>
              <a:spcAft>
                <a:spcPts val="0"/>
              </a:spcAft>
              <a:defRPr/>
            </a:lvl4pPr>
            <a:lvl5pPr marL="2057400" indent="-228600" algn="l" rtl="0">
              <a:spcBef>
                <a:spcPts val="450"/>
              </a:spcBef>
              <a:spcAft>
                <a:spcPts val="0"/>
              </a:spcAft>
              <a:defRPr/>
            </a:lvl5pPr>
            <a:lvl6pPr marL="2514600" indent="-228600" algn="l" rtl="0">
              <a:spcBef>
                <a:spcPts val="450"/>
              </a:spcBef>
              <a:spcAft>
                <a:spcPts val="0"/>
              </a:spcAft>
              <a:defRPr/>
            </a:lvl6pPr>
            <a:lvl7pPr marL="2971800" indent="-228600" algn="l" rtl="0">
              <a:spcBef>
                <a:spcPts val="450"/>
              </a:spcBef>
              <a:spcAft>
                <a:spcPts val="0"/>
              </a:spcAft>
              <a:defRPr/>
            </a:lvl7pPr>
            <a:lvl8pPr marL="3429000" indent="-228600" algn="l" rtl="0">
              <a:spcBef>
                <a:spcPts val="450"/>
              </a:spcBef>
              <a:spcAft>
                <a:spcPts val="0"/>
              </a:spcAft>
              <a:defRPr/>
            </a:lvl8pPr>
            <a:lvl9pPr marL="3886200" indent="-228600" algn="l" rtl="0">
              <a:spcBef>
                <a:spcPts val="450"/>
              </a:spcBef>
              <a:spcAft>
                <a:spcPts val="0"/>
              </a:spcAft>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cSld name="Obraz z podpisem">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0" name="Shape 80"/>
          <p:cNvSpPr>
            <a:spLocks noGrp="1"/>
          </p:cNvSpPr>
          <p:nvPr>
            <p:ph type="pic" idx="2"/>
          </p:nvPr>
        </p:nvSpPr>
        <p:spPr>
          <a:xfrm>
            <a:off x="1792288" y="612775"/>
            <a:ext cx="5486399" cy="4114800"/>
          </a:xfrm>
          <a:prstGeom prst="rect">
            <a:avLst/>
          </a:prstGeom>
          <a:noFill/>
          <a:ln>
            <a:noFill/>
          </a:ln>
        </p:spPr>
      </p:sp>
      <p:sp>
        <p:nvSpPr>
          <p:cNvPr id="81" name="Shape 81"/>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cSld name="Zawartość z podpisem">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4" name="Shape 84"/>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5" name="Shape 85"/>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Pusty">
    <p:spTree>
      <p:nvGrpSpPr>
        <p:cNvPr id="1" name="Shape 86"/>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cSld name="Tylko tytuł">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355600" y="17461"/>
            <a:ext cx="6489699" cy="1044575"/>
          </a:xfrm>
          <a:prstGeom prst="rect">
            <a:avLst/>
          </a:prstGeom>
          <a:noFill/>
          <a:ln>
            <a:noFill/>
          </a:ln>
        </p:spPr>
        <p:txBody>
          <a:bodyPr lIns="91425" tIns="91425" rIns="91425" bIns="91425" anchor="ctr" anchorCtr="0"/>
          <a:lstStyle>
            <a:lvl1pPr algn="l" rtl="0">
              <a:spcBef>
                <a:spcPts val="0"/>
              </a:spcBef>
              <a:spcAft>
                <a:spcPts val="0"/>
              </a:spcAft>
              <a:defRPr/>
            </a:lvl1pPr>
            <a:lvl2pPr marL="742950" indent="-285750" algn="l" rtl="0">
              <a:spcBef>
                <a:spcPts val="0"/>
              </a:spcBef>
              <a:spcAft>
                <a:spcPts val="0"/>
              </a:spcAft>
              <a:defRPr/>
            </a:lvl2pPr>
            <a:lvl3pPr marL="1143000" indent="-228600" algn="l" rtl="0">
              <a:spcBef>
                <a:spcPts val="0"/>
              </a:spcBef>
              <a:spcAft>
                <a:spcPts val="0"/>
              </a:spcAft>
              <a:defRPr/>
            </a:lvl3pPr>
            <a:lvl4pPr marL="1600200" indent="-228600" algn="l" rtl="0">
              <a:spcBef>
                <a:spcPts val="0"/>
              </a:spcBef>
              <a:spcAft>
                <a:spcPts val="0"/>
              </a:spcAft>
              <a:defRPr/>
            </a:lvl4pPr>
            <a:lvl5pPr marL="2057400" indent="-228600" algn="l" rtl="0">
              <a:spcBef>
                <a:spcPts val="0"/>
              </a:spcBef>
              <a:spcAft>
                <a:spcPts val="0"/>
              </a:spcAft>
              <a:defRPr/>
            </a:lvl5pPr>
            <a:lvl6pPr marL="2514600" indent="-228600" algn="l" rtl="0">
              <a:spcBef>
                <a:spcPts val="0"/>
              </a:spcBef>
              <a:spcAft>
                <a:spcPts val="0"/>
              </a:spcAft>
              <a:defRPr/>
            </a:lvl6pPr>
            <a:lvl7pPr marL="2971800" indent="-228600" algn="l" rtl="0">
              <a:spcBef>
                <a:spcPts val="0"/>
              </a:spcBef>
              <a:spcAft>
                <a:spcPts val="0"/>
              </a:spcAft>
              <a:defRPr/>
            </a:lvl7pPr>
            <a:lvl8pPr marL="3429000" indent="-228600" algn="l" rtl="0">
              <a:spcBef>
                <a:spcPts val="0"/>
              </a:spcBef>
              <a:spcAft>
                <a:spcPts val="0"/>
              </a:spcAft>
              <a:defRPr/>
            </a:lvl8pPr>
            <a:lvl9pPr marL="3886200" indent="-228600" algn="l" rtl="0">
              <a:spcBef>
                <a:spcPts val="0"/>
              </a:spcBef>
              <a:spcAft>
                <a:spcPts val="0"/>
              </a:spcAft>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itleAndTx">
  <p:cSld name="Tytuł pionowy i tekst">
    <p:spTree>
      <p:nvGrpSpPr>
        <p:cNvPr id="1" name="Shape 23"/>
        <p:cNvGrpSpPr/>
        <p:nvPr/>
      </p:nvGrpSpPr>
      <p:grpSpPr>
        <a:xfrm>
          <a:off x="0" y="0"/>
          <a:ext cx="0" cy="0"/>
          <a:chOff x="0" y="0"/>
          <a:chExt cx="0" cy="0"/>
        </a:xfrm>
      </p:grpSpPr>
      <p:sp>
        <p:nvSpPr>
          <p:cNvPr id="24" name="Shape 24"/>
          <p:cNvSpPr txBox="1">
            <a:spLocks noGrp="1"/>
          </p:cNvSpPr>
          <p:nvPr>
            <p:ph type="title"/>
          </p:nvPr>
        </p:nvSpPr>
        <p:spPr>
          <a:xfrm rot="5400000">
            <a:off x="4653756" y="1889919"/>
            <a:ext cx="5800725" cy="2055812"/>
          </a:xfrm>
          <a:prstGeom prst="rect">
            <a:avLst/>
          </a:prstGeom>
          <a:noFill/>
          <a:ln>
            <a:noFill/>
          </a:ln>
        </p:spPr>
        <p:txBody>
          <a:bodyPr lIns="91425" tIns="91425" rIns="91425" bIns="91425" anchor="ctr" anchorCtr="0"/>
          <a:lstStyle>
            <a:lvl1pPr algn="l" rtl="0">
              <a:spcBef>
                <a:spcPts val="0"/>
              </a:spcBef>
              <a:spcAft>
                <a:spcPts val="0"/>
              </a:spcAft>
              <a:defRPr/>
            </a:lvl1pPr>
            <a:lvl2pPr marL="742950" indent="-285750" algn="l" rtl="0">
              <a:spcBef>
                <a:spcPts val="0"/>
              </a:spcBef>
              <a:spcAft>
                <a:spcPts val="0"/>
              </a:spcAft>
              <a:defRPr/>
            </a:lvl2pPr>
            <a:lvl3pPr marL="1143000" indent="-228600" algn="l" rtl="0">
              <a:spcBef>
                <a:spcPts val="0"/>
              </a:spcBef>
              <a:spcAft>
                <a:spcPts val="0"/>
              </a:spcAft>
              <a:defRPr/>
            </a:lvl3pPr>
            <a:lvl4pPr marL="1600200" indent="-228600" algn="l" rtl="0">
              <a:spcBef>
                <a:spcPts val="0"/>
              </a:spcBef>
              <a:spcAft>
                <a:spcPts val="0"/>
              </a:spcAft>
              <a:defRPr/>
            </a:lvl4pPr>
            <a:lvl5pPr marL="2057400" indent="-228600" algn="l" rtl="0">
              <a:spcBef>
                <a:spcPts val="0"/>
              </a:spcBef>
              <a:spcAft>
                <a:spcPts val="0"/>
              </a:spcAft>
              <a:defRPr/>
            </a:lvl5pPr>
            <a:lvl6pPr marL="2514600" indent="-228600" algn="l" rtl="0">
              <a:spcBef>
                <a:spcPts val="0"/>
              </a:spcBef>
              <a:spcAft>
                <a:spcPts val="0"/>
              </a:spcAft>
              <a:defRPr/>
            </a:lvl6pPr>
            <a:lvl7pPr marL="2971800" indent="-228600" algn="l" rtl="0">
              <a:spcBef>
                <a:spcPts val="0"/>
              </a:spcBef>
              <a:spcAft>
                <a:spcPts val="0"/>
              </a:spcAft>
              <a:defRPr/>
            </a:lvl7pPr>
            <a:lvl8pPr marL="3429000" indent="-228600" algn="l" rtl="0">
              <a:spcBef>
                <a:spcPts val="0"/>
              </a:spcBef>
              <a:spcAft>
                <a:spcPts val="0"/>
              </a:spcAft>
              <a:defRPr/>
            </a:lvl8pPr>
            <a:lvl9pPr marL="3886200" indent="-228600" algn="l" rtl="0">
              <a:spcBef>
                <a:spcPts val="0"/>
              </a:spcBef>
              <a:spcAft>
                <a:spcPts val="0"/>
              </a:spcAft>
              <a:defRPr/>
            </a:lvl9pPr>
          </a:lstStyle>
          <a:p>
            <a:endParaRPr/>
          </a:p>
        </p:txBody>
      </p:sp>
      <p:sp>
        <p:nvSpPr>
          <p:cNvPr id="25" name="Shape 25"/>
          <p:cNvSpPr txBox="1">
            <a:spLocks noGrp="1"/>
          </p:cNvSpPr>
          <p:nvPr>
            <p:ph type="body" idx="1"/>
          </p:nvPr>
        </p:nvSpPr>
        <p:spPr>
          <a:xfrm rot="5400000">
            <a:off x="464343" y="-91281"/>
            <a:ext cx="5800725" cy="6018213"/>
          </a:xfrm>
          <a:prstGeom prst="rect">
            <a:avLst/>
          </a:prstGeom>
          <a:noFill/>
          <a:ln>
            <a:noFill/>
          </a:ln>
        </p:spPr>
        <p:txBody>
          <a:bodyPr lIns="91425" tIns="91425" rIns="91425" bIns="91425" anchor="t" anchorCtr="0"/>
          <a:lstStyle>
            <a:lvl1pPr marL="342900" indent="-342900" algn="l" rtl="0">
              <a:spcBef>
                <a:spcPts val="700"/>
              </a:spcBef>
              <a:spcAft>
                <a:spcPts val="0"/>
              </a:spcAft>
              <a:defRPr/>
            </a:lvl1pPr>
            <a:lvl2pPr marL="742950" indent="-285750" algn="l" rtl="0">
              <a:spcBef>
                <a:spcPts val="600"/>
              </a:spcBef>
              <a:spcAft>
                <a:spcPts val="0"/>
              </a:spcAft>
              <a:defRPr/>
            </a:lvl2pPr>
            <a:lvl3pPr marL="1143000" indent="-228600" algn="l" rtl="0">
              <a:spcBef>
                <a:spcPts val="550"/>
              </a:spcBef>
              <a:spcAft>
                <a:spcPts val="0"/>
              </a:spcAft>
              <a:defRPr/>
            </a:lvl3pPr>
            <a:lvl4pPr marL="1600200" indent="-228600" algn="l" rtl="0">
              <a:spcBef>
                <a:spcPts val="500"/>
              </a:spcBef>
              <a:spcAft>
                <a:spcPts val="0"/>
              </a:spcAft>
              <a:defRPr/>
            </a:lvl4pPr>
            <a:lvl5pPr marL="2057400" indent="-228600" algn="l" rtl="0">
              <a:spcBef>
                <a:spcPts val="450"/>
              </a:spcBef>
              <a:spcAft>
                <a:spcPts val="0"/>
              </a:spcAft>
              <a:defRPr/>
            </a:lvl5pPr>
            <a:lvl6pPr marL="2514600" indent="-228600" algn="l" rtl="0">
              <a:spcBef>
                <a:spcPts val="450"/>
              </a:spcBef>
              <a:spcAft>
                <a:spcPts val="0"/>
              </a:spcAft>
              <a:defRPr/>
            </a:lvl6pPr>
            <a:lvl7pPr marL="2971800" indent="-228600" algn="l" rtl="0">
              <a:spcBef>
                <a:spcPts val="450"/>
              </a:spcBef>
              <a:spcAft>
                <a:spcPts val="0"/>
              </a:spcAft>
              <a:defRPr/>
            </a:lvl7pPr>
            <a:lvl8pPr marL="3429000" indent="-228600" algn="l" rtl="0">
              <a:spcBef>
                <a:spcPts val="450"/>
              </a:spcBef>
              <a:spcAft>
                <a:spcPts val="0"/>
              </a:spcAft>
              <a:defRPr/>
            </a:lvl8pPr>
            <a:lvl9pPr marL="3886200" indent="-228600" algn="l" rtl="0">
              <a:spcBef>
                <a:spcPts val="450"/>
              </a:spcBef>
              <a:spcAft>
                <a:spcPts val="0"/>
              </a:spcAft>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cSld name="Porównanie">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1" name="Shape 91"/>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92" name="Shape 92"/>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3" name="Shape 93"/>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94" name="Shape 94"/>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cSld name="Dwa elementy zawartości">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55600" y="17461"/>
            <a:ext cx="6489699" cy="1044575"/>
          </a:xfrm>
          <a:prstGeom prst="rect">
            <a:avLst/>
          </a:prstGeom>
          <a:noFill/>
          <a:ln>
            <a:noFill/>
          </a:ln>
        </p:spPr>
        <p:txBody>
          <a:bodyPr lIns="91425" tIns="91425" rIns="91425" bIns="91425" anchor="ctr" anchorCtr="0"/>
          <a:lstStyle>
            <a:lvl1pPr algn="l" rtl="0">
              <a:spcBef>
                <a:spcPts val="0"/>
              </a:spcBef>
              <a:spcAft>
                <a:spcPts val="0"/>
              </a:spcAft>
              <a:defRPr/>
            </a:lvl1pPr>
            <a:lvl2pPr marL="742950" indent="-285750" algn="l" rtl="0">
              <a:spcBef>
                <a:spcPts val="0"/>
              </a:spcBef>
              <a:spcAft>
                <a:spcPts val="0"/>
              </a:spcAft>
              <a:defRPr/>
            </a:lvl2pPr>
            <a:lvl3pPr marL="1143000" indent="-228600" algn="l" rtl="0">
              <a:spcBef>
                <a:spcPts val="0"/>
              </a:spcBef>
              <a:spcAft>
                <a:spcPts val="0"/>
              </a:spcAft>
              <a:defRPr/>
            </a:lvl3pPr>
            <a:lvl4pPr marL="1600200" indent="-228600" algn="l" rtl="0">
              <a:spcBef>
                <a:spcPts val="0"/>
              </a:spcBef>
              <a:spcAft>
                <a:spcPts val="0"/>
              </a:spcAft>
              <a:defRPr/>
            </a:lvl4pPr>
            <a:lvl5pPr marL="2057400" indent="-228600" algn="l" rtl="0">
              <a:spcBef>
                <a:spcPts val="0"/>
              </a:spcBef>
              <a:spcAft>
                <a:spcPts val="0"/>
              </a:spcAft>
              <a:defRPr/>
            </a:lvl5pPr>
            <a:lvl6pPr marL="2514600" indent="-228600" algn="l" rtl="0">
              <a:spcBef>
                <a:spcPts val="0"/>
              </a:spcBef>
              <a:spcAft>
                <a:spcPts val="0"/>
              </a:spcAft>
              <a:defRPr/>
            </a:lvl6pPr>
            <a:lvl7pPr marL="2971800" indent="-228600" algn="l" rtl="0">
              <a:spcBef>
                <a:spcPts val="0"/>
              </a:spcBef>
              <a:spcAft>
                <a:spcPts val="0"/>
              </a:spcAft>
              <a:defRPr/>
            </a:lvl7pPr>
            <a:lvl8pPr marL="3429000" indent="-228600" algn="l" rtl="0">
              <a:spcBef>
                <a:spcPts val="0"/>
              </a:spcBef>
              <a:spcAft>
                <a:spcPts val="0"/>
              </a:spcAft>
              <a:defRPr/>
            </a:lvl8pPr>
            <a:lvl9pPr marL="3886200" indent="-228600" algn="l" rtl="0">
              <a:spcBef>
                <a:spcPts val="0"/>
              </a:spcBef>
              <a:spcAft>
                <a:spcPts val="0"/>
              </a:spcAft>
              <a:defRPr/>
            </a:lvl9pPr>
          </a:lstStyle>
          <a:p>
            <a:endParaRPr/>
          </a:p>
        </p:txBody>
      </p:sp>
      <p:sp>
        <p:nvSpPr>
          <p:cNvPr id="97" name="Shape 97"/>
          <p:cNvSpPr txBox="1">
            <a:spLocks noGrp="1"/>
          </p:cNvSpPr>
          <p:nvPr>
            <p:ph type="body" idx="1"/>
          </p:nvPr>
        </p:nvSpPr>
        <p:spPr>
          <a:xfrm>
            <a:off x="355600" y="1295400"/>
            <a:ext cx="4037013" cy="4522788"/>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8" name="Shape 98"/>
          <p:cNvSpPr txBox="1">
            <a:spLocks noGrp="1"/>
          </p:cNvSpPr>
          <p:nvPr>
            <p:ph type="body" idx="2"/>
          </p:nvPr>
        </p:nvSpPr>
        <p:spPr>
          <a:xfrm>
            <a:off x="4545012" y="1295400"/>
            <a:ext cx="4037012" cy="4522788"/>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cSld name="Nagłówek sekcji">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01" name="Shape 101"/>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ytuł i zawartość">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55600" y="17461"/>
            <a:ext cx="6489699" cy="1044575"/>
          </a:xfrm>
          <a:prstGeom prst="rect">
            <a:avLst/>
          </a:prstGeom>
          <a:noFill/>
          <a:ln>
            <a:noFill/>
          </a:ln>
        </p:spPr>
        <p:txBody>
          <a:bodyPr lIns="91425" tIns="91425" rIns="91425" bIns="91425" anchor="ctr" anchorCtr="0"/>
          <a:lstStyle>
            <a:lvl1pPr algn="l" rtl="0">
              <a:spcBef>
                <a:spcPts val="0"/>
              </a:spcBef>
              <a:spcAft>
                <a:spcPts val="0"/>
              </a:spcAft>
              <a:defRPr/>
            </a:lvl1pPr>
            <a:lvl2pPr marL="742950" indent="-285750" algn="l" rtl="0">
              <a:spcBef>
                <a:spcPts val="0"/>
              </a:spcBef>
              <a:spcAft>
                <a:spcPts val="0"/>
              </a:spcAft>
              <a:defRPr/>
            </a:lvl2pPr>
            <a:lvl3pPr marL="1143000" indent="-228600" algn="l" rtl="0">
              <a:spcBef>
                <a:spcPts val="0"/>
              </a:spcBef>
              <a:spcAft>
                <a:spcPts val="0"/>
              </a:spcAft>
              <a:defRPr/>
            </a:lvl3pPr>
            <a:lvl4pPr marL="1600200" indent="-228600" algn="l" rtl="0">
              <a:spcBef>
                <a:spcPts val="0"/>
              </a:spcBef>
              <a:spcAft>
                <a:spcPts val="0"/>
              </a:spcAft>
              <a:defRPr/>
            </a:lvl4pPr>
            <a:lvl5pPr marL="2057400" indent="-228600" algn="l" rtl="0">
              <a:spcBef>
                <a:spcPts val="0"/>
              </a:spcBef>
              <a:spcAft>
                <a:spcPts val="0"/>
              </a:spcAft>
              <a:defRPr/>
            </a:lvl5pPr>
            <a:lvl6pPr marL="2514600" indent="-228600" algn="l" rtl="0">
              <a:spcBef>
                <a:spcPts val="0"/>
              </a:spcBef>
              <a:spcAft>
                <a:spcPts val="0"/>
              </a:spcAft>
              <a:defRPr/>
            </a:lvl6pPr>
            <a:lvl7pPr marL="2971800" indent="-228600" algn="l" rtl="0">
              <a:spcBef>
                <a:spcPts val="0"/>
              </a:spcBef>
              <a:spcAft>
                <a:spcPts val="0"/>
              </a:spcAft>
              <a:defRPr/>
            </a:lvl7pPr>
            <a:lvl8pPr marL="3429000" indent="-228600" algn="l" rtl="0">
              <a:spcBef>
                <a:spcPts val="0"/>
              </a:spcBef>
              <a:spcAft>
                <a:spcPts val="0"/>
              </a:spcAft>
              <a:defRPr/>
            </a:lvl8pPr>
            <a:lvl9pPr marL="3886200" indent="-228600" algn="l" rtl="0">
              <a:spcBef>
                <a:spcPts val="0"/>
              </a:spcBef>
              <a:spcAft>
                <a:spcPts val="0"/>
              </a:spcAft>
              <a:defRPr/>
            </a:lvl9pPr>
          </a:lstStyle>
          <a:p>
            <a:endParaRPr/>
          </a:p>
        </p:txBody>
      </p:sp>
      <p:sp>
        <p:nvSpPr>
          <p:cNvPr id="104" name="Shape 104"/>
          <p:cNvSpPr txBox="1">
            <a:spLocks noGrp="1"/>
          </p:cNvSpPr>
          <p:nvPr>
            <p:ph type="body" idx="1"/>
          </p:nvPr>
        </p:nvSpPr>
        <p:spPr>
          <a:xfrm>
            <a:off x="355600" y="1295400"/>
            <a:ext cx="8226425" cy="4522786"/>
          </a:xfrm>
          <a:prstGeom prst="rect">
            <a:avLst/>
          </a:prstGeom>
          <a:noFill/>
          <a:ln>
            <a:noFill/>
          </a:ln>
        </p:spPr>
        <p:txBody>
          <a:bodyPr lIns="91425" tIns="91425" rIns="91425" bIns="91425" anchor="t" anchorCtr="0"/>
          <a:lstStyle>
            <a:lvl1pPr marL="342900" indent="-342900" algn="l" rtl="0">
              <a:spcBef>
                <a:spcPts val="700"/>
              </a:spcBef>
              <a:spcAft>
                <a:spcPts val="0"/>
              </a:spcAft>
              <a:defRPr/>
            </a:lvl1pPr>
            <a:lvl2pPr marL="742950" indent="-285750" algn="l" rtl="0">
              <a:spcBef>
                <a:spcPts val="600"/>
              </a:spcBef>
              <a:spcAft>
                <a:spcPts val="0"/>
              </a:spcAft>
              <a:defRPr/>
            </a:lvl2pPr>
            <a:lvl3pPr marL="1143000" indent="-228600" algn="l" rtl="0">
              <a:spcBef>
                <a:spcPts val="550"/>
              </a:spcBef>
              <a:spcAft>
                <a:spcPts val="0"/>
              </a:spcAft>
              <a:defRPr/>
            </a:lvl3pPr>
            <a:lvl4pPr marL="1600200" indent="-228600" algn="l" rtl="0">
              <a:spcBef>
                <a:spcPts val="500"/>
              </a:spcBef>
              <a:spcAft>
                <a:spcPts val="0"/>
              </a:spcAft>
              <a:defRPr/>
            </a:lvl4pPr>
            <a:lvl5pPr marL="2057400" indent="-228600" algn="l" rtl="0">
              <a:spcBef>
                <a:spcPts val="450"/>
              </a:spcBef>
              <a:spcAft>
                <a:spcPts val="0"/>
              </a:spcAft>
              <a:defRPr/>
            </a:lvl5pPr>
            <a:lvl6pPr marL="2514600" indent="-228600" algn="l" rtl="0">
              <a:spcBef>
                <a:spcPts val="450"/>
              </a:spcBef>
              <a:spcAft>
                <a:spcPts val="0"/>
              </a:spcAft>
              <a:defRPr/>
            </a:lvl6pPr>
            <a:lvl7pPr marL="2971800" indent="-228600" algn="l" rtl="0">
              <a:spcBef>
                <a:spcPts val="450"/>
              </a:spcBef>
              <a:spcAft>
                <a:spcPts val="0"/>
              </a:spcAft>
              <a:defRPr/>
            </a:lvl7pPr>
            <a:lvl8pPr marL="3429000" indent="-228600" algn="l" rtl="0">
              <a:spcBef>
                <a:spcPts val="450"/>
              </a:spcBef>
              <a:spcAft>
                <a:spcPts val="0"/>
              </a:spcAft>
              <a:defRPr/>
            </a:lvl8pPr>
            <a:lvl9pPr marL="3886200" indent="-228600" algn="l" rtl="0">
              <a:spcBef>
                <a:spcPts val="450"/>
              </a:spcBef>
              <a:spcAft>
                <a:spcPts val="0"/>
              </a:spcAft>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Slajd tytułowy">
    <p:spTree>
      <p:nvGrpSpPr>
        <p:cNvPr id="1" name="Shape 105"/>
        <p:cNvGrpSpPr/>
        <p:nvPr/>
      </p:nvGrpSpPr>
      <p:grpSpPr>
        <a:xfrm>
          <a:off x="0" y="0"/>
          <a:ext cx="0" cy="0"/>
          <a:chOff x="0" y="0"/>
          <a:chExt cx="0" cy="0"/>
        </a:xfrm>
      </p:grpSpPr>
      <p:sp>
        <p:nvSpPr>
          <p:cNvPr id="106" name="Shape 106"/>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742950" marR="0" indent="-285750" algn="l" rtl="0">
              <a:spcBef>
                <a:spcPts val="0"/>
              </a:spcBef>
              <a:spcAft>
                <a:spcPts val="0"/>
              </a:spcAft>
              <a:defRPr/>
            </a:lvl2pPr>
            <a:lvl3pPr marL="1143000" marR="0" indent="-228600" algn="l" rtl="0">
              <a:spcBef>
                <a:spcPts val="0"/>
              </a:spcBef>
              <a:spcAft>
                <a:spcPts val="0"/>
              </a:spcAft>
              <a:defRPr/>
            </a:lvl3pPr>
            <a:lvl4pPr marL="1600200" marR="0" indent="-228600" algn="l" rtl="0">
              <a:spcBef>
                <a:spcPts val="0"/>
              </a:spcBef>
              <a:spcAft>
                <a:spcPts val="0"/>
              </a:spcAft>
              <a:defRPr/>
            </a:lvl4pPr>
            <a:lvl5pPr marL="2057400" marR="0" indent="-228600" algn="l" rtl="0">
              <a:spcBef>
                <a:spcPts val="0"/>
              </a:spcBef>
              <a:spcAft>
                <a:spcPts val="0"/>
              </a:spcAft>
              <a:defRPr/>
            </a:lvl5pPr>
            <a:lvl6pPr marL="2514600" marR="0" indent="-228600" algn="l" rtl="0">
              <a:spcBef>
                <a:spcPts val="0"/>
              </a:spcBef>
              <a:spcAft>
                <a:spcPts val="0"/>
              </a:spcAft>
              <a:defRPr/>
            </a:lvl6pPr>
            <a:lvl7pPr marL="2971800" marR="0" indent="-228600" algn="l" rtl="0">
              <a:spcBef>
                <a:spcPts val="0"/>
              </a:spcBef>
              <a:spcAft>
                <a:spcPts val="0"/>
              </a:spcAft>
              <a:defRPr/>
            </a:lvl7pPr>
            <a:lvl8pPr marL="3429000" marR="0" indent="-228600" algn="l" rtl="0">
              <a:spcBef>
                <a:spcPts val="0"/>
              </a:spcBef>
              <a:spcAft>
                <a:spcPts val="0"/>
              </a:spcAft>
              <a:defRPr/>
            </a:lvl8pPr>
            <a:lvl9pPr marL="3886200" marR="0" indent="-228600" algn="l" rtl="0">
              <a:spcBef>
                <a:spcPts val="0"/>
              </a:spcBef>
              <a:spcAft>
                <a:spcPts val="0"/>
              </a:spcAft>
              <a:defRPr/>
            </a:lvl9pPr>
          </a:lstStyle>
          <a:p>
            <a:endParaRPr/>
          </a:p>
        </p:txBody>
      </p:sp>
      <p:sp>
        <p:nvSpPr>
          <p:cNvPr id="107" name="Shape 107"/>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700"/>
              </a:spcBef>
              <a:spcAft>
                <a:spcPts val="0"/>
              </a:spcAft>
              <a:buClr>
                <a:srgbClr val="000000"/>
              </a:buClr>
              <a:buFont typeface="Times New Roman"/>
              <a:buNone/>
              <a:defRPr/>
            </a:lvl1pPr>
            <a:lvl2pPr marL="457200" marR="0" indent="0" algn="ctr" rtl="0">
              <a:spcBef>
                <a:spcPts val="600"/>
              </a:spcBef>
              <a:spcAft>
                <a:spcPts val="0"/>
              </a:spcAft>
              <a:buClr>
                <a:srgbClr val="000000"/>
              </a:buClr>
              <a:buFont typeface="Times New Roman"/>
              <a:buNone/>
              <a:defRPr/>
            </a:lvl2pPr>
            <a:lvl3pPr marL="914400" marR="0" indent="0" algn="ctr" rtl="0">
              <a:spcBef>
                <a:spcPts val="550"/>
              </a:spcBef>
              <a:spcAft>
                <a:spcPts val="0"/>
              </a:spcAft>
              <a:buClr>
                <a:srgbClr val="000000"/>
              </a:buClr>
              <a:buFont typeface="Times New Roman"/>
              <a:buNone/>
              <a:defRPr/>
            </a:lvl3pPr>
            <a:lvl4pPr marL="1371600" marR="0" indent="0" algn="ctr" rtl="0">
              <a:spcBef>
                <a:spcPts val="500"/>
              </a:spcBef>
              <a:spcAft>
                <a:spcPts val="0"/>
              </a:spcAft>
              <a:buClr>
                <a:srgbClr val="000000"/>
              </a:buClr>
              <a:buFont typeface="Times New Roman"/>
              <a:buNone/>
              <a:defRPr/>
            </a:lvl4pPr>
            <a:lvl5pPr marL="1828800" marR="0" indent="0" algn="ctr" rtl="0">
              <a:spcBef>
                <a:spcPts val="450"/>
              </a:spcBef>
              <a:spcAft>
                <a:spcPts val="0"/>
              </a:spcAft>
              <a:buClr>
                <a:srgbClr val="000000"/>
              </a:buClr>
              <a:buFont typeface="Times New Roman"/>
              <a:buNone/>
              <a:defRPr/>
            </a:lvl5pPr>
            <a:lvl6pPr marL="2286000" marR="0" indent="0" algn="ctr" rtl="0">
              <a:spcBef>
                <a:spcPts val="450"/>
              </a:spcBef>
              <a:spcAft>
                <a:spcPts val="0"/>
              </a:spcAft>
              <a:buClr>
                <a:srgbClr val="000000"/>
              </a:buClr>
              <a:buFont typeface="Times New Roman"/>
              <a:buNone/>
              <a:defRPr/>
            </a:lvl6pPr>
            <a:lvl7pPr marL="2743200" marR="0" indent="0" algn="ctr" rtl="0">
              <a:spcBef>
                <a:spcPts val="450"/>
              </a:spcBef>
              <a:spcAft>
                <a:spcPts val="0"/>
              </a:spcAft>
              <a:buClr>
                <a:srgbClr val="000000"/>
              </a:buClr>
              <a:buFont typeface="Times New Roman"/>
              <a:buNone/>
              <a:defRPr/>
            </a:lvl7pPr>
            <a:lvl8pPr marL="3200400" marR="0" indent="0" algn="ctr" rtl="0">
              <a:spcBef>
                <a:spcPts val="450"/>
              </a:spcBef>
              <a:spcAft>
                <a:spcPts val="0"/>
              </a:spcAft>
              <a:buClr>
                <a:srgbClr val="000000"/>
              </a:buClr>
              <a:buFont typeface="Times New Roman"/>
              <a:buNone/>
              <a:defRPr/>
            </a:lvl8pPr>
            <a:lvl9pPr marL="3657600" marR="0" indent="0" algn="ctr" rtl="0">
              <a:spcBef>
                <a:spcPts val="450"/>
              </a:spcBef>
              <a:spcAft>
                <a:spcPts val="0"/>
              </a:spcAft>
              <a:buClr>
                <a:srgbClr val="000000"/>
              </a:buClr>
              <a:buFont typeface="Times New Roman"/>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x">
  <p:cSld name="Tytuł i tekst pionowy">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355600" y="17461"/>
            <a:ext cx="6489699" cy="1044575"/>
          </a:xfrm>
          <a:prstGeom prst="rect">
            <a:avLst/>
          </a:prstGeom>
          <a:noFill/>
          <a:ln>
            <a:noFill/>
          </a:ln>
        </p:spPr>
        <p:txBody>
          <a:bodyPr lIns="91425" tIns="91425" rIns="91425" bIns="91425" anchor="ctr" anchorCtr="0"/>
          <a:lstStyle>
            <a:lvl1pPr algn="l" rtl="0">
              <a:spcBef>
                <a:spcPts val="0"/>
              </a:spcBef>
              <a:spcAft>
                <a:spcPts val="0"/>
              </a:spcAft>
              <a:defRPr/>
            </a:lvl1pPr>
            <a:lvl2pPr marL="742950" indent="-285750" algn="l" rtl="0">
              <a:spcBef>
                <a:spcPts val="0"/>
              </a:spcBef>
              <a:spcAft>
                <a:spcPts val="0"/>
              </a:spcAft>
              <a:defRPr/>
            </a:lvl2pPr>
            <a:lvl3pPr marL="1143000" indent="-228600" algn="l" rtl="0">
              <a:spcBef>
                <a:spcPts val="0"/>
              </a:spcBef>
              <a:spcAft>
                <a:spcPts val="0"/>
              </a:spcAft>
              <a:defRPr/>
            </a:lvl3pPr>
            <a:lvl4pPr marL="1600200" indent="-228600" algn="l" rtl="0">
              <a:spcBef>
                <a:spcPts val="0"/>
              </a:spcBef>
              <a:spcAft>
                <a:spcPts val="0"/>
              </a:spcAft>
              <a:defRPr/>
            </a:lvl4pPr>
            <a:lvl5pPr marL="2057400" indent="-228600" algn="l" rtl="0">
              <a:spcBef>
                <a:spcPts val="0"/>
              </a:spcBef>
              <a:spcAft>
                <a:spcPts val="0"/>
              </a:spcAft>
              <a:defRPr/>
            </a:lvl5pPr>
            <a:lvl6pPr marL="2514600" indent="-228600" algn="l" rtl="0">
              <a:spcBef>
                <a:spcPts val="0"/>
              </a:spcBef>
              <a:spcAft>
                <a:spcPts val="0"/>
              </a:spcAft>
              <a:defRPr/>
            </a:lvl6pPr>
            <a:lvl7pPr marL="2971800" indent="-228600" algn="l" rtl="0">
              <a:spcBef>
                <a:spcPts val="0"/>
              </a:spcBef>
              <a:spcAft>
                <a:spcPts val="0"/>
              </a:spcAft>
              <a:defRPr/>
            </a:lvl7pPr>
            <a:lvl8pPr marL="3429000" indent="-228600" algn="l" rtl="0">
              <a:spcBef>
                <a:spcPts val="0"/>
              </a:spcBef>
              <a:spcAft>
                <a:spcPts val="0"/>
              </a:spcAft>
              <a:defRPr/>
            </a:lvl8pPr>
            <a:lvl9pPr marL="3886200" indent="-228600" algn="l" rtl="0">
              <a:spcBef>
                <a:spcPts val="0"/>
              </a:spcBef>
              <a:spcAft>
                <a:spcPts val="0"/>
              </a:spcAft>
              <a:defRPr/>
            </a:lvl9pPr>
          </a:lstStyle>
          <a:p>
            <a:endParaRPr/>
          </a:p>
        </p:txBody>
      </p:sp>
      <p:sp>
        <p:nvSpPr>
          <p:cNvPr id="28" name="Shape 28"/>
          <p:cNvSpPr txBox="1">
            <a:spLocks noGrp="1"/>
          </p:cNvSpPr>
          <p:nvPr>
            <p:ph type="body" idx="1"/>
          </p:nvPr>
        </p:nvSpPr>
        <p:spPr>
          <a:xfrm rot="5400000">
            <a:off x="2207418" y="-556419"/>
            <a:ext cx="4522786" cy="8226425"/>
          </a:xfrm>
          <a:prstGeom prst="rect">
            <a:avLst/>
          </a:prstGeom>
          <a:noFill/>
          <a:ln>
            <a:noFill/>
          </a:ln>
        </p:spPr>
        <p:txBody>
          <a:bodyPr lIns="91425" tIns="91425" rIns="91425" bIns="91425" anchor="t" anchorCtr="0"/>
          <a:lstStyle>
            <a:lvl1pPr marL="342900" indent="-342900" algn="l" rtl="0">
              <a:spcBef>
                <a:spcPts val="700"/>
              </a:spcBef>
              <a:spcAft>
                <a:spcPts val="0"/>
              </a:spcAft>
              <a:defRPr/>
            </a:lvl1pPr>
            <a:lvl2pPr marL="742950" indent="-285750" algn="l" rtl="0">
              <a:spcBef>
                <a:spcPts val="600"/>
              </a:spcBef>
              <a:spcAft>
                <a:spcPts val="0"/>
              </a:spcAft>
              <a:defRPr/>
            </a:lvl2pPr>
            <a:lvl3pPr marL="1143000" indent="-228600" algn="l" rtl="0">
              <a:spcBef>
                <a:spcPts val="550"/>
              </a:spcBef>
              <a:spcAft>
                <a:spcPts val="0"/>
              </a:spcAft>
              <a:defRPr/>
            </a:lvl3pPr>
            <a:lvl4pPr marL="1600200" indent="-228600" algn="l" rtl="0">
              <a:spcBef>
                <a:spcPts val="500"/>
              </a:spcBef>
              <a:spcAft>
                <a:spcPts val="0"/>
              </a:spcAft>
              <a:defRPr/>
            </a:lvl4pPr>
            <a:lvl5pPr marL="2057400" indent="-228600" algn="l" rtl="0">
              <a:spcBef>
                <a:spcPts val="450"/>
              </a:spcBef>
              <a:spcAft>
                <a:spcPts val="0"/>
              </a:spcAft>
              <a:defRPr/>
            </a:lvl5pPr>
            <a:lvl6pPr marL="2514600" indent="-228600" algn="l" rtl="0">
              <a:spcBef>
                <a:spcPts val="450"/>
              </a:spcBef>
              <a:spcAft>
                <a:spcPts val="0"/>
              </a:spcAft>
              <a:defRPr/>
            </a:lvl6pPr>
            <a:lvl7pPr marL="2971800" indent="-228600" algn="l" rtl="0">
              <a:spcBef>
                <a:spcPts val="450"/>
              </a:spcBef>
              <a:spcAft>
                <a:spcPts val="0"/>
              </a:spcAft>
              <a:defRPr/>
            </a:lvl7pPr>
            <a:lvl8pPr marL="3429000" indent="-228600" algn="l" rtl="0">
              <a:spcBef>
                <a:spcPts val="450"/>
              </a:spcBef>
              <a:spcAft>
                <a:spcPts val="0"/>
              </a:spcAft>
              <a:defRPr/>
            </a:lvl8pPr>
            <a:lvl9pPr marL="3886200" indent="-228600" algn="l" rtl="0">
              <a:spcBef>
                <a:spcPts val="450"/>
              </a:spcBef>
              <a:spcAft>
                <a:spcPts val="0"/>
              </a:spcAft>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cSld name="Obraz z podpisem">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1" name="Shape 31"/>
          <p:cNvSpPr>
            <a:spLocks noGrp="1"/>
          </p:cNvSpPr>
          <p:nvPr>
            <p:ph type="pic" idx="2"/>
          </p:nvPr>
        </p:nvSpPr>
        <p:spPr>
          <a:xfrm>
            <a:off x="1792288" y="612775"/>
            <a:ext cx="5486399" cy="4114800"/>
          </a:xfrm>
          <a:prstGeom prst="rect">
            <a:avLst/>
          </a:prstGeom>
          <a:noFill/>
          <a:ln>
            <a:noFill/>
          </a:ln>
        </p:spPr>
      </p:sp>
      <p:sp>
        <p:nvSpPr>
          <p:cNvPr id="32" name="Shape 32"/>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Zawartość z podpisem">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5" name="Shape 35"/>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6" name="Shape 36"/>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Pusty">
    <p:spTree>
      <p:nvGrpSpPr>
        <p:cNvPr id="1" name="Shape 37"/>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ylko tytuł">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55600" y="17461"/>
            <a:ext cx="6489699" cy="1044575"/>
          </a:xfrm>
          <a:prstGeom prst="rect">
            <a:avLst/>
          </a:prstGeom>
          <a:noFill/>
          <a:ln>
            <a:noFill/>
          </a:ln>
        </p:spPr>
        <p:txBody>
          <a:bodyPr lIns="91425" tIns="91425" rIns="91425" bIns="91425" anchor="ctr" anchorCtr="0"/>
          <a:lstStyle>
            <a:lvl1pPr algn="l" rtl="0">
              <a:spcBef>
                <a:spcPts val="0"/>
              </a:spcBef>
              <a:spcAft>
                <a:spcPts val="0"/>
              </a:spcAft>
              <a:defRPr/>
            </a:lvl1pPr>
            <a:lvl2pPr marL="742950" indent="-285750" algn="l" rtl="0">
              <a:spcBef>
                <a:spcPts val="0"/>
              </a:spcBef>
              <a:spcAft>
                <a:spcPts val="0"/>
              </a:spcAft>
              <a:defRPr/>
            </a:lvl2pPr>
            <a:lvl3pPr marL="1143000" indent="-228600" algn="l" rtl="0">
              <a:spcBef>
                <a:spcPts val="0"/>
              </a:spcBef>
              <a:spcAft>
                <a:spcPts val="0"/>
              </a:spcAft>
              <a:defRPr/>
            </a:lvl3pPr>
            <a:lvl4pPr marL="1600200" indent="-228600" algn="l" rtl="0">
              <a:spcBef>
                <a:spcPts val="0"/>
              </a:spcBef>
              <a:spcAft>
                <a:spcPts val="0"/>
              </a:spcAft>
              <a:defRPr/>
            </a:lvl4pPr>
            <a:lvl5pPr marL="2057400" indent="-228600" algn="l" rtl="0">
              <a:spcBef>
                <a:spcPts val="0"/>
              </a:spcBef>
              <a:spcAft>
                <a:spcPts val="0"/>
              </a:spcAft>
              <a:defRPr/>
            </a:lvl5pPr>
            <a:lvl6pPr marL="2514600" indent="-228600" algn="l" rtl="0">
              <a:spcBef>
                <a:spcPts val="0"/>
              </a:spcBef>
              <a:spcAft>
                <a:spcPts val="0"/>
              </a:spcAft>
              <a:defRPr/>
            </a:lvl6pPr>
            <a:lvl7pPr marL="2971800" indent="-228600" algn="l" rtl="0">
              <a:spcBef>
                <a:spcPts val="0"/>
              </a:spcBef>
              <a:spcAft>
                <a:spcPts val="0"/>
              </a:spcAft>
              <a:defRPr/>
            </a:lvl7pPr>
            <a:lvl8pPr marL="3429000" indent="-228600" algn="l" rtl="0">
              <a:spcBef>
                <a:spcPts val="0"/>
              </a:spcBef>
              <a:spcAft>
                <a:spcPts val="0"/>
              </a:spcAft>
              <a:defRPr/>
            </a:lvl8pPr>
            <a:lvl9pPr marL="3886200" indent="-228600" algn="l" rtl="0">
              <a:spcBef>
                <a:spcPts val="0"/>
              </a:spcBef>
              <a:spcAft>
                <a:spcPts val="0"/>
              </a:spcAft>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Porównanie">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2" name="Shape 42"/>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3" name="Shape 43"/>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4" name="Shape 44"/>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5" name="Shape 45"/>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Dwa elementy zawartości">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55600" y="17461"/>
            <a:ext cx="6489699" cy="1044575"/>
          </a:xfrm>
          <a:prstGeom prst="rect">
            <a:avLst/>
          </a:prstGeom>
          <a:noFill/>
          <a:ln>
            <a:noFill/>
          </a:ln>
        </p:spPr>
        <p:txBody>
          <a:bodyPr lIns="91425" tIns="91425" rIns="91425" bIns="91425" anchor="ctr" anchorCtr="0"/>
          <a:lstStyle>
            <a:lvl1pPr algn="l" rtl="0">
              <a:spcBef>
                <a:spcPts val="0"/>
              </a:spcBef>
              <a:spcAft>
                <a:spcPts val="0"/>
              </a:spcAft>
              <a:defRPr/>
            </a:lvl1pPr>
            <a:lvl2pPr marL="742950" indent="-285750" algn="l" rtl="0">
              <a:spcBef>
                <a:spcPts val="0"/>
              </a:spcBef>
              <a:spcAft>
                <a:spcPts val="0"/>
              </a:spcAft>
              <a:defRPr/>
            </a:lvl2pPr>
            <a:lvl3pPr marL="1143000" indent="-228600" algn="l" rtl="0">
              <a:spcBef>
                <a:spcPts val="0"/>
              </a:spcBef>
              <a:spcAft>
                <a:spcPts val="0"/>
              </a:spcAft>
              <a:defRPr/>
            </a:lvl3pPr>
            <a:lvl4pPr marL="1600200" indent="-228600" algn="l" rtl="0">
              <a:spcBef>
                <a:spcPts val="0"/>
              </a:spcBef>
              <a:spcAft>
                <a:spcPts val="0"/>
              </a:spcAft>
              <a:defRPr/>
            </a:lvl4pPr>
            <a:lvl5pPr marL="2057400" indent="-228600" algn="l" rtl="0">
              <a:spcBef>
                <a:spcPts val="0"/>
              </a:spcBef>
              <a:spcAft>
                <a:spcPts val="0"/>
              </a:spcAft>
              <a:defRPr/>
            </a:lvl5pPr>
            <a:lvl6pPr marL="2514600" indent="-228600" algn="l" rtl="0">
              <a:spcBef>
                <a:spcPts val="0"/>
              </a:spcBef>
              <a:spcAft>
                <a:spcPts val="0"/>
              </a:spcAft>
              <a:defRPr/>
            </a:lvl6pPr>
            <a:lvl7pPr marL="2971800" indent="-228600" algn="l" rtl="0">
              <a:spcBef>
                <a:spcPts val="0"/>
              </a:spcBef>
              <a:spcAft>
                <a:spcPts val="0"/>
              </a:spcAft>
              <a:defRPr/>
            </a:lvl7pPr>
            <a:lvl8pPr marL="3429000" indent="-228600" algn="l" rtl="0">
              <a:spcBef>
                <a:spcPts val="0"/>
              </a:spcBef>
              <a:spcAft>
                <a:spcPts val="0"/>
              </a:spcAft>
              <a:defRPr/>
            </a:lvl8pPr>
            <a:lvl9pPr marL="3886200" indent="-228600" algn="l" rtl="0">
              <a:spcBef>
                <a:spcPts val="0"/>
              </a:spcBef>
              <a:spcAft>
                <a:spcPts val="0"/>
              </a:spcAft>
              <a:defRPr/>
            </a:lvl9pPr>
          </a:lstStyle>
          <a:p>
            <a:endParaRPr/>
          </a:p>
        </p:txBody>
      </p:sp>
      <p:sp>
        <p:nvSpPr>
          <p:cNvPr id="48" name="Shape 48"/>
          <p:cNvSpPr txBox="1">
            <a:spLocks noGrp="1"/>
          </p:cNvSpPr>
          <p:nvPr>
            <p:ph type="body" idx="1"/>
          </p:nvPr>
        </p:nvSpPr>
        <p:spPr>
          <a:xfrm>
            <a:off x="355600" y="1295400"/>
            <a:ext cx="4037013" cy="4522788"/>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9" name="Shape 49"/>
          <p:cNvSpPr txBox="1">
            <a:spLocks noGrp="1"/>
          </p:cNvSpPr>
          <p:nvPr>
            <p:ph type="body" idx="2"/>
          </p:nvPr>
        </p:nvSpPr>
        <p:spPr>
          <a:xfrm>
            <a:off x="4545012" y="1295400"/>
            <a:ext cx="4037012" cy="4522788"/>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g"/><Relationship Id="rId2" Type="http://schemas.openxmlformats.org/officeDocument/2006/relationships/slideLayout" Target="../slideLayouts/slideLayout2.xml"/><Relationship Id="rId16" Type="http://schemas.openxmlformats.org/officeDocument/2006/relationships/image" Target="../media/image3.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18" Type="http://schemas.openxmlformats.org/officeDocument/2006/relationships/image" Target="../media/image6.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5.png"/><Relationship Id="rId2" Type="http://schemas.openxmlformats.org/officeDocument/2006/relationships/slideLayout" Target="../slideLayouts/slideLayout14.xml"/><Relationship Id="rId16" Type="http://schemas.openxmlformats.org/officeDocument/2006/relationships/image" Target="../media/image7.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
        <p:cNvGrpSpPr/>
        <p:nvPr/>
      </p:nvGrpSpPr>
      <p:grpSpPr>
        <a:xfrm>
          <a:off x="0" y="0"/>
          <a:ext cx="0" cy="0"/>
          <a:chOff x="0" y="0"/>
          <a:chExt cx="0" cy="0"/>
        </a:xfrm>
      </p:grpSpPr>
      <p:pic>
        <p:nvPicPr>
          <p:cNvPr id="11" name="Shape 11"/>
          <p:cNvPicPr preferRelativeResize="0"/>
          <p:nvPr/>
        </p:nvPicPr>
        <p:blipFill rotWithShape="1">
          <a:blip r:embed="rId14">
            <a:alphaModFix/>
          </a:blip>
          <a:srcRect/>
          <a:stretch/>
        </p:blipFill>
        <p:spPr>
          <a:xfrm>
            <a:off x="0" y="0"/>
            <a:ext cx="9142411" cy="6858000"/>
          </a:xfrm>
          <a:prstGeom prst="rect">
            <a:avLst/>
          </a:prstGeom>
          <a:noFill/>
          <a:ln>
            <a:noFill/>
          </a:ln>
        </p:spPr>
      </p:pic>
      <p:sp>
        <p:nvSpPr>
          <p:cNvPr id="12" name="Shape 12"/>
          <p:cNvSpPr txBox="1">
            <a:spLocks noGrp="1"/>
          </p:cNvSpPr>
          <p:nvPr>
            <p:ph type="title"/>
          </p:nvPr>
        </p:nvSpPr>
        <p:spPr>
          <a:xfrm>
            <a:off x="355600" y="17461"/>
            <a:ext cx="6489699" cy="104457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742950" marR="0" indent="-285750" algn="l" rtl="0">
              <a:spcBef>
                <a:spcPts val="0"/>
              </a:spcBef>
              <a:spcAft>
                <a:spcPts val="0"/>
              </a:spcAft>
              <a:defRPr/>
            </a:lvl2pPr>
            <a:lvl3pPr marL="1143000" marR="0" indent="-228600" algn="l" rtl="0">
              <a:spcBef>
                <a:spcPts val="0"/>
              </a:spcBef>
              <a:spcAft>
                <a:spcPts val="0"/>
              </a:spcAft>
              <a:defRPr/>
            </a:lvl3pPr>
            <a:lvl4pPr marL="1600200" marR="0" indent="-228600" algn="l" rtl="0">
              <a:spcBef>
                <a:spcPts val="0"/>
              </a:spcBef>
              <a:spcAft>
                <a:spcPts val="0"/>
              </a:spcAft>
              <a:defRPr/>
            </a:lvl4pPr>
            <a:lvl5pPr marL="2057400" marR="0" indent="-228600" algn="l" rtl="0">
              <a:spcBef>
                <a:spcPts val="0"/>
              </a:spcBef>
              <a:spcAft>
                <a:spcPts val="0"/>
              </a:spcAft>
              <a:defRPr/>
            </a:lvl5pPr>
            <a:lvl6pPr marL="2514600" marR="0" indent="-228600" algn="l" rtl="0">
              <a:spcBef>
                <a:spcPts val="0"/>
              </a:spcBef>
              <a:spcAft>
                <a:spcPts val="0"/>
              </a:spcAft>
              <a:defRPr/>
            </a:lvl6pPr>
            <a:lvl7pPr marL="2971800" marR="0" indent="-228600" algn="l" rtl="0">
              <a:spcBef>
                <a:spcPts val="0"/>
              </a:spcBef>
              <a:spcAft>
                <a:spcPts val="0"/>
              </a:spcAft>
              <a:defRPr/>
            </a:lvl7pPr>
            <a:lvl8pPr marL="3429000" marR="0" indent="-228600" algn="l" rtl="0">
              <a:spcBef>
                <a:spcPts val="0"/>
              </a:spcBef>
              <a:spcAft>
                <a:spcPts val="0"/>
              </a:spcAft>
              <a:defRPr/>
            </a:lvl8pPr>
            <a:lvl9pPr marL="3886200" marR="0" indent="-228600" algn="l" rtl="0">
              <a:spcBef>
                <a:spcPts val="0"/>
              </a:spcBef>
              <a:spcAft>
                <a:spcPts val="0"/>
              </a:spcAft>
              <a:defRPr/>
            </a:lvl9pPr>
          </a:lstStyle>
          <a:p>
            <a:endParaRPr/>
          </a:p>
        </p:txBody>
      </p:sp>
      <p:sp>
        <p:nvSpPr>
          <p:cNvPr id="13" name="Shape 13"/>
          <p:cNvSpPr txBox="1">
            <a:spLocks noGrp="1"/>
          </p:cNvSpPr>
          <p:nvPr>
            <p:ph type="body" idx="1"/>
          </p:nvPr>
        </p:nvSpPr>
        <p:spPr>
          <a:xfrm>
            <a:off x="355600" y="1295400"/>
            <a:ext cx="8226425" cy="4522786"/>
          </a:xfrm>
          <a:prstGeom prst="rect">
            <a:avLst/>
          </a:prstGeom>
          <a:noFill/>
          <a:ln>
            <a:noFill/>
          </a:ln>
        </p:spPr>
        <p:txBody>
          <a:bodyPr lIns="91425" tIns="91425" rIns="91425" bIns="91425" anchor="t" anchorCtr="0"/>
          <a:lstStyle>
            <a:lvl1pPr marL="342900" marR="0" indent="-342900" algn="l" rtl="0">
              <a:spcBef>
                <a:spcPts val="700"/>
              </a:spcBef>
              <a:spcAft>
                <a:spcPts val="0"/>
              </a:spcAft>
              <a:defRPr/>
            </a:lvl1pPr>
            <a:lvl2pPr marL="742950" marR="0" indent="-285750" algn="l" rtl="0">
              <a:spcBef>
                <a:spcPts val="600"/>
              </a:spcBef>
              <a:spcAft>
                <a:spcPts val="0"/>
              </a:spcAft>
              <a:defRPr/>
            </a:lvl2pPr>
            <a:lvl3pPr marL="1143000" marR="0" indent="-228600" algn="l" rtl="0">
              <a:spcBef>
                <a:spcPts val="550"/>
              </a:spcBef>
              <a:spcAft>
                <a:spcPts val="0"/>
              </a:spcAft>
              <a:defRPr/>
            </a:lvl3pPr>
            <a:lvl4pPr marL="1600200" marR="0" indent="-228600" algn="l" rtl="0">
              <a:spcBef>
                <a:spcPts val="500"/>
              </a:spcBef>
              <a:spcAft>
                <a:spcPts val="0"/>
              </a:spcAft>
              <a:defRPr/>
            </a:lvl4pPr>
            <a:lvl5pPr marL="2057400" marR="0" indent="-228600" algn="l" rtl="0">
              <a:spcBef>
                <a:spcPts val="450"/>
              </a:spcBef>
              <a:spcAft>
                <a:spcPts val="0"/>
              </a:spcAft>
              <a:defRPr/>
            </a:lvl5pPr>
            <a:lvl6pPr marL="2514600" marR="0" indent="-228600" algn="l" rtl="0">
              <a:spcBef>
                <a:spcPts val="450"/>
              </a:spcBef>
              <a:spcAft>
                <a:spcPts val="0"/>
              </a:spcAft>
              <a:defRPr/>
            </a:lvl6pPr>
            <a:lvl7pPr marL="2971800" marR="0" indent="-228600" algn="l" rtl="0">
              <a:spcBef>
                <a:spcPts val="450"/>
              </a:spcBef>
              <a:spcAft>
                <a:spcPts val="0"/>
              </a:spcAft>
              <a:defRPr/>
            </a:lvl7pPr>
            <a:lvl8pPr marL="3429000" marR="0" indent="-228600" algn="l" rtl="0">
              <a:spcBef>
                <a:spcPts val="450"/>
              </a:spcBef>
              <a:spcAft>
                <a:spcPts val="0"/>
              </a:spcAft>
              <a:defRPr/>
            </a:lvl8pPr>
            <a:lvl9pPr marL="3886200" marR="0" indent="-228600" algn="l" rtl="0">
              <a:spcBef>
                <a:spcPts val="450"/>
              </a:spcBef>
              <a:spcAft>
                <a:spcPts val="0"/>
              </a:spcAft>
              <a:defRPr/>
            </a:lvl9pPr>
          </a:lstStyle>
          <a:p>
            <a:endParaRPr/>
          </a:p>
        </p:txBody>
      </p:sp>
      <p:sp>
        <p:nvSpPr>
          <p:cNvPr id="14" name="Shape 14"/>
          <p:cNvSpPr txBox="1">
            <a:spLocks noGrp="1"/>
          </p:cNvSpPr>
          <p:nvPr>
            <p:ph type="sldNum" idx="12"/>
          </p:nvPr>
        </p:nvSpPr>
        <p:spPr>
          <a:xfrm>
            <a:off x="8709025" y="433387"/>
            <a:ext cx="431799" cy="36195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pic>
        <p:nvPicPr>
          <p:cNvPr id="15" name="Shape 15"/>
          <p:cNvPicPr preferRelativeResize="0"/>
          <p:nvPr/>
        </p:nvPicPr>
        <p:blipFill rotWithShape="1">
          <a:blip r:embed="rId15">
            <a:alphaModFix/>
          </a:blip>
          <a:srcRect/>
          <a:stretch/>
        </p:blipFill>
        <p:spPr>
          <a:xfrm>
            <a:off x="3924300" y="6202362"/>
            <a:ext cx="1308100" cy="650874"/>
          </a:xfrm>
          <a:prstGeom prst="rect">
            <a:avLst/>
          </a:prstGeom>
          <a:noFill/>
          <a:ln>
            <a:noFill/>
          </a:ln>
        </p:spPr>
      </p:pic>
      <p:pic>
        <p:nvPicPr>
          <p:cNvPr id="16" name="Shape 16"/>
          <p:cNvPicPr preferRelativeResize="0"/>
          <p:nvPr/>
        </p:nvPicPr>
        <p:blipFill>
          <a:blip r:embed="rId16">
            <a:alphaModFix/>
          </a:blip>
          <a:stretch>
            <a:fillRect/>
          </a:stretch>
        </p:blipFill>
        <p:spPr>
          <a:xfrm>
            <a:off x="7299412" y="6202348"/>
            <a:ext cx="1768390" cy="650874"/>
          </a:xfrm>
          <a:prstGeom prst="rect">
            <a:avLst/>
          </a:prstGeom>
          <a:noFill/>
          <a:ln>
            <a:noFill/>
          </a:ln>
        </p:spPr>
      </p:pic>
      <p:pic>
        <p:nvPicPr>
          <p:cNvPr id="17" name="Shape 17"/>
          <p:cNvPicPr preferRelativeResize="0"/>
          <p:nvPr/>
        </p:nvPicPr>
        <p:blipFill>
          <a:blip r:embed="rId17">
            <a:alphaModFix/>
          </a:blip>
          <a:stretch>
            <a:fillRect/>
          </a:stretch>
        </p:blipFill>
        <p:spPr>
          <a:xfrm>
            <a:off x="-2" y="6207125"/>
            <a:ext cx="1557313" cy="650874"/>
          </a:xfrm>
          <a:prstGeom prst="rect">
            <a:avLst/>
          </a:prstGeom>
          <a:noFill/>
          <a:ln>
            <a:noFill/>
          </a:ln>
        </p:spPr>
      </p:pic>
      <p:pic>
        <p:nvPicPr>
          <p:cNvPr id="18" name="Shape 18"/>
          <p:cNvPicPr preferRelativeResize="0"/>
          <p:nvPr/>
        </p:nvPicPr>
        <p:blipFill>
          <a:blip r:embed="rId18">
            <a:alphaModFix/>
          </a:blip>
          <a:stretch>
            <a:fillRect/>
          </a:stretch>
        </p:blipFill>
        <p:spPr>
          <a:xfrm>
            <a:off x="-6" y="6207125"/>
            <a:ext cx="1887537" cy="650875"/>
          </a:xfrm>
          <a:prstGeom prst="rect">
            <a:avLst/>
          </a:prstGeom>
          <a:noFill/>
          <a:ln>
            <a:noFill/>
          </a:ln>
        </p:spPr>
      </p:pic>
      <p:pic>
        <p:nvPicPr>
          <p:cNvPr id="19" name="Shape 19"/>
          <p:cNvPicPr preferRelativeResize="0"/>
          <p:nvPr/>
        </p:nvPicPr>
        <p:blipFill>
          <a:blip r:embed="rId19">
            <a:alphaModFix/>
          </a:blip>
          <a:stretch>
            <a:fillRect/>
          </a:stretch>
        </p:blipFill>
        <p:spPr>
          <a:xfrm>
            <a:off x="7297420" y="6202350"/>
            <a:ext cx="1770380" cy="65087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9"/>
        <p:cNvGrpSpPr/>
        <p:nvPr/>
      </p:nvGrpSpPr>
      <p:grpSpPr>
        <a:xfrm>
          <a:off x="0" y="0"/>
          <a:ext cx="0" cy="0"/>
          <a:chOff x="0" y="0"/>
          <a:chExt cx="0" cy="0"/>
        </a:xfrm>
      </p:grpSpPr>
      <p:pic>
        <p:nvPicPr>
          <p:cNvPr id="60" name="Shape 60"/>
          <p:cNvPicPr preferRelativeResize="0"/>
          <p:nvPr/>
        </p:nvPicPr>
        <p:blipFill rotWithShape="1">
          <a:blip r:embed="rId14">
            <a:alphaModFix/>
          </a:blip>
          <a:srcRect/>
          <a:stretch/>
        </p:blipFill>
        <p:spPr>
          <a:xfrm>
            <a:off x="0" y="0"/>
            <a:ext cx="9142411" cy="6858000"/>
          </a:xfrm>
          <a:prstGeom prst="rect">
            <a:avLst/>
          </a:prstGeom>
          <a:noFill/>
          <a:ln>
            <a:noFill/>
          </a:ln>
        </p:spPr>
      </p:pic>
      <p:pic>
        <p:nvPicPr>
          <p:cNvPr id="61" name="Shape 61"/>
          <p:cNvPicPr preferRelativeResize="0"/>
          <p:nvPr/>
        </p:nvPicPr>
        <p:blipFill rotWithShape="1">
          <a:blip r:embed="rId15">
            <a:alphaModFix/>
          </a:blip>
          <a:srcRect/>
          <a:stretch/>
        </p:blipFill>
        <p:spPr>
          <a:xfrm>
            <a:off x="3924300" y="6202362"/>
            <a:ext cx="1308100" cy="650874"/>
          </a:xfrm>
          <a:prstGeom prst="rect">
            <a:avLst/>
          </a:prstGeom>
          <a:noFill/>
          <a:ln>
            <a:noFill/>
          </a:ln>
        </p:spPr>
      </p:pic>
      <p:pic>
        <p:nvPicPr>
          <p:cNvPr id="62" name="Shape 62"/>
          <p:cNvPicPr preferRelativeResize="0"/>
          <p:nvPr/>
        </p:nvPicPr>
        <p:blipFill rotWithShape="1">
          <a:blip r:embed="rId16">
            <a:alphaModFix/>
          </a:blip>
          <a:srcRect/>
          <a:stretch/>
        </p:blipFill>
        <p:spPr>
          <a:xfrm>
            <a:off x="0" y="0"/>
            <a:ext cx="9144000" cy="6858000"/>
          </a:xfrm>
          <a:prstGeom prst="rect">
            <a:avLst/>
          </a:prstGeom>
          <a:noFill/>
          <a:ln>
            <a:noFill/>
          </a:ln>
        </p:spPr>
      </p:pic>
      <p:pic>
        <p:nvPicPr>
          <p:cNvPr id="63" name="Shape 63"/>
          <p:cNvPicPr preferRelativeResize="0"/>
          <p:nvPr/>
        </p:nvPicPr>
        <p:blipFill rotWithShape="1">
          <a:blip r:embed="rId15">
            <a:alphaModFix/>
          </a:blip>
          <a:srcRect/>
          <a:stretch/>
        </p:blipFill>
        <p:spPr>
          <a:xfrm>
            <a:off x="3924300" y="6202362"/>
            <a:ext cx="1308100" cy="650874"/>
          </a:xfrm>
          <a:prstGeom prst="rect">
            <a:avLst/>
          </a:prstGeom>
          <a:noFill/>
          <a:ln>
            <a:noFill/>
          </a:ln>
        </p:spPr>
      </p:pic>
      <p:sp>
        <p:nvSpPr>
          <p:cNvPr id="64" name="Shape 64"/>
          <p:cNvSpPr txBox="1">
            <a:spLocks noGrp="1"/>
          </p:cNvSpPr>
          <p:nvPr>
            <p:ph type="title"/>
          </p:nvPr>
        </p:nvSpPr>
        <p:spPr>
          <a:xfrm>
            <a:off x="355600" y="17461"/>
            <a:ext cx="6489699" cy="1044575"/>
          </a:xfrm>
          <a:prstGeom prst="rect">
            <a:avLst/>
          </a:prstGeom>
          <a:noFill/>
          <a:ln>
            <a:noFill/>
          </a:ln>
        </p:spPr>
        <p:txBody>
          <a:bodyPr lIns="91425" tIns="91425" rIns="91425" bIns="91425" anchor="ctr" anchorCtr="0"/>
          <a:lstStyle>
            <a:lvl1pPr marL="0" marR="0" indent="0" algn="l" rtl="0">
              <a:spcBef>
                <a:spcPts val="0"/>
              </a:spcBef>
              <a:spcAft>
                <a:spcPts val="0"/>
              </a:spcAft>
              <a:defRPr/>
            </a:lvl1pPr>
            <a:lvl2pPr marL="742950" marR="0" indent="-285750" algn="l" rtl="0">
              <a:spcBef>
                <a:spcPts val="0"/>
              </a:spcBef>
              <a:spcAft>
                <a:spcPts val="0"/>
              </a:spcAft>
              <a:defRPr/>
            </a:lvl2pPr>
            <a:lvl3pPr marL="1143000" marR="0" indent="-228600" algn="l" rtl="0">
              <a:spcBef>
                <a:spcPts val="0"/>
              </a:spcBef>
              <a:spcAft>
                <a:spcPts val="0"/>
              </a:spcAft>
              <a:defRPr/>
            </a:lvl3pPr>
            <a:lvl4pPr marL="1600200" marR="0" indent="-228600" algn="l" rtl="0">
              <a:spcBef>
                <a:spcPts val="0"/>
              </a:spcBef>
              <a:spcAft>
                <a:spcPts val="0"/>
              </a:spcAft>
              <a:defRPr/>
            </a:lvl4pPr>
            <a:lvl5pPr marL="2057400" marR="0" indent="-228600" algn="l" rtl="0">
              <a:spcBef>
                <a:spcPts val="0"/>
              </a:spcBef>
              <a:spcAft>
                <a:spcPts val="0"/>
              </a:spcAft>
              <a:defRPr/>
            </a:lvl5pPr>
            <a:lvl6pPr marL="2514600" marR="0" indent="-228600" algn="l" rtl="0">
              <a:spcBef>
                <a:spcPts val="0"/>
              </a:spcBef>
              <a:spcAft>
                <a:spcPts val="0"/>
              </a:spcAft>
              <a:defRPr/>
            </a:lvl6pPr>
            <a:lvl7pPr marL="2971800" marR="0" indent="-228600" algn="l" rtl="0">
              <a:spcBef>
                <a:spcPts val="0"/>
              </a:spcBef>
              <a:spcAft>
                <a:spcPts val="0"/>
              </a:spcAft>
              <a:defRPr/>
            </a:lvl7pPr>
            <a:lvl8pPr marL="3429000" marR="0" indent="-228600" algn="l" rtl="0">
              <a:spcBef>
                <a:spcPts val="0"/>
              </a:spcBef>
              <a:spcAft>
                <a:spcPts val="0"/>
              </a:spcAft>
              <a:defRPr/>
            </a:lvl8pPr>
            <a:lvl9pPr marL="3886200" marR="0" indent="-228600" algn="l" rtl="0">
              <a:spcBef>
                <a:spcPts val="0"/>
              </a:spcBef>
              <a:spcAft>
                <a:spcPts val="0"/>
              </a:spcAft>
              <a:defRPr/>
            </a:lvl9pPr>
          </a:lstStyle>
          <a:p>
            <a:endParaRPr/>
          </a:p>
        </p:txBody>
      </p:sp>
      <p:sp>
        <p:nvSpPr>
          <p:cNvPr id="65" name="Shape 65"/>
          <p:cNvSpPr txBox="1">
            <a:spLocks noGrp="1"/>
          </p:cNvSpPr>
          <p:nvPr>
            <p:ph type="body" idx="1"/>
          </p:nvPr>
        </p:nvSpPr>
        <p:spPr>
          <a:xfrm>
            <a:off x="355600" y="1295400"/>
            <a:ext cx="8226425" cy="4522786"/>
          </a:xfrm>
          <a:prstGeom prst="rect">
            <a:avLst/>
          </a:prstGeom>
          <a:noFill/>
          <a:ln>
            <a:noFill/>
          </a:ln>
        </p:spPr>
        <p:txBody>
          <a:bodyPr lIns="91425" tIns="91425" rIns="91425" bIns="91425" anchor="t" anchorCtr="0"/>
          <a:lstStyle>
            <a:lvl1pPr marL="342900" marR="0" indent="-342900" algn="l" rtl="0">
              <a:spcBef>
                <a:spcPts val="700"/>
              </a:spcBef>
              <a:spcAft>
                <a:spcPts val="0"/>
              </a:spcAft>
              <a:defRPr/>
            </a:lvl1pPr>
            <a:lvl2pPr marL="742950" marR="0" indent="-285750" algn="l" rtl="0">
              <a:spcBef>
                <a:spcPts val="600"/>
              </a:spcBef>
              <a:spcAft>
                <a:spcPts val="0"/>
              </a:spcAft>
              <a:defRPr/>
            </a:lvl2pPr>
            <a:lvl3pPr marL="1143000" marR="0" indent="-228600" algn="l" rtl="0">
              <a:spcBef>
                <a:spcPts val="550"/>
              </a:spcBef>
              <a:spcAft>
                <a:spcPts val="0"/>
              </a:spcAft>
              <a:defRPr/>
            </a:lvl3pPr>
            <a:lvl4pPr marL="1600200" marR="0" indent="-228600" algn="l" rtl="0">
              <a:spcBef>
                <a:spcPts val="500"/>
              </a:spcBef>
              <a:spcAft>
                <a:spcPts val="0"/>
              </a:spcAft>
              <a:defRPr/>
            </a:lvl4pPr>
            <a:lvl5pPr marL="2057400" marR="0" indent="-228600" algn="l" rtl="0">
              <a:spcBef>
                <a:spcPts val="450"/>
              </a:spcBef>
              <a:spcAft>
                <a:spcPts val="0"/>
              </a:spcAft>
              <a:defRPr/>
            </a:lvl5pPr>
            <a:lvl6pPr marL="2514600" marR="0" indent="-228600" algn="l" rtl="0">
              <a:spcBef>
                <a:spcPts val="450"/>
              </a:spcBef>
              <a:spcAft>
                <a:spcPts val="0"/>
              </a:spcAft>
              <a:defRPr/>
            </a:lvl6pPr>
            <a:lvl7pPr marL="2971800" marR="0" indent="-228600" algn="l" rtl="0">
              <a:spcBef>
                <a:spcPts val="450"/>
              </a:spcBef>
              <a:spcAft>
                <a:spcPts val="0"/>
              </a:spcAft>
              <a:defRPr/>
            </a:lvl7pPr>
            <a:lvl8pPr marL="3429000" marR="0" indent="-228600" algn="l" rtl="0">
              <a:spcBef>
                <a:spcPts val="450"/>
              </a:spcBef>
              <a:spcAft>
                <a:spcPts val="0"/>
              </a:spcAft>
              <a:defRPr/>
            </a:lvl8pPr>
            <a:lvl9pPr marL="3886200" marR="0" indent="-228600" algn="l" rtl="0">
              <a:spcBef>
                <a:spcPts val="450"/>
              </a:spcBef>
              <a:spcAft>
                <a:spcPts val="0"/>
              </a:spcAft>
              <a:defRPr/>
            </a:lvl9pPr>
          </a:lstStyle>
          <a:p>
            <a:endParaRPr/>
          </a:p>
        </p:txBody>
      </p:sp>
      <p:sp>
        <p:nvSpPr>
          <p:cNvPr id="66" name="Shape 66"/>
          <p:cNvSpPr txBox="1">
            <a:spLocks noGrp="1"/>
          </p:cNvSpPr>
          <p:nvPr>
            <p:ph type="sldNum" idx="12"/>
          </p:nvPr>
        </p:nvSpPr>
        <p:spPr>
          <a:xfrm>
            <a:off x="8709025" y="433387"/>
            <a:ext cx="431799" cy="361950"/>
          </a:xfrm>
          <a:prstGeom prst="rect">
            <a:avLst/>
          </a:prstGeom>
          <a:noFill/>
          <a:ln>
            <a:noFill/>
          </a:ln>
        </p:spPr>
        <p:txBody>
          <a:bodyPr lIns="91425" tIns="91425" rIns="91425" bIns="91425" anchor="ctr" anchorCtr="0">
            <a:noAutofit/>
          </a:bodyPr>
          <a:lstStyle/>
          <a:p>
            <a:pPr marL="0" lvl="0" indent="-88900">
              <a:spcBef>
                <a:spcPts val="0"/>
              </a:spcBef>
              <a:buClr>
                <a:srgbClr val="000000"/>
              </a:buClr>
              <a:buFont typeface="Arial"/>
              <a:buChar char="●"/>
            </a:pPr>
            <a:endParaRPr/>
          </a:p>
          <a:p>
            <a:pPr marL="457200" lvl="1" indent="-88900">
              <a:spcBef>
                <a:spcPts val="0"/>
              </a:spcBef>
              <a:buClr>
                <a:srgbClr val="000000"/>
              </a:buClr>
              <a:buFont typeface="Courier New"/>
              <a:buChar char="o"/>
            </a:pPr>
            <a:endParaRPr/>
          </a:p>
          <a:p>
            <a:pPr marL="914400" lvl="2" indent="-88900">
              <a:spcBef>
                <a:spcPts val="0"/>
              </a:spcBef>
              <a:buClr>
                <a:srgbClr val="000000"/>
              </a:buClr>
              <a:buFont typeface="Wingdings"/>
              <a:buChar char="§"/>
            </a:pPr>
            <a:endParaRPr/>
          </a:p>
          <a:p>
            <a:pPr marL="1371600" lvl="3" indent="-88900">
              <a:spcBef>
                <a:spcPts val="0"/>
              </a:spcBef>
              <a:buClr>
                <a:srgbClr val="000000"/>
              </a:buClr>
              <a:buFont typeface="Arial"/>
              <a:buChar char="●"/>
            </a:pPr>
            <a:endParaRPr/>
          </a:p>
          <a:p>
            <a:pPr marL="1828800" lvl="4" indent="-88900">
              <a:spcBef>
                <a:spcPts val="0"/>
              </a:spcBef>
              <a:buClr>
                <a:srgbClr val="000000"/>
              </a:buClr>
              <a:buFont typeface="Courier New"/>
              <a:buChar char="o"/>
            </a:pPr>
            <a:endParaRPr/>
          </a:p>
          <a:p>
            <a:pPr marL="2286000" lvl="5" indent="-88900">
              <a:spcBef>
                <a:spcPts val="0"/>
              </a:spcBef>
              <a:buClr>
                <a:srgbClr val="000000"/>
              </a:buClr>
              <a:buFont typeface="Wingdings"/>
              <a:buChar char="§"/>
            </a:pPr>
            <a:endParaRPr/>
          </a:p>
          <a:p>
            <a:pPr marL="2743200" lvl="6" indent="-88900">
              <a:spcBef>
                <a:spcPts val="0"/>
              </a:spcBef>
              <a:buClr>
                <a:srgbClr val="000000"/>
              </a:buClr>
              <a:buFont typeface="Arial"/>
              <a:buChar char="●"/>
            </a:pPr>
            <a:endParaRPr/>
          </a:p>
          <a:p>
            <a:pPr marL="3200400" lvl="7" indent="-88900">
              <a:spcBef>
                <a:spcPts val="0"/>
              </a:spcBef>
              <a:buClr>
                <a:srgbClr val="000000"/>
              </a:buClr>
              <a:buFont typeface="Courier New"/>
              <a:buChar char="o"/>
            </a:pPr>
            <a:endParaRPr/>
          </a:p>
          <a:p>
            <a:pPr marL="3657600" lvl="8" indent="-88900">
              <a:spcBef>
                <a:spcPts val="0"/>
              </a:spcBef>
              <a:buClr>
                <a:srgbClr val="000000"/>
              </a:buClr>
              <a:buFont typeface="Wingdings"/>
              <a:buChar char="§"/>
            </a:pPr>
            <a:endParaRPr/>
          </a:p>
        </p:txBody>
      </p:sp>
      <p:sp>
        <p:nvSpPr>
          <p:cNvPr id="67" name="Shape 67"/>
          <p:cNvSpPr txBox="1"/>
          <p:nvPr/>
        </p:nvSpPr>
        <p:spPr>
          <a:xfrm>
            <a:off x="2748375" y="1643825"/>
            <a:ext cx="3827099" cy="585599"/>
          </a:xfrm>
          <a:prstGeom prst="rect">
            <a:avLst/>
          </a:prstGeom>
          <a:solidFill>
            <a:srgbClr val="063554"/>
          </a:solidFill>
          <a:ln>
            <a:noFill/>
          </a:ln>
        </p:spPr>
        <p:txBody>
          <a:bodyPr lIns="91425" tIns="91425" rIns="91425" bIns="91425" anchor="t" anchorCtr="0">
            <a:noAutofit/>
          </a:bodyPr>
          <a:lstStyle/>
          <a:p>
            <a:pPr lvl="0" rtl="0">
              <a:spcBef>
                <a:spcPts val="0"/>
              </a:spcBef>
              <a:buNone/>
            </a:pPr>
            <a:r>
              <a:rPr lang="en">
                <a:solidFill>
                  <a:srgbClr val="FFFFFF"/>
                </a:solidFill>
                <a:latin typeface="Calibri"/>
                <a:ea typeface="Calibri"/>
                <a:cs typeface="Calibri"/>
                <a:sym typeface="Calibri"/>
              </a:rPr>
              <a:t>Next Generation Domain-Services</a:t>
            </a:r>
          </a:p>
          <a:p>
            <a:pPr lvl="0" rtl="0">
              <a:spcBef>
                <a:spcPts val="0"/>
              </a:spcBef>
              <a:buNone/>
            </a:pPr>
            <a:r>
              <a:rPr lang="en">
                <a:solidFill>
                  <a:srgbClr val="FFFFFF"/>
                </a:solidFill>
                <a:latin typeface="Calibri"/>
                <a:ea typeface="Calibri"/>
                <a:cs typeface="Calibri"/>
                <a:sym typeface="Calibri"/>
              </a:rPr>
              <a:t>in PL-Grid Infrastructure for Polish Science</a:t>
            </a:r>
          </a:p>
        </p:txBody>
      </p:sp>
      <p:pic>
        <p:nvPicPr>
          <p:cNvPr id="68" name="Shape 68"/>
          <p:cNvPicPr preferRelativeResize="0"/>
          <p:nvPr/>
        </p:nvPicPr>
        <p:blipFill>
          <a:blip r:embed="rId17">
            <a:alphaModFix/>
          </a:blip>
          <a:stretch>
            <a:fillRect/>
          </a:stretch>
        </p:blipFill>
        <p:spPr>
          <a:xfrm>
            <a:off x="-6" y="6207125"/>
            <a:ext cx="1887537" cy="650875"/>
          </a:xfrm>
          <a:prstGeom prst="rect">
            <a:avLst/>
          </a:prstGeom>
          <a:noFill/>
          <a:ln>
            <a:noFill/>
          </a:ln>
        </p:spPr>
      </p:pic>
      <p:pic>
        <p:nvPicPr>
          <p:cNvPr id="69" name="Shape 69"/>
          <p:cNvPicPr preferRelativeResize="0"/>
          <p:nvPr/>
        </p:nvPicPr>
        <p:blipFill>
          <a:blip r:embed="rId18">
            <a:alphaModFix/>
          </a:blip>
          <a:stretch>
            <a:fillRect/>
          </a:stretch>
        </p:blipFill>
        <p:spPr>
          <a:xfrm>
            <a:off x="7297420" y="6202350"/>
            <a:ext cx="1770380" cy="65087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378464" y="2348880"/>
            <a:ext cx="8765536" cy="2008199"/>
          </a:xfrm>
          <a:prstGeom prst="rect">
            <a:avLst/>
          </a:prstGeom>
          <a:noFill/>
          <a:ln>
            <a:noFill/>
          </a:ln>
        </p:spPr>
        <p:txBody>
          <a:bodyPr lIns="91425" tIns="45700" rIns="91425" bIns="45700" anchor="ctr" anchorCtr="0">
            <a:noAutofit/>
          </a:bodyPr>
          <a:lstStyle/>
          <a:p>
            <a:pPr marL="0" marR="0" lvl="0" indent="9334500" algn="ctr" rtl="0">
              <a:lnSpc>
                <a:spcPct val="100000"/>
              </a:lnSpc>
              <a:spcBef>
                <a:spcPts val="0"/>
              </a:spcBef>
              <a:spcAft>
                <a:spcPts val="0"/>
              </a:spcAft>
              <a:buClr>
                <a:schemeClr val="dk1"/>
              </a:buClr>
              <a:buSzPct val="39285"/>
              <a:buFont typeface="Arial"/>
              <a:buNone/>
            </a:pPr>
            <a:r>
              <a:rPr lang="en" sz="2800" b="0" i="0" u="none" strike="noStrike" cap="none" baseline="0" dirty="0">
                <a:solidFill>
                  <a:srgbClr val="FFFFFF"/>
                </a:solidFill>
                <a:latin typeface="Calibri"/>
                <a:ea typeface="Calibri"/>
                <a:cs typeface="Calibri"/>
                <a:sym typeface="Calibri"/>
              </a:rPr>
              <a:t>.</a:t>
            </a:r>
            <a:r>
              <a:rPr lang="en" sz="2800" dirty="0">
                <a:solidFill>
                  <a:srgbClr val="FFFFFF"/>
                </a:solidFill>
                <a:latin typeface="Calibri"/>
                <a:ea typeface="Calibri"/>
                <a:cs typeface="Calibri"/>
                <a:sym typeface="Calibri"/>
              </a:rPr>
              <a:t>Numerical Simulations of Metal Forming</a:t>
            </a:r>
            <a:br>
              <a:rPr lang="en" sz="2800" dirty="0">
                <a:solidFill>
                  <a:srgbClr val="FFFFFF"/>
                </a:solidFill>
                <a:latin typeface="Calibri"/>
                <a:ea typeface="Calibri"/>
                <a:cs typeface="Calibri"/>
                <a:sym typeface="Calibri"/>
              </a:rPr>
            </a:br>
            <a:r>
              <a:rPr lang="en" sz="2800" dirty="0">
                <a:solidFill>
                  <a:srgbClr val="FFFFFF"/>
                </a:solidFill>
                <a:latin typeface="Calibri"/>
                <a:ea typeface="Calibri"/>
                <a:cs typeface="Calibri"/>
                <a:sym typeface="Calibri"/>
              </a:rPr>
              <a:t>Production Processes and Cycles</a:t>
            </a:r>
            <a:br>
              <a:rPr lang="en" sz="2800" dirty="0">
                <a:solidFill>
                  <a:srgbClr val="FFFFFF"/>
                </a:solidFill>
                <a:latin typeface="Calibri"/>
                <a:ea typeface="Calibri"/>
                <a:cs typeface="Calibri"/>
                <a:sym typeface="Calibri"/>
              </a:rPr>
            </a:br>
            <a:r>
              <a:rPr lang="en" sz="2800" dirty="0">
                <a:solidFill>
                  <a:srgbClr val="FFFFFF"/>
                </a:solidFill>
                <a:latin typeface="Calibri"/>
                <a:ea typeface="Calibri"/>
                <a:cs typeface="Calibri"/>
                <a:sym typeface="Calibri"/>
              </a:rPr>
              <a:t>by Using Heterogeneous Computing Infrastructures</a:t>
            </a:r>
          </a:p>
          <a:p>
            <a:pPr marL="0" marR="0" lvl="0" indent="9334500" algn="ctr" rtl="0">
              <a:lnSpc>
                <a:spcPct val="100000"/>
              </a:lnSpc>
              <a:spcBef>
                <a:spcPts val="0"/>
              </a:spcBef>
              <a:spcAft>
                <a:spcPts val="0"/>
              </a:spcAft>
              <a:buClr>
                <a:srgbClr val="000000"/>
              </a:buClr>
              <a:buFont typeface="Times New Roman"/>
              <a:buNone/>
            </a:pPr>
            <a:endParaRPr sz="2800" dirty="0">
              <a:solidFill>
                <a:srgbClr val="FFFFFF"/>
              </a:solidFill>
              <a:latin typeface="Calibri"/>
              <a:ea typeface="Calibri"/>
              <a:cs typeface="Calibri"/>
              <a:sym typeface="Calibri"/>
            </a:endParaRPr>
          </a:p>
        </p:txBody>
      </p:sp>
      <p:sp>
        <p:nvSpPr>
          <p:cNvPr id="110" name="Shape 110"/>
          <p:cNvSpPr txBox="1">
            <a:spLocks noGrp="1"/>
          </p:cNvSpPr>
          <p:nvPr>
            <p:ph type="subTitle" idx="1"/>
          </p:nvPr>
        </p:nvSpPr>
        <p:spPr>
          <a:xfrm>
            <a:off x="1416050" y="4324475"/>
            <a:ext cx="7137300" cy="1161900"/>
          </a:xfrm>
          <a:prstGeom prst="rect">
            <a:avLst/>
          </a:prstGeom>
          <a:noFill/>
          <a:ln>
            <a:noFill/>
          </a:ln>
        </p:spPr>
        <p:txBody>
          <a:bodyPr lIns="90000" tIns="46800" rIns="90000" bIns="46800" anchor="t" anchorCtr="0">
            <a:noAutofit/>
          </a:bodyPr>
          <a:lstStyle/>
          <a:p>
            <a:pPr marL="0" marR="0" lvl="0" indent="0" algn="l" rtl="0">
              <a:lnSpc>
                <a:spcPct val="100000"/>
              </a:lnSpc>
              <a:spcBef>
                <a:spcPts val="0"/>
              </a:spcBef>
              <a:spcAft>
                <a:spcPts val="0"/>
              </a:spcAft>
              <a:buClr>
                <a:srgbClr val="000000"/>
              </a:buClr>
              <a:buSzPct val="25000"/>
              <a:buFont typeface="Times New Roman"/>
              <a:buNone/>
            </a:pPr>
            <a:r>
              <a:rPr lang="en" sz="1600" b="0" i="1" u="none" strike="noStrike" cap="none" baseline="0">
                <a:solidFill>
                  <a:srgbClr val="FFFFFF"/>
                </a:solidFill>
                <a:latin typeface="Calibri"/>
                <a:ea typeface="Calibri"/>
                <a:cs typeface="Calibri"/>
                <a:sym typeface="Calibri"/>
              </a:rPr>
              <a:t>Ł</a:t>
            </a:r>
            <a:r>
              <a:rPr lang="en" sz="1600" i="1">
                <a:solidFill>
                  <a:srgbClr val="FFFFFF"/>
                </a:solidFill>
                <a:latin typeface="Calibri"/>
                <a:ea typeface="Calibri"/>
                <a:cs typeface="Calibri"/>
                <a:sym typeface="Calibri"/>
              </a:rPr>
              <a:t>.</a:t>
            </a:r>
            <a:r>
              <a:rPr lang="en" sz="1600" b="0" i="1" u="none" strike="noStrike" cap="none" baseline="0">
                <a:solidFill>
                  <a:srgbClr val="FFFFFF"/>
                </a:solidFill>
                <a:latin typeface="Calibri"/>
                <a:ea typeface="Calibri"/>
                <a:cs typeface="Calibri"/>
                <a:sym typeface="Calibri"/>
              </a:rPr>
              <a:t> Rauch, J</a:t>
            </a:r>
            <a:r>
              <a:rPr lang="en" sz="1600" i="1">
                <a:solidFill>
                  <a:srgbClr val="FFFFFF"/>
                </a:solidFill>
                <a:latin typeface="Calibri"/>
                <a:ea typeface="Calibri"/>
                <a:cs typeface="Calibri"/>
                <a:sym typeface="Calibri"/>
              </a:rPr>
              <a:t>.</a:t>
            </a:r>
            <a:r>
              <a:rPr lang="en" sz="1600" b="0" i="1" u="none" strike="noStrike" cap="none" baseline="0">
                <a:solidFill>
                  <a:srgbClr val="FFFFFF"/>
                </a:solidFill>
                <a:latin typeface="Calibri"/>
                <a:ea typeface="Calibri"/>
                <a:cs typeface="Calibri"/>
                <a:sym typeface="Calibri"/>
              </a:rPr>
              <a:t> Liput, K</a:t>
            </a:r>
            <a:r>
              <a:rPr lang="en" sz="1600" i="1">
                <a:solidFill>
                  <a:srgbClr val="FFFFFF"/>
                </a:solidFill>
                <a:latin typeface="Calibri"/>
                <a:ea typeface="Calibri"/>
                <a:cs typeface="Calibri"/>
                <a:sym typeface="Calibri"/>
              </a:rPr>
              <a:t>.</a:t>
            </a:r>
            <a:r>
              <a:rPr lang="en" sz="1600" b="0" i="1" u="none" strike="noStrike" cap="none" baseline="0">
                <a:solidFill>
                  <a:srgbClr val="FFFFFF"/>
                </a:solidFill>
                <a:latin typeface="Calibri"/>
                <a:ea typeface="Calibri"/>
                <a:cs typeface="Calibri"/>
                <a:sym typeface="Calibri"/>
              </a:rPr>
              <a:t> Imiołek,</a:t>
            </a:r>
            <a:r>
              <a:rPr lang="en" sz="1600" i="1">
                <a:solidFill>
                  <a:srgbClr val="FFFFFF"/>
                </a:solidFill>
                <a:latin typeface="Calibri"/>
                <a:ea typeface="Calibri"/>
                <a:cs typeface="Calibri"/>
                <a:sym typeface="Calibri"/>
              </a:rPr>
              <a:t> </a:t>
            </a:r>
            <a:r>
              <a:rPr lang="en" sz="1600" b="0" i="1" u="none" strike="noStrike" cap="none" baseline="0">
                <a:solidFill>
                  <a:srgbClr val="FFFFFF"/>
                </a:solidFill>
                <a:latin typeface="Calibri"/>
                <a:ea typeface="Calibri"/>
                <a:cs typeface="Calibri"/>
                <a:sym typeface="Calibri"/>
              </a:rPr>
              <a:t>D</a:t>
            </a:r>
            <a:r>
              <a:rPr lang="en" sz="1600" i="1">
                <a:solidFill>
                  <a:srgbClr val="FFFFFF"/>
                </a:solidFill>
                <a:latin typeface="Calibri"/>
                <a:ea typeface="Calibri"/>
                <a:cs typeface="Calibri"/>
                <a:sym typeface="Calibri"/>
              </a:rPr>
              <a:t>.</a:t>
            </a:r>
            <a:r>
              <a:rPr lang="en" sz="1600" b="0" i="1" u="none" strike="noStrike" cap="none" baseline="0">
                <a:solidFill>
                  <a:srgbClr val="FFFFFF"/>
                </a:solidFill>
                <a:latin typeface="Calibri"/>
                <a:ea typeface="Calibri"/>
                <a:cs typeface="Calibri"/>
                <a:sym typeface="Calibri"/>
              </a:rPr>
              <a:t> Król, J</a:t>
            </a:r>
            <a:r>
              <a:rPr lang="en" sz="1600" i="1">
                <a:solidFill>
                  <a:srgbClr val="FFFFFF"/>
                </a:solidFill>
                <a:latin typeface="Calibri"/>
                <a:ea typeface="Calibri"/>
                <a:cs typeface="Calibri"/>
                <a:sym typeface="Calibri"/>
              </a:rPr>
              <a:t>.</a:t>
            </a:r>
            <a:r>
              <a:rPr lang="en" sz="1600" b="0" i="1" u="none" strike="noStrike" cap="none" baseline="0">
                <a:solidFill>
                  <a:srgbClr val="FFFFFF"/>
                </a:solidFill>
                <a:latin typeface="Calibri"/>
                <a:ea typeface="Calibri"/>
                <a:cs typeface="Calibri"/>
                <a:sym typeface="Calibri"/>
              </a:rPr>
              <a:t> Kit</a:t>
            </a:r>
            <a:r>
              <a:rPr lang="en" sz="1600" i="1">
                <a:solidFill>
                  <a:srgbClr val="FFFFFF"/>
                </a:solidFill>
                <a:latin typeface="Calibri"/>
                <a:ea typeface="Calibri"/>
                <a:cs typeface="Calibri"/>
                <a:sym typeface="Calibri"/>
              </a:rPr>
              <a:t>owski</a:t>
            </a:r>
          </a:p>
          <a:p>
            <a:pPr marL="0" marR="0" lvl="0" indent="0" algn="l" rtl="0">
              <a:lnSpc>
                <a:spcPct val="100000"/>
              </a:lnSpc>
              <a:spcBef>
                <a:spcPts val="0"/>
              </a:spcBef>
              <a:spcAft>
                <a:spcPts val="0"/>
              </a:spcAft>
              <a:buClr>
                <a:srgbClr val="000000"/>
              </a:buClr>
              <a:buFont typeface="Times New Roman"/>
              <a:buNone/>
            </a:pPr>
            <a:endParaRPr sz="1600">
              <a:solidFill>
                <a:srgbClr val="FFFFFF"/>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ct val="68750"/>
              <a:buFont typeface="Arial"/>
              <a:buNone/>
            </a:pPr>
            <a:r>
              <a:rPr lang="en" sz="1600">
                <a:solidFill>
                  <a:srgbClr val="FFFFFF"/>
                </a:solidFill>
                <a:latin typeface="Calibri"/>
                <a:ea typeface="Calibri"/>
                <a:cs typeface="Calibri"/>
                <a:sym typeface="Calibri"/>
              </a:rPr>
              <a:t>ACC Cyfronet AGH</a:t>
            </a:r>
          </a:p>
          <a:p>
            <a:pPr marL="0" marR="0" lvl="0" indent="0" algn="l" rtl="0">
              <a:lnSpc>
                <a:spcPct val="100000"/>
              </a:lnSpc>
              <a:spcBef>
                <a:spcPts val="0"/>
              </a:spcBef>
              <a:spcAft>
                <a:spcPts val="0"/>
              </a:spcAft>
              <a:buClr>
                <a:schemeClr val="dk1"/>
              </a:buClr>
              <a:buSzPct val="68750"/>
              <a:buFont typeface="Arial"/>
              <a:buNone/>
            </a:pPr>
            <a:r>
              <a:rPr lang="en" sz="1600">
                <a:solidFill>
                  <a:srgbClr val="FFFFFF"/>
                </a:solidFill>
                <a:latin typeface="Calibri"/>
                <a:ea typeface="Calibri"/>
                <a:cs typeface="Calibri"/>
                <a:sym typeface="Calibri"/>
              </a:rPr>
              <a:t>Department of Computer Science, AGH UST</a:t>
            </a:r>
          </a:p>
        </p:txBody>
      </p:sp>
      <p:sp>
        <p:nvSpPr>
          <p:cNvPr id="111" name="Shape 111"/>
          <p:cNvSpPr txBox="1"/>
          <p:nvPr/>
        </p:nvSpPr>
        <p:spPr>
          <a:xfrm>
            <a:off x="1416050" y="5626100"/>
            <a:ext cx="7137399" cy="482599"/>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FFFFFF"/>
              </a:buClr>
              <a:buFont typeface="Calibri"/>
              <a:buNone/>
            </a:pPr>
            <a:endParaRPr/>
          </a:p>
        </p:txBody>
      </p:sp>
      <p:sp>
        <p:nvSpPr>
          <p:cNvPr id="112" name="Shape 112"/>
          <p:cNvSpPr txBox="1">
            <a:spLocks noGrp="1"/>
          </p:cNvSpPr>
          <p:nvPr>
            <p:ph type="subTitle" idx="2"/>
          </p:nvPr>
        </p:nvSpPr>
        <p:spPr>
          <a:xfrm>
            <a:off x="1416100" y="5577225"/>
            <a:ext cx="7137300" cy="626700"/>
          </a:xfrm>
          <a:prstGeom prst="rect">
            <a:avLst/>
          </a:prstGeom>
          <a:noFill/>
          <a:ln>
            <a:noFill/>
          </a:ln>
        </p:spPr>
        <p:txBody>
          <a:bodyPr lIns="90000" tIns="46800" rIns="90000" bIns="46800" anchor="t" anchorCtr="0">
            <a:noAutofit/>
          </a:bodyPr>
          <a:lstStyle/>
          <a:p>
            <a:pPr marL="0" marR="0" lvl="0" indent="0" algn="l" rtl="0">
              <a:lnSpc>
                <a:spcPct val="100000"/>
              </a:lnSpc>
              <a:spcBef>
                <a:spcPts val="0"/>
              </a:spcBef>
              <a:spcAft>
                <a:spcPts val="0"/>
              </a:spcAft>
              <a:buClr>
                <a:schemeClr val="dk1"/>
              </a:buClr>
              <a:buSzPct val="68750"/>
              <a:buFont typeface="Arial"/>
              <a:buNone/>
            </a:pPr>
            <a:r>
              <a:rPr lang="en" sz="1600">
                <a:solidFill>
                  <a:srgbClr val="FFFFFF"/>
                </a:solidFill>
                <a:latin typeface="Calibri"/>
                <a:ea typeface="Calibri"/>
                <a:cs typeface="Calibri"/>
                <a:sym typeface="Calibri"/>
              </a:rPr>
              <a:t>CGW’14</a:t>
            </a:r>
          </a:p>
          <a:p>
            <a:pPr marL="0" marR="0" lvl="0" indent="0" algn="l" rtl="0">
              <a:lnSpc>
                <a:spcPct val="100000"/>
              </a:lnSpc>
              <a:spcBef>
                <a:spcPts val="0"/>
              </a:spcBef>
              <a:spcAft>
                <a:spcPts val="0"/>
              </a:spcAft>
              <a:buClr>
                <a:schemeClr val="dk1"/>
              </a:buClr>
              <a:buSzPct val="68750"/>
              <a:buFont typeface="Arial"/>
              <a:buNone/>
            </a:pPr>
            <a:r>
              <a:rPr lang="en" sz="1600">
                <a:solidFill>
                  <a:srgbClr val="FFFFFF"/>
                </a:solidFill>
                <a:latin typeface="Calibri"/>
                <a:ea typeface="Calibri"/>
                <a:cs typeface="Calibri"/>
                <a:sym typeface="Calibri"/>
              </a:rPr>
              <a:t>Kraków, Poland, October 27-29, 2014</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Shape 271"/>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ManuOpti</a:t>
            </a:r>
          </a:p>
        </p:txBody>
      </p:sp>
      <p:sp>
        <p:nvSpPr>
          <p:cNvPr id="272" name="Shape 272"/>
          <p:cNvSpPr/>
          <p:nvPr/>
        </p:nvSpPr>
        <p:spPr>
          <a:xfrm>
            <a:off x="3160125"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73" name="Shape 273"/>
          <p:cNvSpPr/>
          <p:nvPr/>
        </p:nvSpPr>
        <p:spPr>
          <a:xfrm>
            <a:off x="390920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74" name="Shape 274"/>
          <p:cNvSpPr/>
          <p:nvPr/>
        </p:nvSpPr>
        <p:spPr>
          <a:xfrm>
            <a:off x="4658275" y="34179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75" name="Shape 275"/>
          <p:cNvSpPr/>
          <p:nvPr/>
        </p:nvSpPr>
        <p:spPr>
          <a:xfrm>
            <a:off x="4658275" y="40221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76" name="Shape 276"/>
          <p:cNvSpPr/>
          <p:nvPr/>
        </p:nvSpPr>
        <p:spPr>
          <a:xfrm>
            <a:off x="540735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277" name="Shape 277"/>
          <p:cNvCxnSpPr>
            <a:stCxn id="272" idx="3"/>
            <a:endCxn id="273" idx="1"/>
          </p:cNvCxnSpPr>
          <p:nvPr/>
        </p:nvCxnSpPr>
        <p:spPr>
          <a:xfrm>
            <a:off x="3462224" y="3871099"/>
            <a:ext cx="447000" cy="0"/>
          </a:xfrm>
          <a:prstGeom prst="straightConnector1">
            <a:avLst/>
          </a:prstGeom>
          <a:noFill/>
          <a:ln w="38100" cap="flat">
            <a:solidFill>
              <a:srgbClr val="D70020"/>
            </a:solidFill>
            <a:prstDash val="solid"/>
            <a:round/>
            <a:headEnd type="none" w="lg" len="lg"/>
            <a:tailEnd type="triangle" w="lg" len="lg"/>
          </a:ln>
        </p:spPr>
      </p:cxnSp>
      <p:cxnSp>
        <p:nvCxnSpPr>
          <p:cNvPr id="278" name="Shape 278"/>
          <p:cNvCxnSpPr>
            <a:stCxn id="273" idx="3"/>
            <a:endCxn id="274" idx="1"/>
          </p:cNvCxnSpPr>
          <p:nvPr/>
        </p:nvCxnSpPr>
        <p:spPr>
          <a:xfrm rot="10800000" flipH="1">
            <a:off x="4211299" y="3568999"/>
            <a:ext cx="447000" cy="302100"/>
          </a:xfrm>
          <a:prstGeom prst="straightConnector1">
            <a:avLst/>
          </a:prstGeom>
          <a:noFill/>
          <a:ln w="38100" cap="flat">
            <a:solidFill>
              <a:srgbClr val="D70020"/>
            </a:solidFill>
            <a:prstDash val="solid"/>
            <a:round/>
            <a:headEnd type="none" w="lg" len="lg"/>
            <a:tailEnd type="triangle" w="lg" len="lg"/>
          </a:ln>
        </p:spPr>
      </p:cxnSp>
      <p:cxnSp>
        <p:nvCxnSpPr>
          <p:cNvPr id="279" name="Shape 279"/>
          <p:cNvCxnSpPr>
            <a:stCxn id="274" idx="3"/>
            <a:endCxn id="276" idx="1"/>
          </p:cNvCxnSpPr>
          <p:nvPr/>
        </p:nvCxnSpPr>
        <p:spPr>
          <a:xfrm>
            <a:off x="4960374" y="3568999"/>
            <a:ext cx="447000" cy="302100"/>
          </a:xfrm>
          <a:prstGeom prst="straightConnector1">
            <a:avLst/>
          </a:prstGeom>
          <a:noFill/>
          <a:ln w="38100" cap="flat">
            <a:solidFill>
              <a:srgbClr val="D70020"/>
            </a:solidFill>
            <a:prstDash val="solid"/>
            <a:round/>
            <a:headEnd type="none" w="lg" len="lg"/>
            <a:tailEnd type="triangle" w="lg" len="lg"/>
          </a:ln>
        </p:spPr>
      </p:cxnSp>
      <p:cxnSp>
        <p:nvCxnSpPr>
          <p:cNvPr id="280" name="Shape 280"/>
          <p:cNvCxnSpPr>
            <a:stCxn id="273" idx="3"/>
            <a:endCxn id="275" idx="1"/>
          </p:cNvCxnSpPr>
          <p:nvPr/>
        </p:nvCxnSpPr>
        <p:spPr>
          <a:xfrm>
            <a:off x="4211299" y="3871099"/>
            <a:ext cx="447000" cy="302100"/>
          </a:xfrm>
          <a:prstGeom prst="straightConnector1">
            <a:avLst/>
          </a:prstGeom>
          <a:noFill/>
          <a:ln w="38100" cap="flat">
            <a:solidFill>
              <a:srgbClr val="D70020"/>
            </a:solidFill>
            <a:prstDash val="solid"/>
            <a:round/>
            <a:headEnd type="none" w="lg" len="lg"/>
            <a:tailEnd type="triangle" w="lg" len="lg"/>
          </a:ln>
        </p:spPr>
      </p:cxnSp>
      <p:cxnSp>
        <p:nvCxnSpPr>
          <p:cNvPr id="281" name="Shape 281"/>
          <p:cNvCxnSpPr>
            <a:stCxn id="275" idx="3"/>
            <a:endCxn id="276" idx="1"/>
          </p:cNvCxnSpPr>
          <p:nvPr/>
        </p:nvCxnSpPr>
        <p:spPr>
          <a:xfrm rot="10800000" flipH="1">
            <a:off x="4960374" y="3871099"/>
            <a:ext cx="447000" cy="302100"/>
          </a:xfrm>
          <a:prstGeom prst="straightConnector1">
            <a:avLst/>
          </a:prstGeom>
          <a:noFill/>
          <a:ln w="38100" cap="flat">
            <a:solidFill>
              <a:srgbClr val="D70020"/>
            </a:solidFill>
            <a:prstDash val="solid"/>
            <a:round/>
            <a:headEnd type="none" w="lg" len="lg"/>
            <a:tailEnd type="triangle" w="lg" len="lg"/>
          </a:ln>
        </p:spPr>
      </p:cxnSp>
      <p:sp>
        <p:nvSpPr>
          <p:cNvPr id="282" name="Shape 282"/>
          <p:cNvSpPr/>
          <p:nvPr/>
        </p:nvSpPr>
        <p:spPr>
          <a:xfrm>
            <a:off x="3300100" y="3233800"/>
            <a:ext cx="2276175" cy="500900"/>
          </a:xfrm>
          <a:custGeom>
            <a:avLst/>
            <a:gdLst/>
            <a:ahLst/>
            <a:cxnLst/>
            <a:rect l="0" t="0" r="0" b="0"/>
            <a:pathLst>
              <a:path w="91047" h="20036" extrusionOk="0">
                <a:moveTo>
                  <a:pt x="91047" y="20036"/>
                </a:moveTo>
                <a:lnTo>
                  <a:pt x="91047" y="0"/>
                </a:lnTo>
                <a:lnTo>
                  <a:pt x="0" y="0"/>
                </a:lnTo>
                <a:lnTo>
                  <a:pt x="0" y="19741"/>
                </a:lnTo>
              </a:path>
            </a:pathLst>
          </a:custGeom>
          <a:noFill/>
          <a:ln w="19050" cap="flat">
            <a:solidFill>
              <a:schemeClr val="dk2"/>
            </a:solidFill>
            <a:prstDash val="lgDash"/>
            <a:round/>
            <a:headEnd type="none" w="lg" len="lg"/>
            <a:tailEnd type="triangle" w="lg" len="lg"/>
          </a:ln>
        </p:spPr>
      </p:sp>
      <p:sp>
        <p:nvSpPr>
          <p:cNvPr id="283" name="Shape 283"/>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ManuOpti</a:t>
            </a:r>
          </a:p>
        </p:txBody>
      </p:sp>
      <p:sp>
        <p:nvSpPr>
          <p:cNvPr id="284" name="Shape 284"/>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Integration of heterogeneous software</a:t>
            </a:r>
          </a:p>
          <a:p>
            <a:pPr marL="457200" lvl="0" indent="-393700" rtl="0">
              <a:spcBef>
                <a:spcPts val="0"/>
              </a:spcBef>
              <a:buClr>
                <a:srgbClr val="000000"/>
              </a:buClr>
              <a:buSzPct val="100000"/>
              <a:buFont typeface="Arial"/>
              <a:buChar char="●"/>
            </a:pPr>
            <a:r>
              <a:rPr lang="en"/>
              <a:t>Production processes</a:t>
            </a:r>
            <a:r>
              <a:rPr lang="en">
                <a:solidFill>
                  <a:schemeClr val="dk1"/>
                </a:solidFill>
              </a:rPr>
              <a:t> and cycles</a:t>
            </a:r>
            <a:r>
              <a:rPr lang="en"/>
              <a:t> optimization</a:t>
            </a:r>
          </a:p>
        </p:txBody>
      </p:sp>
      <p:grpSp>
        <p:nvGrpSpPr>
          <p:cNvPr id="285" name="Shape 285"/>
          <p:cNvGrpSpPr/>
          <p:nvPr/>
        </p:nvGrpSpPr>
        <p:grpSpPr>
          <a:xfrm>
            <a:off x="478924" y="2982000"/>
            <a:ext cx="1016400" cy="1808400"/>
            <a:chOff x="876724" y="3112300"/>
            <a:chExt cx="1016400" cy="1808400"/>
          </a:xfrm>
        </p:grpSpPr>
        <p:sp>
          <p:nvSpPr>
            <p:cNvPr id="286" name="Shape 286"/>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87" name="Shape 287"/>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88" name="Shape 288"/>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89" name="Shape 289"/>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cxnSp>
        <p:nvCxnSpPr>
          <p:cNvPr id="290" name="Shape 290"/>
          <p:cNvCxnSpPr>
            <a:endCxn id="271" idx="1"/>
          </p:cNvCxnSpPr>
          <p:nvPr/>
        </p:nvCxnSpPr>
        <p:spPr>
          <a:xfrm>
            <a:off x="1561625" y="3587950"/>
            <a:ext cx="1222799" cy="14100"/>
          </a:xfrm>
          <a:prstGeom prst="straightConnector1">
            <a:avLst/>
          </a:prstGeom>
          <a:noFill/>
          <a:ln w="19050" cap="flat">
            <a:solidFill>
              <a:schemeClr val="dk2"/>
            </a:solidFill>
            <a:prstDash val="solid"/>
            <a:round/>
            <a:headEnd type="triangle" w="lg" len="lg"/>
            <a:tailEnd type="triangle" w="lg" len="lg"/>
          </a:ln>
        </p:spPr>
      </p:cxnSp>
      <p:sp>
        <p:nvSpPr>
          <p:cNvPr id="291" name="Shape 291"/>
          <p:cNvSpPr/>
          <p:nvPr/>
        </p:nvSpPr>
        <p:spPr>
          <a:xfrm>
            <a:off x="3097875"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92" name="Shape 292"/>
          <p:cNvSpPr/>
          <p:nvPr/>
        </p:nvSpPr>
        <p:spPr>
          <a:xfrm>
            <a:off x="3836750"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93" name="Shape 293"/>
          <p:cNvSpPr/>
          <p:nvPr/>
        </p:nvSpPr>
        <p:spPr>
          <a:xfrm>
            <a:off x="4585825"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94" name="Shape 294"/>
          <p:cNvSpPr/>
          <p:nvPr/>
        </p:nvSpPr>
        <p:spPr>
          <a:xfrm>
            <a:off x="5334900"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295" name="Shape 295"/>
          <p:cNvCxnSpPr>
            <a:stCxn id="272" idx="2"/>
          </p:cNvCxnSpPr>
          <p:nvPr/>
        </p:nvCxnSpPr>
        <p:spPr>
          <a:xfrm>
            <a:off x="3311174" y="4022149"/>
            <a:ext cx="0" cy="1049700"/>
          </a:xfrm>
          <a:prstGeom prst="straightConnector1">
            <a:avLst/>
          </a:prstGeom>
          <a:noFill/>
          <a:ln w="19050" cap="flat">
            <a:solidFill>
              <a:schemeClr val="dk2"/>
            </a:solidFill>
            <a:prstDash val="dash"/>
            <a:round/>
            <a:headEnd type="none" w="lg" len="lg"/>
            <a:tailEnd type="triangle" w="lg" len="lg"/>
          </a:ln>
        </p:spPr>
      </p:cxnSp>
      <p:cxnSp>
        <p:nvCxnSpPr>
          <p:cNvPr id="296" name="Shape 296"/>
          <p:cNvCxnSpPr/>
          <p:nvPr/>
        </p:nvCxnSpPr>
        <p:spPr>
          <a:xfrm>
            <a:off x="4060250" y="4022150"/>
            <a:ext cx="0" cy="1049700"/>
          </a:xfrm>
          <a:prstGeom prst="straightConnector1">
            <a:avLst/>
          </a:prstGeom>
          <a:noFill/>
          <a:ln w="19050" cap="flat">
            <a:solidFill>
              <a:schemeClr val="dk2"/>
            </a:solidFill>
            <a:prstDash val="dash"/>
            <a:round/>
            <a:headEnd type="none" w="lg" len="lg"/>
            <a:tailEnd type="triangle" w="lg" len="lg"/>
          </a:ln>
        </p:spPr>
      </p:cxnSp>
      <p:cxnSp>
        <p:nvCxnSpPr>
          <p:cNvPr id="297" name="Shape 297"/>
          <p:cNvCxnSpPr>
            <a:stCxn id="275" idx="2"/>
          </p:cNvCxnSpPr>
          <p:nvPr/>
        </p:nvCxnSpPr>
        <p:spPr>
          <a:xfrm>
            <a:off x="4809324" y="4324249"/>
            <a:ext cx="0" cy="746100"/>
          </a:xfrm>
          <a:prstGeom prst="straightConnector1">
            <a:avLst/>
          </a:prstGeom>
          <a:noFill/>
          <a:ln w="19050" cap="flat">
            <a:solidFill>
              <a:schemeClr val="dk2"/>
            </a:solidFill>
            <a:prstDash val="dash"/>
            <a:round/>
            <a:headEnd type="none" w="lg" len="lg"/>
            <a:tailEnd type="triangle" w="lg" len="lg"/>
          </a:ln>
        </p:spPr>
      </p:cxnSp>
      <p:cxnSp>
        <p:nvCxnSpPr>
          <p:cNvPr id="298" name="Shape 298"/>
          <p:cNvCxnSpPr>
            <a:stCxn id="276" idx="2"/>
          </p:cNvCxnSpPr>
          <p:nvPr/>
        </p:nvCxnSpPr>
        <p:spPr>
          <a:xfrm>
            <a:off x="5558399" y="4022149"/>
            <a:ext cx="0" cy="1048200"/>
          </a:xfrm>
          <a:prstGeom prst="straightConnector1">
            <a:avLst/>
          </a:prstGeom>
          <a:noFill/>
          <a:ln w="19050" cap="flat">
            <a:solidFill>
              <a:schemeClr val="dk2"/>
            </a:solidFill>
            <a:prstDash val="dash"/>
            <a:round/>
            <a:headEnd type="none" w="lg" len="lg"/>
            <a:tailEnd type="triangle" w="lg" len="lg"/>
          </a:ln>
        </p:spPr>
      </p:cxnSp>
      <p:grpSp>
        <p:nvGrpSpPr>
          <p:cNvPr id="299" name="Shape 299"/>
          <p:cNvGrpSpPr/>
          <p:nvPr/>
        </p:nvGrpSpPr>
        <p:grpSpPr>
          <a:xfrm>
            <a:off x="1988825" y="3093850"/>
            <a:ext cx="302099" cy="410699"/>
            <a:chOff x="1988825" y="3021975"/>
            <a:chExt cx="302099" cy="410699"/>
          </a:xfrm>
        </p:grpSpPr>
        <p:sp>
          <p:nvSpPr>
            <p:cNvPr id="300" name="Shape 300"/>
            <p:cNvSpPr/>
            <p:nvPr/>
          </p:nvSpPr>
          <p:spPr>
            <a:xfrm>
              <a:off x="1988825" y="3021975"/>
              <a:ext cx="302099" cy="4106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301" name="Shape 301"/>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302" name="Shape 302"/>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303" name="Shape 303"/>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304" name="Shape 304"/>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sp>
        <p:nvSpPr>
          <p:cNvPr id="305" name="Shape 305"/>
          <p:cNvSpPr/>
          <p:nvPr/>
        </p:nvSpPr>
        <p:spPr>
          <a:xfrm>
            <a:off x="6002675" y="3504550"/>
            <a:ext cx="2579100" cy="410699"/>
          </a:xfrm>
          <a:prstGeom prst="wedgeRectCallout">
            <a:avLst>
              <a:gd name="adj1" fmla="val -85317"/>
              <a:gd name="adj2" fmla="val -20593"/>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300" b="1">
                <a:latin typeface="Verdana"/>
                <a:ea typeface="Verdana"/>
                <a:cs typeface="Verdana"/>
                <a:sym typeface="Verdana"/>
              </a:rPr>
              <a:t>Input/Output conversion</a:t>
            </a:r>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grpSp>
        <p:nvGrpSpPr>
          <p:cNvPr id="310" name="Shape 310"/>
          <p:cNvGrpSpPr/>
          <p:nvPr/>
        </p:nvGrpSpPr>
        <p:grpSpPr>
          <a:xfrm>
            <a:off x="2784425" y="2622400"/>
            <a:ext cx="3469499" cy="1959300"/>
            <a:chOff x="2784425" y="2622400"/>
            <a:chExt cx="3469499" cy="1959300"/>
          </a:xfrm>
        </p:grpSpPr>
        <p:sp>
          <p:nvSpPr>
            <p:cNvPr id="311" name="Shape 311"/>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ManuOpti</a:t>
              </a:r>
            </a:p>
          </p:txBody>
        </p:sp>
        <p:sp>
          <p:nvSpPr>
            <p:cNvPr id="312" name="Shape 312"/>
            <p:cNvSpPr/>
            <p:nvPr/>
          </p:nvSpPr>
          <p:spPr>
            <a:xfrm>
              <a:off x="3160125"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13" name="Shape 313"/>
            <p:cNvSpPr/>
            <p:nvPr/>
          </p:nvSpPr>
          <p:spPr>
            <a:xfrm>
              <a:off x="390920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14" name="Shape 314"/>
            <p:cNvSpPr/>
            <p:nvPr/>
          </p:nvSpPr>
          <p:spPr>
            <a:xfrm>
              <a:off x="4658275" y="34179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15" name="Shape 315"/>
            <p:cNvSpPr/>
            <p:nvPr/>
          </p:nvSpPr>
          <p:spPr>
            <a:xfrm>
              <a:off x="4658275" y="40221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16" name="Shape 316"/>
            <p:cNvSpPr/>
            <p:nvPr/>
          </p:nvSpPr>
          <p:spPr>
            <a:xfrm>
              <a:off x="540735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317" name="Shape 317"/>
            <p:cNvCxnSpPr>
              <a:stCxn id="312" idx="3"/>
              <a:endCxn id="313" idx="1"/>
            </p:cNvCxnSpPr>
            <p:nvPr/>
          </p:nvCxnSpPr>
          <p:spPr>
            <a:xfrm>
              <a:off x="3462224" y="3871099"/>
              <a:ext cx="447000" cy="0"/>
            </a:xfrm>
            <a:prstGeom prst="straightConnector1">
              <a:avLst/>
            </a:prstGeom>
            <a:noFill/>
            <a:ln w="19050" cap="flat">
              <a:solidFill>
                <a:schemeClr val="dk2"/>
              </a:solidFill>
              <a:prstDash val="solid"/>
              <a:round/>
              <a:headEnd type="none" w="lg" len="lg"/>
              <a:tailEnd type="triangle" w="lg" len="lg"/>
            </a:ln>
          </p:spPr>
        </p:cxnSp>
        <p:cxnSp>
          <p:nvCxnSpPr>
            <p:cNvPr id="318" name="Shape 318"/>
            <p:cNvCxnSpPr>
              <a:stCxn id="313" idx="3"/>
              <a:endCxn id="314" idx="1"/>
            </p:cNvCxnSpPr>
            <p:nvPr/>
          </p:nvCxnSpPr>
          <p:spPr>
            <a:xfrm rot="10800000" flipH="1">
              <a:off x="4211299"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319" name="Shape 319"/>
            <p:cNvCxnSpPr>
              <a:stCxn id="314" idx="3"/>
              <a:endCxn id="316" idx="1"/>
            </p:cNvCxnSpPr>
            <p:nvPr/>
          </p:nvCxnSpPr>
          <p:spPr>
            <a:xfrm>
              <a:off x="4960374"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320" name="Shape 320"/>
            <p:cNvCxnSpPr>
              <a:stCxn id="313" idx="3"/>
              <a:endCxn id="315" idx="1"/>
            </p:cNvCxnSpPr>
            <p:nvPr/>
          </p:nvCxnSpPr>
          <p:spPr>
            <a:xfrm>
              <a:off x="4211299" y="3871099"/>
              <a:ext cx="447000" cy="302100"/>
            </a:xfrm>
            <a:prstGeom prst="straightConnector1">
              <a:avLst/>
            </a:prstGeom>
            <a:noFill/>
            <a:ln w="19050" cap="flat">
              <a:solidFill>
                <a:schemeClr val="dk2"/>
              </a:solidFill>
              <a:prstDash val="solid"/>
              <a:round/>
              <a:headEnd type="none" w="lg" len="lg"/>
              <a:tailEnd type="triangle" w="lg" len="lg"/>
            </a:ln>
          </p:spPr>
        </p:cxnSp>
        <p:cxnSp>
          <p:nvCxnSpPr>
            <p:cNvPr id="321" name="Shape 321"/>
            <p:cNvCxnSpPr>
              <a:stCxn id="315" idx="3"/>
              <a:endCxn id="316" idx="1"/>
            </p:cNvCxnSpPr>
            <p:nvPr/>
          </p:nvCxnSpPr>
          <p:spPr>
            <a:xfrm rot="10800000" flipH="1">
              <a:off x="4960374" y="3871099"/>
              <a:ext cx="447000" cy="302100"/>
            </a:xfrm>
            <a:prstGeom prst="straightConnector1">
              <a:avLst/>
            </a:prstGeom>
            <a:noFill/>
            <a:ln w="19050" cap="flat">
              <a:solidFill>
                <a:schemeClr val="dk2"/>
              </a:solidFill>
              <a:prstDash val="solid"/>
              <a:round/>
              <a:headEnd type="none" w="lg" len="lg"/>
              <a:tailEnd type="triangle" w="lg" len="lg"/>
            </a:ln>
          </p:spPr>
        </p:cxnSp>
        <p:sp>
          <p:nvSpPr>
            <p:cNvPr id="322" name="Shape 322"/>
            <p:cNvSpPr/>
            <p:nvPr/>
          </p:nvSpPr>
          <p:spPr>
            <a:xfrm>
              <a:off x="3300100" y="3233800"/>
              <a:ext cx="2276175" cy="500900"/>
            </a:xfrm>
            <a:custGeom>
              <a:avLst/>
              <a:gdLst/>
              <a:ahLst/>
              <a:cxnLst/>
              <a:rect l="0" t="0" r="0" b="0"/>
              <a:pathLst>
                <a:path w="91047" h="20036" extrusionOk="0">
                  <a:moveTo>
                    <a:pt x="91047" y="20036"/>
                  </a:moveTo>
                  <a:lnTo>
                    <a:pt x="91047" y="0"/>
                  </a:lnTo>
                  <a:lnTo>
                    <a:pt x="0" y="0"/>
                  </a:lnTo>
                  <a:lnTo>
                    <a:pt x="0" y="19741"/>
                  </a:lnTo>
                </a:path>
              </a:pathLst>
            </a:custGeom>
            <a:noFill/>
            <a:ln w="38100" cap="flat">
              <a:solidFill>
                <a:srgbClr val="D70020"/>
              </a:solidFill>
              <a:prstDash val="lgDash"/>
              <a:round/>
              <a:headEnd type="none" w="lg" len="lg"/>
              <a:tailEnd type="triangle" w="lg" len="lg"/>
            </a:ln>
          </p:spPr>
        </p:sp>
      </p:grpSp>
      <p:sp>
        <p:nvSpPr>
          <p:cNvPr id="323" name="Shape 323"/>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ManuOpti</a:t>
            </a:r>
          </a:p>
        </p:txBody>
      </p:sp>
      <p:sp>
        <p:nvSpPr>
          <p:cNvPr id="324" name="Shape 324"/>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Integration of heterogeneous software</a:t>
            </a:r>
          </a:p>
          <a:p>
            <a:pPr marL="457200" lvl="0" indent="-393700" rtl="0">
              <a:spcBef>
                <a:spcPts val="0"/>
              </a:spcBef>
              <a:buClr>
                <a:srgbClr val="000000"/>
              </a:buClr>
              <a:buSzPct val="100000"/>
              <a:buFont typeface="Arial"/>
              <a:buChar char="●"/>
            </a:pPr>
            <a:r>
              <a:rPr lang="en"/>
              <a:t>Production processes</a:t>
            </a:r>
            <a:r>
              <a:rPr lang="en">
                <a:solidFill>
                  <a:schemeClr val="dk1"/>
                </a:solidFill>
              </a:rPr>
              <a:t> and cycles</a:t>
            </a:r>
            <a:r>
              <a:rPr lang="en"/>
              <a:t> optimization</a:t>
            </a:r>
          </a:p>
        </p:txBody>
      </p:sp>
      <p:grpSp>
        <p:nvGrpSpPr>
          <p:cNvPr id="325" name="Shape 325"/>
          <p:cNvGrpSpPr/>
          <p:nvPr/>
        </p:nvGrpSpPr>
        <p:grpSpPr>
          <a:xfrm>
            <a:off x="478924" y="2982000"/>
            <a:ext cx="1016400" cy="1808400"/>
            <a:chOff x="876724" y="3112300"/>
            <a:chExt cx="1016400" cy="1808400"/>
          </a:xfrm>
        </p:grpSpPr>
        <p:sp>
          <p:nvSpPr>
            <p:cNvPr id="326" name="Shape 326"/>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27" name="Shape 327"/>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28" name="Shape 328"/>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29" name="Shape 329"/>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cxnSp>
        <p:nvCxnSpPr>
          <p:cNvPr id="330" name="Shape 330"/>
          <p:cNvCxnSpPr>
            <a:endCxn id="311" idx="1"/>
          </p:cNvCxnSpPr>
          <p:nvPr/>
        </p:nvCxnSpPr>
        <p:spPr>
          <a:xfrm>
            <a:off x="1561625" y="3587950"/>
            <a:ext cx="1222799" cy="14100"/>
          </a:xfrm>
          <a:prstGeom prst="straightConnector1">
            <a:avLst/>
          </a:prstGeom>
          <a:noFill/>
          <a:ln w="19050" cap="flat">
            <a:solidFill>
              <a:schemeClr val="dk2"/>
            </a:solidFill>
            <a:prstDash val="solid"/>
            <a:round/>
            <a:headEnd type="triangle" w="lg" len="lg"/>
            <a:tailEnd type="triangle" w="lg" len="lg"/>
          </a:ln>
        </p:spPr>
      </p:cxnSp>
      <p:sp>
        <p:nvSpPr>
          <p:cNvPr id="331" name="Shape 331"/>
          <p:cNvSpPr/>
          <p:nvPr/>
        </p:nvSpPr>
        <p:spPr>
          <a:xfrm>
            <a:off x="3097875"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32" name="Shape 332"/>
          <p:cNvSpPr/>
          <p:nvPr/>
        </p:nvSpPr>
        <p:spPr>
          <a:xfrm>
            <a:off x="3836750"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33" name="Shape 333"/>
          <p:cNvSpPr/>
          <p:nvPr/>
        </p:nvSpPr>
        <p:spPr>
          <a:xfrm>
            <a:off x="4585825"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34" name="Shape 334"/>
          <p:cNvSpPr/>
          <p:nvPr/>
        </p:nvSpPr>
        <p:spPr>
          <a:xfrm>
            <a:off x="5334900"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335" name="Shape 335"/>
          <p:cNvCxnSpPr>
            <a:stCxn id="312" idx="2"/>
          </p:cNvCxnSpPr>
          <p:nvPr/>
        </p:nvCxnSpPr>
        <p:spPr>
          <a:xfrm>
            <a:off x="3311174" y="4022149"/>
            <a:ext cx="0" cy="1049700"/>
          </a:xfrm>
          <a:prstGeom prst="straightConnector1">
            <a:avLst/>
          </a:prstGeom>
          <a:noFill/>
          <a:ln w="19050" cap="flat">
            <a:solidFill>
              <a:schemeClr val="dk2"/>
            </a:solidFill>
            <a:prstDash val="dash"/>
            <a:round/>
            <a:headEnd type="none" w="lg" len="lg"/>
            <a:tailEnd type="triangle" w="lg" len="lg"/>
          </a:ln>
        </p:spPr>
      </p:cxnSp>
      <p:cxnSp>
        <p:nvCxnSpPr>
          <p:cNvPr id="336" name="Shape 336"/>
          <p:cNvCxnSpPr/>
          <p:nvPr/>
        </p:nvCxnSpPr>
        <p:spPr>
          <a:xfrm>
            <a:off x="4060250" y="4022150"/>
            <a:ext cx="0" cy="1049700"/>
          </a:xfrm>
          <a:prstGeom prst="straightConnector1">
            <a:avLst/>
          </a:prstGeom>
          <a:noFill/>
          <a:ln w="19050" cap="flat">
            <a:solidFill>
              <a:schemeClr val="dk2"/>
            </a:solidFill>
            <a:prstDash val="dash"/>
            <a:round/>
            <a:headEnd type="none" w="lg" len="lg"/>
            <a:tailEnd type="triangle" w="lg" len="lg"/>
          </a:ln>
        </p:spPr>
      </p:cxnSp>
      <p:cxnSp>
        <p:nvCxnSpPr>
          <p:cNvPr id="337" name="Shape 337"/>
          <p:cNvCxnSpPr>
            <a:stCxn id="315" idx="2"/>
          </p:cNvCxnSpPr>
          <p:nvPr/>
        </p:nvCxnSpPr>
        <p:spPr>
          <a:xfrm>
            <a:off x="4809324" y="4324249"/>
            <a:ext cx="0" cy="746100"/>
          </a:xfrm>
          <a:prstGeom prst="straightConnector1">
            <a:avLst/>
          </a:prstGeom>
          <a:noFill/>
          <a:ln w="19050" cap="flat">
            <a:solidFill>
              <a:schemeClr val="dk2"/>
            </a:solidFill>
            <a:prstDash val="dash"/>
            <a:round/>
            <a:headEnd type="none" w="lg" len="lg"/>
            <a:tailEnd type="triangle" w="lg" len="lg"/>
          </a:ln>
        </p:spPr>
      </p:cxnSp>
      <p:cxnSp>
        <p:nvCxnSpPr>
          <p:cNvPr id="338" name="Shape 338"/>
          <p:cNvCxnSpPr>
            <a:stCxn id="316" idx="2"/>
          </p:cNvCxnSpPr>
          <p:nvPr/>
        </p:nvCxnSpPr>
        <p:spPr>
          <a:xfrm>
            <a:off x="5558399" y="4022149"/>
            <a:ext cx="0" cy="1048200"/>
          </a:xfrm>
          <a:prstGeom prst="straightConnector1">
            <a:avLst/>
          </a:prstGeom>
          <a:noFill/>
          <a:ln w="19050" cap="flat">
            <a:solidFill>
              <a:schemeClr val="dk2"/>
            </a:solidFill>
            <a:prstDash val="dash"/>
            <a:round/>
            <a:headEnd type="none" w="lg" len="lg"/>
            <a:tailEnd type="triangle" w="lg" len="lg"/>
          </a:ln>
        </p:spPr>
      </p:cxnSp>
      <p:grpSp>
        <p:nvGrpSpPr>
          <p:cNvPr id="339" name="Shape 339"/>
          <p:cNvGrpSpPr/>
          <p:nvPr/>
        </p:nvGrpSpPr>
        <p:grpSpPr>
          <a:xfrm>
            <a:off x="1988825" y="3093850"/>
            <a:ext cx="302099" cy="410699"/>
            <a:chOff x="1988825" y="3021975"/>
            <a:chExt cx="302099" cy="410699"/>
          </a:xfrm>
        </p:grpSpPr>
        <p:sp>
          <p:nvSpPr>
            <p:cNvPr id="340" name="Shape 340"/>
            <p:cNvSpPr/>
            <p:nvPr/>
          </p:nvSpPr>
          <p:spPr>
            <a:xfrm>
              <a:off x="1988825" y="3021975"/>
              <a:ext cx="302099" cy="4106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341" name="Shape 341"/>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342" name="Shape 342"/>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343" name="Shape 343"/>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344" name="Shape 344"/>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sp>
        <p:nvSpPr>
          <p:cNvPr id="345" name="Shape 345"/>
          <p:cNvSpPr/>
          <p:nvPr/>
        </p:nvSpPr>
        <p:spPr>
          <a:xfrm>
            <a:off x="6055025" y="3263250"/>
            <a:ext cx="2210400" cy="410699"/>
          </a:xfrm>
          <a:prstGeom prst="wedgeRectCallout">
            <a:avLst>
              <a:gd name="adj1" fmla="val -68978"/>
              <a:gd name="adj2" fmla="val -6958"/>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300" b="1">
                <a:latin typeface="Verdana"/>
                <a:ea typeface="Verdana"/>
                <a:cs typeface="Verdana"/>
                <a:sym typeface="Verdana"/>
              </a:rPr>
              <a:t>Process optimization</a:t>
            </a: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49"/>
        <p:cNvGrpSpPr/>
        <p:nvPr/>
      </p:nvGrpSpPr>
      <p:grpSpPr>
        <a:xfrm>
          <a:off x="0" y="0"/>
          <a:ext cx="0" cy="0"/>
          <a:chOff x="0" y="0"/>
          <a:chExt cx="0" cy="0"/>
        </a:xfrm>
      </p:grpSpPr>
      <p:grpSp>
        <p:nvGrpSpPr>
          <p:cNvPr id="350" name="Shape 350"/>
          <p:cNvGrpSpPr/>
          <p:nvPr/>
        </p:nvGrpSpPr>
        <p:grpSpPr>
          <a:xfrm>
            <a:off x="2784425" y="2622400"/>
            <a:ext cx="3469499" cy="1959300"/>
            <a:chOff x="2784425" y="2622400"/>
            <a:chExt cx="3469499" cy="1959300"/>
          </a:xfrm>
        </p:grpSpPr>
        <p:sp>
          <p:nvSpPr>
            <p:cNvPr id="351" name="Shape 351"/>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ManuOpti</a:t>
              </a:r>
            </a:p>
          </p:txBody>
        </p:sp>
        <p:sp>
          <p:nvSpPr>
            <p:cNvPr id="352" name="Shape 352"/>
            <p:cNvSpPr/>
            <p:nvPr/>
          </p:nvSpPr>
          <p:spPr>
            <a:xfrm>
              <a:off x="3160125"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53" name="Shape 353"/>
            <p:cNvSpPr/>
            <p:nvPr/>
          </p:nvSpPr>
          <p:spPr>
            <a:xfrm>
              <a:off x="390920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54" name="Shape 354"/>
            <p:cNvSpPr/>
            <p:nvPr/>
          </p:nvSpPr>
          <p:spPr>
            <a:xfrm>
              <a:off x="4658275" y="34179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55" name="Shape 355"/>
            <p:cNvSpPr/>
            <p:nvPr/>
          </p:nvSpPr>
          <p:spPr>
            <a:xfrm>
              <a:off x="4658275" y="40221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56" name="Shape 356"/>
            <p:cNvSpPr/>
            <p:nvPr/>
          </p:nvSpPr>
          <p:spPr>
            <a:xfrm>
              <a:off x="540735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357" name="Shape 357"/>
            <p:cNvCxnSpPr>
              <a:stCxn id="352" idx="3"/>
              <a:endCxn id="353" idx="1"/>
            </p:cNvCxnSpPr>
            <p:nvPr/>
          </p:nvCxnSpPr>
          <p:spPr>
            <a:xfrm>
              <a:off x="3462224" y="3871099"/>
              <a:ext cx="447000" cy="0"/>
            </a:xfrm>
            <a:prstGeom prst="straightConnector1">
              <a:avLst/>
            </a:prstGeom>
            <a:noFill/>
            <a:ln w="19050" cap="flat">
              <a:solidFill>
                <a:schemeClr val="dk2"/>
              </a:solidFill>
              <a:prstDash val="solid"/>
              <a:round/>
              <a:headEnd type="none" w="lg" len="lg"/>
              <a:tailEnd type="triangle" w="lg" len="lg"/>
            </a:ln>
          </p:spPr>
        </p:cxnSp>
        <p:cxnSp>
          <p:nvCxnSpPr>
            <p:cNvPr id="358" name="Shape 358"/>
            <p:cNvCxnSpPr>
              <a:stCxn id="353" idx="3"/>
              <a:endCxn id="354" idx="1"/>
            </p:cNvCxnSpPr>
            <p:nvPr/>
          </p:nvCxnSpPr>
          <p:spPr>
            <a:xfrm rot="10800000" flipH="1">
              <a:off x="4211299"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359" name="Shape 359"/>
            <p:cNvCxnSpPr>
              <a:stCxn id="354" idx="3"/>
              <a:endCxn id="356" idx="1"/>
            </p:cNvCxnSpPr>
            <p:nvPr/>
          </p:nvCxnSpPr>
          <p:spPr>
            <a:xfrm>
              <a:off x="4960374"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360" name="Shape 360"/>
            <p:cNvCxnSpPr>
              <a:stCxn id="353" idx="3"/>
              <a:endCxn id="355" idx="1"/>
            </p:cNvCxnSpPr>
            <p:nvPr/>
          </p:nvCxnSpPr>
          <p:spPr>
            <a:xfrm>
              <a:off x="4211299" y="3871099"/>
              <a:ext cx="447000" cy="302100"/>
            </a:xfrm>
            <a:prstGeom prst="straightConnector1">
              <a:avLst/>
            </a:prstGeom>
            <a:noFill/>
            <a:ln w="19050" cap="flat">
              <a:solidFill>
                <a:schemeClr val="dk2"/>
              </a:solidFill>
              <a:prstDash val="solid"/>
              <a:round/>
              <a:headEnd type="none" w="lg" len="lg"/>
              <a:tailEnd type="triangle" w="lg" len="lg"/>
            </a:ln>
          </p:spPr>
        </p:cxnSp>
        <p:cxnSp>
          <p:nvCxnSpPr>
            <p:cNvPr id="361" name="Shape 361"/>
            <p:cNvCxnSpPr>
              <a:stCxn id="355" idx="3"/>
              <a:endCxn id="356" idx="1"/>
            </p:cNvCxnSpPr>
            <p:nvPr/>
          </p:nvCxnSpPr>
          <p:spPr>
            <a:xfrm rot="10800000" flipH="1">
              <a:off x="4960374" y="3871099"/>
              <a:ext cx="447000" cy="302100"/>
            </a:xfrm>
            <a:prstGeom prst="straightConnector1">
              <a:avLst/>
            </a:prstGeom>
            <a:noFill/>
            <a:ln w="19050" cap="flat">
              <a:solidFill>
                <a:schemeClr val="dk2"/>
              </a:solidFill>
              <a:prstDash val="solid"/>
              <a:round/>
              <a:headEnd type="none" w="lg" len="lg"/>
              <a:tailEnd type="triangle" w="lg" len="lg"/>
            </a:ln>
          </p:spPr>
        </p:cxnSp>
        <p:sp>
          <p:nvSpPr>
            <p:cNvPr id="362" name="Shape 362"/>
            <p:cNvSpPr/>
            <p:nvPr/>
          </p:nvSpPr>
          <p:spPr>
            <a:xfrm>
              <a:off x="3300100" y="3233800"/>
              <a:ext cx="2276175" cy="500900"/>
            </a:xfrm>
            <a:custGeom>
              <a:avLst/>
              <a:gdLst/>
              <a:ahLst/>
              <a:cxnLst/>
              <a:rect l="0" t="0" r="0" b="0"/>
              <a:pathLst>
                <a:path w="91047" h="20036" extrusionOk="0">
                  <a:moveTo>
                    <a:pt x="91047" y="20036"/>
                  </a:moveTo>
                  <a:lnTo>
                    <a:pt x="91047" y="0"/>
                  </a:lnTo>
                  <a:lnTo>
                    <a:pt x="0" y="0"/>
                  </a:lnTo>
                  <a:lnTo>
                    <a:pt x="0" y="19741"/>
                  </a:lnTo>
                </a:path>
              </a:pathLst>
            </a:custGeom>
            <a:noFill/>
            <a:ln w="19050" cap="flat">
              <a:solidFill>
                <a:schemeClr val="dk2"/>
              </a:solidFill>
              <a:prstDash val="lgDash"/>
              <a:round/>
              <a:headEnd type="none" w="lg" len="lg"/>
              <a:tailEnd type="triangle" w="lg" len="lg"/>
            </a:ln>
          </p:spPr>
        </p:sp>
      </p:grpSp>
      <p:sp>
        <p:nvSpPr>
          <p:cNvPr id="363" name="Shape 363"/>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ManuOpti</a:t>
            </a:r>
          </a:p>
        </p:txBody>
      </p:sp>
      <p:sp>
        <p:nvSpPr>
          <p:cNvPr id="364" name="Shape 364"/>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Integration of heterogeneous software</a:t>
            </a:r>
          </a:p>
          <a:p>
            <a:pPr marL="457200" lvl="0" indent="-393700" rtl="0">
              <a:spcBef>
                <a:spcPts val="0"/>
              </a:spcBef>
              <a:buClr>
                <a:srgbClr val="000000"/>
              </a:buClr>
              <a:buSzPct val="100000"/>
              <a:buFont typeface="Arial"/>
              <a:buChar char="●"/>
            </a:pPr>
            <a:r>
              <a:rPr lang="en"/>
              <a:t>Production processes</a:t>
            </a:r>
            <a:r>
              <a:rPr lang="en">
                <a:solidFill>
                  <a:schemeClr val="dk1"/>
                </a:solidFill>
              </a:rPr>
              <a:t> and cycles</a:t>
            </a:r>
            <a:r>
              <a:rPr lang="en"/>
              <a:t> optimization</a:t>
            </a:r>
          </a:p>
        </p:txBody>
      </p:sp>
      <p:grpSp>
        <p:nvGrpSpPr>
          <p:cNvPr id="365" name="Shape 365"/>
          <p:cNvGrpSpPr/>
          <p:nvPr/>
        </p:nvGrpSpPr>
        <p:grpSpPr>
          <a:xfrm>
            <a:off x="478924" y="2982000"/>
            <a:ext cx="1016400" cy="1808400"/>
            <a:chOff x="876724" y="3112300"/>
            <a:chExt cx="1016400" cy="1808400"/>
          </a:xfrm>
        </p:grpSpPr>
        <p:sp>
          <p:nvSpPr>
            <p:cNvPr id="366" name="Shape 366"/>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67" name="Shape 367"/>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68" name="Shape 368"/>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69" name="Shape 369"/>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cxnSp>
        <p:nvCxnSpPr>
          <p:cNvPr id="370" name="Shape 370"/>
          <p:cNvCxnSpPr>
            <a:endCxn id="351" idx="1"/>
          </p:cNvCxnSpPr>
          <p:nvPr/>
        </p:nvCxnSpPr>
        <p:spPr>
          <a:xfrm>
            <a:off x="1561625" y="3587950"/>
            <a:ext cx="1222799" cy="14100"/>
          </a:xfrm>
          <a:prstGeom prst="straightConnector1">
            <a:avLst/>
          </a:prstGeom>
          <a:noFill/>
          <a:ln w="38100" cap="flat">
            <a:solidFill>
              <a:srgbClr val="D70020"/>
            </a:solidFill>
            <a:prstDash val="solid"/>
            <a:round/>
            <a:headEnd type="triangle" w="lg" len="lg"/>
            <a:tailEnd type="none" w="lg" len="lg"/>
          </a:ln>
        </p:spPr>
      </p:cxnSp>
      <p:sp>
        <p:nvSpPr>
          <p:cNvPr id="371" name="Shape 371"/>
          <p:cNvSpPr/>
          <p:nvPr/>
        </p:nvSpPr>
        <p:spPr>
          <a:xfrm>
            <a:off x="3097875"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72" name="Shape 372"/>
          <p:cNvSpPr/>
          <p:nvPr/>
        </p:nvSpPr>
        <p:spPr>
          <a:xfrm>
            <a:off x="3836750"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73" name="Shape 373"/>
          <p:cNvSpPr/>
          <p:nvPr/>
        </p:nvSpPr>
        <p:spPr>
          <a:xfrm>
            <a:off x="4585825"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74" name="Shape 374"/>
          <p:cNvSpPr/>
          <p:nvPr/>
        </p:nvSpPr>
        <p:spPr>
          <a:xfrm>
            <a:off x="5334900"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375" name="Shape 375"/>
          <p:cNvCxnSpPr>
            <a:stCxn id="352" idx="2"/>
          </p:cNvCxnSpPr>
          <p:nvPr/>
        </p:nvCxnSpPr>
        <p:spPr>
          <a:xfrm>
            <a:off x="3311174" y="4022149"/>
            <a:ext cx="0" cy="1049700"/>
          </a:xfrm>
          <a:prstGeom prst="straightConnector1">
            <a:avLst/>
          </a:prstGeom>
          <a:noFill/>
          <a:ln w="19050" cap="flat">
            <a:solidFill>
              <a:schemeClr val="dk2"/>
            </a:solidFill>
            <a:prstDash val="dash"/>
            <a:round/>
            <a:headEnd type="none" w="lg" len="lg"/>
            <a:tailEnd type="triangle" w="lg" len="lg"/>
          </a:ln>
        </p:spPr>
      </p:cxnSp>
      <p:cxnSp>
        <p:nvCxnSpPr>
          <p:cNvPr id="376" name="Shape 376"/>
          <p:cNvCxnSpPr/>
          <p:nvPr/>
        </p:nvCxnSpPr>
        <p:spPr>
          <a:xfrm>
            <a:off x="4060250" y="4022150"/>
            <a:ext cx="0" cy="1049700"/>
          </a:xfrm>
          <a:prstGeom prst="straightConnector1">
            <a:avLst/>
          </a:prstGeom>
          <a:noFill/>
          <a:ln w="19050" cap="flat">
            <a:solidFill>
              <a:schemeClr val="dk2"/>
            </a:solidFill>
            <a:prstDash val="dash"/>
            <a:round/>
            <a:headEnd type="none" w="lg" len="lg"/>
            <a:tailEnd type="triangle" w="lg" len="lg"/>
          </a:ln>
        </p:spPr>
      </p:cxnSp>
      <p:cxnSp>
        <p:nvCxnSpPr>
          <p:cNvPr id="377" name="Shape 377"/>
          <p:cNvCxnSpPr>
            <a:stCxn id="355" idx="2"/>
          </p:cNvCxnSpPr>
          <p:nvPr/>
        </p:nvCxnSpPr>
        <p:spPr>
          <a:xfrm>
            <a:off x="4809324" y="4324249"/>
            <a:ext cx="0" cy="746100"/>
          </a:xfrm>
          <a:prstGeom prst="straightConnector1">
            <a:avLst/>
          </a:prstGeom>
          <a:noFill/>
          <a:ln w="19050" cap="flat">
            <a:solidFill>
              <a:schemeClr val="dk2"/>
            </a:solidFill>
            <a:prstDash val="dash"/>
            <a:round/>
            <a:headEnd type="none" w="lg" len="lg"/>
            <a:tailEnd type="triangle" w="lg" len="lg"/>
          </a:ln>
        </p:spPr>
      </p:cxnSp>
      <p:cxnSp>
        <p:nvCxnSpPr>
          <p:cNvPr id="378" name="Shape 378"/>
          <p:cNvCxnSpPr>
            <a:stCxn id="356" idx="2"/>
          </p:cNvCxnSpPr>
          <p:nvPr/>
        </p:nvCxnSpPr>
        <p:spPr>
          <a:xfrm>
            <a:off x="5558399" y="4022149"/>
            <a:ext cx="0" cy="1048200"/>
          </a:xfrm>
          <a:prstGeom prst="straightConnector1">
            <a:avLst/>
          </a:prstGeom>
          <a:noFill/>
          <a:ln w="19050" cap="flat">
            <a:solidFill>
              <a:schemeClr val="dk2"/>
            </a:solidFill>
            <a:prstDash val="dash"/>
            <a:round/>
            <a:headEnd type="none" w="lg" len="lg"/>
            <a:tailEnd type="triangle" w="lg" len="lg"/>
          </a:ln>
        </p:spPr>
      </p:cxnSp>
      <p:grpSp>
        <p:nvGrpSpPr>
          <p:cNvPr id="379" name="Shape 379"/>
          <p:cNvGrpSpPr/>
          <p:nvPr/>
        </p:nvGrpSpPr>
        <p:grpSpPr>
          <a:xfrm>
            <a:off x="1988825" y="3093850"/>
            <a:ext cx="302099" cy="410699"/>
            <a:chOff x="1988825" y="3021975"/>
            <a:chExt cx="302099" cy="410699"/>
          </a:xfrm>
        </p:grpSpPr>
        <p:sp>
          <p:nvSpPr>
            <p:cNvPr id="380" name="Shape 380"/>
            <p:cNvSpPr/>
            <p:nvPr/>
          </p:nvSpPr>
          <p:spPr>
            <a:xfrm>
              <a:off x="1988825" y="3021975"/>
              <a:ext cx="302099" cy="410699"/>
            </a:xfrm>
            <a:prstGeom prst="rect">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381" name="Shape 381"/>
            <p:cNvCxnSpPr/>
            <p:nvPr/>
          </p:nvCxnSpPr>
          <p:spPr>
            <a:xfrm>
              <a:off x="2037575" y="3093850"/>
              <a:ext cx="204599" cy="0"/>
            </a:xfrm>
            <a:prstGeom prst="straightConnector1">
              <a:avLst/>
            </a:prstGeom>
            <a:noFill/>
            <a:ln w="19050" cap="flat">
              <a:solidFill>
                <a:srgbClr val="D70020"/>
              </a:solidFill>
              <a:prstDash val="solid"/>
              <a:round/>
              <a:headEnd type="none" w="lg" len="lg"/>
              <a:tailEnd type="none" w="lg" len="lg"/>
            </a:ln>
          </p:spPr>
        </p:cxnSp>
        <p:cxnSp>
          <p:nvCxnSpPr>
            <p:cNvPr id="382" name="Shape 382"/>
            <p:cNvCxnSpPr/>
            <p:nvPr/>
          </p:nvCxnSpPr>
          <p:spPr>
            <a:xfrm>
              <a:off x="2037575" y="3165225"/>
              <a:ext cx="204599" cy="0"/>
            </a:xfrm>
            <a:prstGeom prst="straightConnector1">
              <a:avLst/>
            </a:prstGeom>
            <a:noFill/>
            <a:ln w="19050" cap="flat">
              <a:solidFill>
                <a:srgbClr val="D70020"/>
              </a:solidFill>
              <a:prstDash val="solid"/>
              <a:round/>
              <a:headEnd type="none" w="lg" len="lg"/>
              <a:tailEnd type="none" w="lg" len="lg"/>
            </a:ln>
          </p:spPr>
        </p:cxnSp>
        <p:cxnSp>
          <p:nvCxnSpPr>
            <p:cNvPr id="383" name="Shape 383"/>
            <p:cNvCxnSpPr/>
            <p:nvPr/>
          </p:nvCxnSpPr>
          <p:spPr>
            <a:xfrm>
              <a:off x="2037575" y="3242325"/>
              <a:ext cx="204599" cy="0"/>
            </a:xfrm>
            <a:prstGeom prst="straightConnector1">
              <a:avLst/>
            </a:prstGeom>
            <a:noFill/>
            <a:ln w="19050" cap="flat">
              <a:solidFill>
                <a:srgbClr val="D70020"/>
              </a:solidFill>
              <a:prstDash val="solid"/>
              <a:round/>
              <a:headEnd type="none" w="lg" len="lg"/>
              <a:tailEnd type="none" w="lg" len="lg"/>
            </a:ln>
          </p:spPr>
        </p:cxnSp>
        <p:cxnSp>
          <p:nvCxnSpPr>
            <p:cNvPr id="384" name="Shape 384"/>
            <p:cNvCxnSpPr/>
            <p:nvPr/>
          </p:nvCxnSpPr>
          <p:spPr>
            <a:xfrm>
              <a:off x="2037575" y="3321075"/>
              <a:ext cx="204599" cy="0"/>
            </a:xfrm>
            <a:prstGeom prst="straightConnector1">
              <a:avLst/>
            </a:prstGeom>
            <a:noFill/>
            <a:ln w="19050" cap="flat">
              <a:solidFill>
                <a:srgbClr val="D70020"/>
              </a:solidFill>
              <a:prstDash val="solid"/>
              <a:round/>
              <a:headEnd type="none" w="lg" len="lg"/>
              <a:tailEnd type="none" w="lg" len="lg"/>
            </a:ln>
          </p:spPr>
        </p:cxnSp>
      </p:grpSp>
      <p:sp>
        <p:nvSpPr>
          <p:cNvPr id="385" name="Shape 385"/>
          <p:cNvSpPr/>
          <p:nvPr/>
        </p:nvSpPr>
        <p:spPr>
          <a:xfrm>
            <a:off x="478925" y="4644350"/>
            <a:ext cx="2210400" cy="410699"/>
          </a:xfrm>
          <a:prstGeom prst="wedgeRectCallout">
            <a:avLst>
              <a:gd name="adj1" fmla="val 27213"/>
              <a:gd name="adj2" fmla="val -269442"/>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300" b="1">
                <a:latin typeface="Verdana"/>
                <a:ea typeface="Verdana"/>
                <a:cs typeface="Verdana"/>
                <a:sym typeface="Verdana"/>
              </a:rPr>
              <a:t>Results analysis</a:t>
            </a: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Shape 390"/>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Scalarm</a:t>
            </a:r>
          </a:p>
        </p:txBody>
      </p:sp>
      <p:sp>
        <p:nvSpPr>
          <p:cNvPr id="391" name="Shape 391"/>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Scalarm</a:t>
            </a:r>
          </a:p>
        </p:txBody>
      </p:sp>
      <p:sp>
        <p:nvSpPr>
          <p:cNvPr id="392" name="Shape 392"/>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Complete data farming process support</a:t>
            </a:r>
          </a:p>
          <a:p>
            <a:pPr marL="457200" lvl="0" indent="-393700" rtl="0">
              <a:spcBef>
                <a:spcPts val="0"/>
              </a:spcBef>
              <a:buClr>
                <a:srgbClr val="000000"/>
              </a:buClr>
              <a:buSzPct val="100000"/>
              <a:buFont typeface="Arial"/>
              <a:buChar char="●"/>
            </a:pPr>
            <a:r>
              <a:rPr lang="en"/>
              <a:t>Heterogeneous computational resources usage</a:t>
            </a:r>
          </a:p>
        </p:txBody>
      </p:sp>
      <p:grpSp>
        <p:nvGrpSpPr>
          <p:cNvPr id="393" name="Shape 393"/>
          <p:cNvGrpSpPr/>
          <p:nvPr/>
        </p:nvGrpSpPr>
        <p:grpSpPr>
          <a:xfrm>
            <a:off x="478924" y="2982000"/>
            <a:ext cx="1016400" cy="1808400"/>
            <a:chOff x="876724" y="3112300"/>
            <a:chExt cx="1016400" cy="1808400"/>
          </a:xfrm>
        </p:grpSpPr>
        <p:sp>
          <p:nvSpPr>
            <p:cNvPr id="394" name="Shape 394"/>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95" name="Shape 395"/>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396" name="Shape 396"/>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97" name="Shape 397"/>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cxnSp>
        <p:nvCxnSpPr>
          <p:cNvPr id="398" name="Shape 398"/>
          <p:cNvCxnSpPr/>
          <p:nvPr/>
        </p:nvCxnSpPr>
        <p:spPr>
          <a:xfrm>
            <a:off x="1561625" y="3435550"/>
            <a:ext cx="1222799" cy="14099"/>
          </a:xfrm>
          <a:prstGeom prst="straightConnector1">
            <a:avLst/>
          </a:prstGeom>
          <a:noFill/>
          <a:ln w="19050" cap="flat">
            <a:solidFill>
              <a:schemeClr val="dk2"/>
            </a:solidFill>
            <a:prstDash val="solid"/>
            <a:round/>
            <a:headEnd type="none" w="lg" len="lg"/>
            <a:tailEnd type="triangle" w="lg" len="lg"/>
          </a:ln>
        </p:spPr>
      </p:cxnSp>
      <p:grpSp>
        <p:nvGrpSpPr>
          <p:cNvPr id="399" name="Shape 399"/>
          <p:cNvGrpSpPr/>
          <p:nvPr/>
        </p:nvGrpSpPr>
        <p:grpSpPr>
          <a:xfrm>
            <a:off x="7264851" y="5042564"/>
            <a:ext cx="1222754" cy="575648"/>
            <a:chOff x="6845200" y="4861775"/>
            <a:chExt cx="1564425" cy="736499"/>
          </a:xfrm>
        </p:grpSpPr>
        <p:sp>
          <p:nvSpPr>
            <p:cNvPr id="400" name="Shape 400"/>
            <p:cNvSpPr/>
            <p:nvPr/>
          </p:nvSpPr>
          <p:spPr>
            <a:xfrm>
              <a:off x="68452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01" name="Shape 401"/>
            <p:cNvSpPr/>
            <p:nvPr/>
          </p:nvSpPr>
          <p:spPr>
            <a:xfrm>
              <a:off x="73927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02" name="Shape 402"/>
            <p:cNvSpPr/>
            <p:nvPr/>
          </p:nvSpPr>
          <p:spPr>
            <a:xfrm>
              <a:off x="7962625"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403" name="Shape 403"/>
          <p:cNvGrpSpPr/>
          <p:nvPr/>
        </p:nvGrpSpPr>
        <p:grpSpPr>
          <a:xfrm>
            <a:off x="7342825" y="2383540"/>
            <a:ext cx="1030785" cy="659332"/>
            <a:chOff x="7240300" y="2390890"/>
            <a:chExt cx="1030785" cy="659332"/>
          </a:xfrm>
        </p:grpSpPr>
        <p:grpSp>
          <p:nvGrpSpPr>
            <p:cNvPr id="404" name="Shape 404"/>
            <p:cNvGrpSpPr/>
            <p:nvPr/>
          </p:nvGrpSpPr>
          <p:grpSpPr>
            <a:xfrm>
              <a:off x="7808546" y="2390890"/>
              <a:ext cx="462539" cy="270527"/>
              <a:chOff x="6992950" y="2941347"/>
              <a:chExt cx="664758" cy="388800"/>
            </a:xfrm>
          </p:grpSpPr>
          <p:sp>
            <p:nvSpPr>
              <p:cNvPr id="405" name="Shape 405"/>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06" name="Shape 406"/>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07" name="Shape 407"/>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408" name="Shape 408"/>
            <p:cNvGrpSpPr/>
            <p:nvPr/>
          </p:nvGrpSpPr>
          <p:grpSpPr>
            <a:xfrm>
              <a:off x="7540020" y="2518326"/>
              <a:ext cx="516517" cy="302097"/>
              <a:chOff x="6992950" y="2941347"/>
              <a:chExt cx="664758" cy="388800"/>
            </a:xfrm>
          </p:grpSpPr>
          <p:sp>
            <p:nvSpPr>
              <p:cNvPr id="409" name="Shape 409"/>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10" name="Shape 410"/>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11" name="Shape 411"/>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412" name="Shape 412"/>
            <p:cNvGrpSpPr/>
            <p:nvPr/>
          </p:nvGrpSpPr>
          <p:grpSpPr>
            <a:xfrm>
              <a:off x="7240300" y="2661422"/>
              <a:ext cx="664758" cy="388800"/>
              <a:chOff x="6992950" y="2941347"/>
              <a:chExt cx="664758" cy="388800"/>
            </a:xfrm>
          </p:grpSpPr>
          <p:sp>
            <p:nvSpPr>
              <p:cNvPr id="413" name="Shape 413"/>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14" name="Shape 414"/>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15" name="Shape 415"/>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
        <p:nvSpPr>
          <p:cNvPr id="416" name="Shape 416"/>
          <p:cNvSpPr txBox="1"/>
          <p:nvPr/>
        </p:nvSpPr>
        <p:spPr>
          <a:xfrm>
            <a:off x="7342830" y="3093850"/>
            <a:ext cx="1066799" cy="338699"/>
          </a:xfrm>
          <a:prstGeom prst="rect">
            <a:avLst/>
          </a:prstGeom>
          <a:noFill/>
          <a:ln>
            <a:noFill/>
          </a:ln>
        </p:spPr>
        <p:txBody>
          <a:bodyPr lIns="91425" tIns="91425" rIns="91425" bIns="91425" anchor="t" anchorCtr="0">
            <a:noAutofit/>
          </a:bodyPr>
          <a:lstStyle/>
          <a:p>
            <a:pPr algn="ctr">
              <a:spcBef>
                <a:spcPts val="0"/>
              </a:spcBef>
              <a:buNone/>
            </a:pPr>
            <a:r>
              <a:rPr lang="en">
                <a:latin typeface="Verdana"/>
                <a:ea typeface="Verdana"/>
                <a:cs typeface="Verdana"/>
                <a:sym typeface="Verdana"/>
              </a:rPr>
              <a:t>Grid</a:t>
            </a:r>
          </a:p>
        </p:txBody>
      </p:sp>
      <p:sp>
        <p:nvSpPr>
          <p:cNvPr id="417" name="Shape 417"/>
          <p:cNvSpPr txBox="1"/>
          <p:nvPr/>
        </p:nvSpPr>
        <p:spPr>
          <a:xfrm>
            <a:off x="7342830" y="56771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Servers</a:t>
            </a:r>
          </a:p>
        </p:txBody>
      </p:sp>
      <p:sp>
        <p:nvSpPr>
          <p:cNvPr id="418" name="Shape 418"/>
          <p:cNvSpPr/>
          <p:nvPr/>
        </p:nvSpPr>
        <p:spPr>
          <a:xfrm>
            <a:off x="7134700" y="3588525"/>
            <a:ext cx="1483056" cy="908387"/>
          </a:xfrm>
          <a:prstGeom prst="cloud">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19" name="Shape 419"/>
          <p:cNvSpPr txBox="1"/>
          <p:nvPr/>
        </p:nvSpPr>
        <p:spPr>
          <a:xfrm>
            <a:off x="7324817" y="44969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Clouds</a:t>
            </a:r>
          </a:p>
        </p:txBody>
      </p:sp>
      <p:cxnSp>
        <p:nvCxnSpPr>
          <p:cNvPr id="420" name="Shape 420"/>
          <p:cNvCxnSpPr>
            <a:stCxn id="390" idx="3"/>
            <a:endCxn id="413" idx="2"/>
          </p:cNvCxnSpPr>
          <p:nvPr/>
        </p:nvCxnSpPr>
        <p:spPr>
          <a:xfrm rot="10800000" flipH="1">
            <a:off x="6253924" y="2877850"/>
            <a:ext cx="1089000" cy="724200"/>
          </a:xfrm>
          <a:prstGeom prst="straightConnector1">
            <a:avLst/>
          </a:prstGeom>
          <a:noFill/>
          <a:ln w="19050" cap="flat">
            <a:solidFill>
              <a:schemeClr val="dk2"/>
            </a:solidFill>
            <a:prstDash val="solid"/>
            <a:round/>
            <a:headEnd type="none" w="lg" len="lg"/>
            <a:tailEnd type="triangle" w="lg" len="lg"/>
          </a:ln>
        </p:spPr>
      </p:cxnSp>
      <p:cxnSp>
        <p:nvCxnSpPr>
          <p:cNvPr id="421" name="Shape 421"/>
          <p:cNvCxnSpPr>
            <a:stCxn id="390" idx="3"/>
            <a:endCxn id="418" idx="2"/>
          </p:cNvCxnSpPr>
          <p:nvPr/>
        </p:nvCxnSpPr>
        <p:spPr>
          <a:xfrm>
            <a:off x="6253924" y="3602050"/>
            <a:ext cx="885300" cy="440700"/>
          </a:xfrm>
          <a:prstGeom prst="straightConnector1">
            <a:avLst/>
          </a:prstGeom>
          <a:noFill/>
          <a:ln w="19050" cap="flat">
            <a:solidFill>
              <a:schemeClr val="dk2"/>
            </a:solidFill>
            <a:prstDash val="solid"/>
            <a:round/>
            <a:headEnd type="none" w="lg" len="lg"/>
            <a:tailEnd type="triangle" w="lg" len="lg"/>
          </a:ln>
        </p:spPr>
      </p:cxnSp>
      <p:cxnSp>
        <p:nvCxnSpPr>
          <p:cNvPr id="422" name="Shape 422"/>
          <p:cNvCxnSpPr>
            <a:stCxn id="390" idx="3"/>
            <a:endCxn id="400" idx="2"/>
          </p:cNvCxnSpPr>
          <p:nvPr/>
        </p:nvCxnSpPr>
        <p:spPr>
          <a:xfrm>
            <a:off x="6253924" y="3602050"/>
            <a:ext cx="1011000" cy="1772100"/>
          </a:xfrm>
          <a:prstGeom prst="straightConnector1">
            <a:avLst/>
          </a:prstGeom>
          <a:noFill/>
          <a:ln w="19050" cap="flat">
            <a:solidFill>
              <a:schemeClr val="dk2"/>
            </a:solidFill>
            <a:prstDash val="solid"/>
            <a:round/>
            <a:headEnd type="none" w="lg" len="lg"/>
            <a:tailEnd type="triangle" w="lg" len="lg"/>
          </a:ln>
        </p:spPr>
      </p:cxnSp>
      <p:grpSp>
        <p:nvGrpSpPr>
          <p:cNvPr id="423" name="Shape 423"/>
          <p:cNvGrpSpPr/>
          <p:nvPr/>
        </p:nvGrpSpPr>
        <p:grpSpPr>
          <a:xfrm>
            <a:off x="1988825" y="2941450"/>
            <a:ext cx="302099" cy="410699"/>
            <a:chOff x="1988825" y="3021975"/>
            <a:chExt cx="302099" cy="410699"/>
          </a:xfrm>
        </p:grpSpPr>
        <p:sp>
          <p:nvSpPr>
            <p:cNvPr id="424" name="Shape 424"/>
            <p:cNvSpPr/>
            <p:nvPr/>
          </p:nvSpPr>
          <p:spPr>
            <a:xfrm>
              <a:off x="1988825" y="3021975"/>
              <a:ext cx="302099" cy="4106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425" name="Shape 425"/>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426" name="Shape 426"/>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427" name="Shape 427"/>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428" name="Shape 428"/>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grpSp>
        <p:nvGrpSpPr>
          <p:cNvPr id="429" name="Shape 429"/>
          <p:cNvGrpSpPr/>
          <p:nvPr/>
        </p:nvGrpSpPr>
        <p:grpSpPr>
          <a:xfrm>
            <a:off x="6467575" y="3093850"/>
            <a:ext cx="346899" cy="356474"/>
            <a:chOff x="6467575" y="3093850"/>
            <a:chExt cx="346899" cy="356474"/>
          </a:xfrm>
        </p:grpSpPr>
        <p:sp>
          <p:nvSpPr>
            <p:cNvPr id="430" name="Shape 430"/>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31" name="Shape 431"/>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32" name="Shape 432"/>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433" name="Shape 433"/>
          <p:cNvGrpSpPr/>
          <p:nvPr/>
        </p:nvGrpSpPr>
        <p:grpSpPr>
          <a:xfrm>
            <a:off x="6520862" y="3587950"/>
            <a:ext cx="346899" cy="356474"/>
            <a:chOff x="6467575" y="3093850"/>
            <a:chExt cx="346899" cy="356474"/>
          </a:xfrm>
        </p:grpSpPr>
        <p:sp>
          <p:nvSpPr>
            <p:cNvPr id="434" name="Shape 434"/>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35" name="Shape 435"/>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36" name="Shape 436"/>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437" name="Shape 437"/>
          <p:cNvGrpSpPr/>
          <p:nvPr/>
        </p:nvGrpSpPr>
        <p:grpSpPr>
          <a:xfrm>
            <a:off x="6585962" y="4309862"/>
            <a:ext cx="346899" cy="356474"/>
            <a:chOff x="6467575" y="3093850"/>
            <a:chExt cx="346899" cy="356474"/>
          </a:xfrm>
        </p:grpSpPr>
        <p:sp>
          <p:nvSpPr>
            <p:cNvPr id="438" name="Shape 438"/>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39" name="Shape 439"/>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40" name="Shape 440"/>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441" name="Shape 441"/>
          <p:cNvGrpSpPr/>
          <p:nvPr/>
        </p:nvGrpSpPr>
        <p:grpSpPr>
          <a:xfrm>
            <a:off x="3857050" y="3504562"/>
            <a:ext cx="302099" cy="410699"/>
            <a:chOff x="1988825" y="3021975"/>
            <a:chExt cx="302099" cy="410699"/>
          </a:xfrm>
        </p:grpSpPr>
        <p:sp>
          <p:nvSpPr>
            <p:cNvPr id="442" name="Shape 442"/>
            <p:cNvSpPr/>
            <p:nvPr/>
          </p:nvSpPr>
          <p:spPr>
            <a:xfrm>
              <a:off x="1988825" y="3021975"/>
              <a:ext cx="302099" cy="4106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443" name="Shape 443"/>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444" name="Shape 444"/>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445" name="Shape 445"/>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446" name="Shape 446"/>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cxnSp>
        <p:nvCxnSpPr>
          <p:cNvPr id="447" name="Shape 447"/>
          <p:cNvCxnSpPr>
            <a:stCxn id="442" idx="0"/>
            <a:endCxn id="448" idx="0"/>
          </p:cNvCxnSpPr>
          <p:nvPr/>
        </p:nvCxnSpPr>
        <p:spPr>
          <a:xfrm rot="-5400000" flipH="1">
            <a:off x="4467849" y="3044812"/>
            <a:ext cx="32100" cy="951600"/>
          </a:xfrm>
          <a:prstGeom prst="curvedConnector3">
            <a:avLst>
              <a:gd name="adj1" fmla="val -741822"/>
            </a:avLst>
          </a:prstGeom>
          <a:noFill/>
          <a:ln w="19050" cap="flat">
            <a:solidFill>
              <a:schemeClr val="dk2"/>
            </a:solidFill>
            <a:prstDash val="dash"/>
            <a:round/>
            <a:headEnd type="none" w="lg" len="lg"/>
            <a:tailEnd type="triangle" w="lg" len="lg"/>
          </a:ln>
        </p:spPr>
      </p:cxnSp>
      <p:cxnSp>
        <p:nvCxnSpPr>
          <p:cNvPr id="449" name="Shape 449"/>
          <p:cNvCxnSpPr>
            <a:stCxn id="448" idx="2"/>
            <a:endCxn id="442" idx="2"/>
          </p:cNvCxnSpPr>
          <p:nvPr/>
        </p:nvCxnSpPr>
        <p:spPr>
          <a:xfrm rot="5400000">
            <a:off x="4467862" y="3423424"/>
            <a:ext cx="31800" cy="951600"/>
          </a:xfrm>
          <a:prstGeom prst="curvedConnector3">
            <a:avLst>
              <a:gd name="adj1" fmla="val 849253"/>
            </a:avLst>
          </a:prstGeom>
          <a:noFill/>
          <a:ln w="19050" cap="flat">
            <a:solidFill>
              <a:schemeClr val="dk2"/>
            </a:solidFill>
            <a:prstDash val="dash"/>
            <a:round/>
            <a:headEnd type="none" w="lg" len="lg"/>
            <a:tailEnd type="triangle" w="lg" len="lg"/>
          </a:ln>
        </p:spPr>
      </p:cxnSp>
      <p:sp>
        <p:nvSpPr>
          <p:cNvPr id="448" name="Shape 448"/>
          <p:cNvSpPr/>
          <p:nvPr/>
        </p:nvSpPr>
        <p:spPr>
          <a:xfrm>
            <a:off x="4786162" y="3536525"/>
            <a:ext cx="346799" cy="346799"/>
          </a:xfrm>
          <a:prstGeom prst="rect">
            <a:avLst/>
          </a:prstGeom>
          <a:solidFill>
            <a:srgbClr val="0B5394"/>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nvGrpSpPr>
          <p:cNvPr id="450" name="Shape 450"/>
          <p:cNvGrpSpPr/>
          <p:nvPr/>
        </p:nvGrpSpPr>
        <p:grpSpPr>
          <a:xfrm>
            <a:off x="4299212" y="3180050"/>
            <a:ext cx="346899" cy="356474"/>
            <a:chOff x="6467575" y="3093850"/>
            <a:chExt cx="346899" cy="356474"/>
          </a:xfrm>
        </p:grpSpPr>
        <p:sp>
          <p:nvSpPr>
            <p:cNvPr id="451" name="Shape 451"/>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52" name="Shape 452"/>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53" name="Shape 453"/>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454" name="Shape 454"/>
          <p:cNvGrpSpPr/>
          <p:nvPr/>
        </p:nvGrpSpPr>
        <p:grpSpPr>
          <a:xfrm>
            <a:off x="4310437" y="3944425"/>
            <a:ext cx="346899" cy="356474"/>
            <a:chOff x="6467575" y="3093850"/>
            <a:chExt cx="346899" cy="356474"/>
          </a:xfrm>
        </p:grpSpPr>
        <p:sp>
          <p:nvSpPr>
            <p:cNvPr id="455" name="Shape 455"/>
            <p:cNvSpPr/>
            <p:nvPr/>
          </p:nvSpPr>
          <p:spPr>
            <a:xfrm>
              <a:off x="6467575" y="3214525"/>
              <a:ext cx="235799" cy="235799"/>
            </a:xfrm>
            <a:prstGeom prst="rect">
              <a:avLst/>
            </a:prstGeom>
            <a:solidFill>
              <a:srgbClr val="93C47D"/>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56" name="Shape 456"/>
            <p:cNvSpPr/>
            <p:nvPr/>
          </p:nvSpPr>
          <p:spPr>
            <a:xfrm>
              <a:off x="6516850" y="3145300"/>
              <a:ext cx="235799" cy="235799"/>
            </a:xfrm>
            <a:prstGeom prst="rect">
              <a:avLst/>
            </a:prstGeom>
            <a:solidFill>
              <a:srgbClr val="93C47D"/>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57" name="Shape 457"/>
            <p:cNvSpPr/>
            <p:nvPr/>
          </p:nvSpPr>
          <p:spPr>
            <a:xfrm>
              <a:off x="6578675" y="3093850"/>
              <a:ext cx="235799" cy="235799"/>
            </a:xfrm>
            <a:prstGeom prst="rect">
              <a:avLst/>
            </a:prstGeom>
            <a:solidFill>
              <a:srgbClr val="93C47D"/>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458" name="Shape 458"/>
          <p:cNvGrpSpPr/>
          <p:nvPr/>
        </p:nvGrpSpPr>
        <p:grpSpPr>
          <a:xfrm>
            <a:off x="1753758" y="3631389"/>
            <a:ext cx="607036" cy="511876"/>
            <a:chOff x="2649412" y="1912502"/>
            <a:chExt cx="1811509" cy="1527532"/>
          </a:xfrm>
        </p:grpSpPr>
        <p:grpSp>
          <p:nvGrpSpPr>
            <p:cNvPr id="459" name="Shape 459"/>
            <p:cNvGrpSpPr/>
            <p:nvPr/>
          </p:nvGrpSpPr>
          <p:grpSpPr>
            <a:xfrm>
              <a:off x="3313030" y="2453619"/>
              <a:ext cx="1147891" cy="986415"/>
              <a:chOff x="3757950" y="2375200"/>
              <a:chExt cx="1215600" cy="1044599"/>
            </a:xfrm>
          </p:grpSpPr>
          <p:sp>
            <p:nvSpPr>
              <p:cNvPr id="460" name="Shape 460"/>
              <p:cNvSpPr/>
              <p:nvPr/>
            </p:nvSpPr>
            <p:spPr>
              <a:xfrm>
                <a:off x="3757950" y="2375200"/>
                <a:ext cx="1215600" cy="10445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61" name="Shape 461"/>
              <p:cNvSpPr/>
              <p:nvPr/>
            </p:nvSpPr>
            <p:spPr>
              <a:xfrm>
                <a:off x="3947525" y="3055425"/>
                <a:ext cx="200699" cy="255300"/>
              </a:xfrm>
              <a:prstGeom prst="rect">
                <a:avLst/>
              </a:prstGeom>
              <a:solidFill>
                <a:srgbClr val="CC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62" name="Shape 462"/>
              <p:cNvSpPr/>
              <p:nvPr/>
            </p:nvSpPr>
            <p:spPr>
              <a:xfrm>
                <a:off x="4256050" y="2821250"/>
                <a:ext cx="200699" cy="489600"/>
              </a:xfrm>
              <a:prstGeom prst="rect">
                <a:avLst/>
              </a:prstGeom>
              <a:solidFill>
                <a:srgbClr val="F1C23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63" name="Shape 463"/>
              <p:cNvSpPr/>
              <p:nvPr/>
            </p:nvSpPr>
            <p:spPr>
              <a:xfrm>
                <a:off x="4564575" y="2587075"/>
                <a:ext cx="200699" cy="723900"/>
              </a:xfrm>
              <a:prstGeom prst="rect">
                <a:avLst/>
              </a:prstGeom>
              <a:solidFill>
                <a:srgbClr val="6AA84F"/>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464" name="Shape 464"/>
            <p:cNvGrpSpPr/>
            <p:nvPr/>
          </p:nvGrpSpPr>
          <p:grpSpPr>
            <a:xfrm>
              <a:off x="2649412" y="1912502"/>
              <a:ext cx="1281300" cy="1282199"/>
              <a:chOff x="1411612" y="2318777"/>
              <a:chExt cx="1281300" cy="1282199"/>
            </a:xfrm>
          </p:grpSpPr>
          <p:sp>
            <p:nvSpPr>
              <p:cNvPr id="465" name="Shape 465"/>
              <p:cNvSpPr/>
              <p:nvPr/>
            </p:nvSpPr>
            <p:spPr>
              <a:xfrm>
                <a:off x="1595525" y="2509025"/>
                <a:ext cx="913500" cy="901500"/>
              </a:xfrm>
              <a:prstGeom prst="pie">
                <a:avLst>
                  <a:gd name="adj1" fmla="val 19025688"/>
                  <a:gd name="adj2" fmla="val 476784"/>
                </a:avLst>
              </a:prstGeom>
              <a:solidFill>
                <a:srgbClr val="CC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66" name="Shape 466"/>
              <p:cNvSpPr/>
              <p:nvPr/>
            </p:nvSpPr>
            <p:spPr>
              <a:xfrm>
                <a:off x="1595525" y="2509125"/>
                <a:ext cx="913500" cy="901500"/>
              </a:xfrm>
              <a:prstGeom prst="pie">
                <a:avLst>
                  <a:gd name="adj1" fmla="val 12307414"/>
                  <a:gd name="adj2" fmla="val 19614902"/>
                </a:avLst>
              </a:prstGeom>
              <a:solidFill>
                <a:srgbClr val="F1C23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67" name="Shape 467"/>
              <p:cNvSpPr/>
              <p:nvPr/>
            </p:nvSpPr>
            <p:spPr>
              <a:xfrm rot="-2874136">
                <a:off x="1595592" y="2509050"/>
                <a:ext cx="913339" cy="901654"/>
              </a:xfrm>
              <a:prstGeom prst="pie">
                <a:avLst>
                  <a:gd name="adj1" fmla="val 3089359"/>
                  <a:gd name="adj2" fmla="val 15896782"/>
                </a:avLst>
              </a:prstGeom>
              <a:solidFill>
                <a:srgbClr val="6AA84F"/>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cxnSp>
        <p:nvCxnSpPr>
          <p:cNvPr id="468" name="Shape 468"/>
          <p:cNvCxnSpPr/>
          <p:nvPr/>
        </p:nvCxnSpPr>
        <p:spPr>
          <a:xfrm>
            <a:off x="1561625" y="3587950"/>
            <a:ext cx="1222799" cy="14099"/>
          </a:xfrm>
          <a:prstGeom prst="straightConnector1">
            <a:avLst/>
          </a:prstGeom>
          <a:noFill/>
          <a:ln w="19050" cap="flat">
            <a:solidFill>
              <a:schemeClr val="dk2"/>
            </a:solidFill>
            <a:prstDash val="solid"/>
            <a:round/>
            <a:headEnd type="triangle" w="lg" len="lg"/>
            <a:tailEnd type="none" w="lg" len="lg"/>
          </a:ln>
        </p:spPr>
      </p:cxn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72"/>
        <p:cNvGrpSpPr/>
        <p:nvPr/>
      </p:nvGrpSpPr>
      <p:grpSpPr>
        <a:xfrm>
          <a:off x="0" y="0"/>
          <a:ext cx="0" cy="0"/>
          <a:chOff x="0" y="0"/>
          <a:chExt cx="0" cy="0"/>
        </a:xfrm>
      </p:grpSpPr>
      <p:sp>
        <p:nvSpPr>
          <p:cNvPr id="473" name="Shape 473"/>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Scalarm</a:t>
            </a:r>
          </a:p>
        </p:txBody>
      </p:sp>
      <p:sp>
        <p:nvSpPr>
          <p:cNvPr id="474" name="Shape 474"/>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Scalarm</a:t>
            </a:r>
          </a:p>
        </p:txBody>
      </p:sp>
      <p:sp>
        <p:nvSpPr>
          <p:cNvPr id="475" name="Shape 475"/>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Complete data farming process support</a:t>
            </a:r>
          </a:p>
          <a:p>
            <a:pPr marL="457200" lvl="0" indent="-393700" rtl="0">
              <a:spcBef>
                <a:spcPts val="0"/>
              </a:spcBef>
              <a:buClr>
                <a:srgbClr val="000000"/>
              </a:buClr>
              <a:buSzPct val="100000"/>
              <a:buFont typeface="Arial"/>
              <a:buChar char="●"/>
            </a:pPr>
            <a:r>
              <a:rPr lang="en"/>
              <a:t>Heterogeneous computational resources usage</a:t>
            </a:r>
          </a:p>
        </p:txBody>
      </p:sp>
      <p:grpSp>
        <p:nvGrpSpPr>
          <p:cNvPr id="476" name="Shape 476"/>
          <p:cNvGrpSpPr/>
          <p:nvPr/>
        </p:nvGrpSpPr>
        <p:grpSpPr>
          <a:xfrm>
            <a:off x="478924" y="2982000"/>
            <a:ext cx="1016400" cy="1808400"/>
            <a:chOff x="876724" y="3112300"/>
            <a:chExt cx="1016400" cy="1808400"/>
          </a:xfrm>
        </p:grpSpPr>
        <p:sp>
          <p:nvSpPr>
            <p:cNvPr id="477" name="Shape 477"/>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78" name="Shape 478"/>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479" name="Shape 479"/>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80" name="Shape 480"/>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cxnSp>
        <p:nvCxnSpPr>
          <p:cNvPr id="481" name="Shape 481"/>
          <p:cNvCxnSpPr/>
          <p:nvPr/>
        </p:nvCxnSpPr>
        <p:spPr>
          <a:xfrm>
            <a:off x="1596700" y="3449650"/>
            <a:ext cx="1187700" cy="0"/>
          </a:xfrm>
          <a:prstGeom prst="straightConnector1">
            <a:avLst/>
          </a:prstGeom>
          <a:noFill/>
          <a:ln w="38100" cap="flat">
            <a:solidFill>
              <a:srgbClr val="D70020"/>
            </a:solidFill>
            <a:prstDash val="solid"/>
            <a:round/>
            <a:headEnd type="none" w="lg" len="lg"/>
            <a:tailEnd type="triangle" w="lg" len="lg"/>
          </a:ln>
        </p:spPr>
      </p:cxnSp>
      <p:grpSp>
        <p:nvGrpSpPr>
          <p:cNvPr id="482" name="Shape 482"/>
          <p:cNvGrpSpPr/>
          <p:nvPr/>
        </p:nvGrpSpPr>
        <p:grpSpPr>
          <a:xfrm>
            <a:off x="7264851" y="5042564"/>
            <a:ext cx="1222754" cy="575648"/>
            <a:chOff x="6845200" y="4861775"/>
            <a:chExt cx="1564425" cy="736499"/>
          </a:xfrm>
        </p:grpSpPr>
        <p:sp>
          <p:nvSpPr>
            <p:cNvPr id="483" name="Shape 483"/>
            <p:cNvSpPr/>
            <p:nvPr/>
          </p:nvSpPr>
          <p:spPr>
            <a:xfrm>
              <a:off x="68452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84" name="Shape 484"/>
            <p:cNvSpPr/>
            <p:nvPr/>
          </p:nvSpPr>
          <p:spPr>
            <a:xfrm>
              <a:off x="73927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85" name="Shape 485"/>
            <p:cNvSpPr/>
            <p:nvPr/>
          </p:nvSpPr>
          <p:spPr>
            <a:xfrm>
              <a:off x="7962625"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486" name="Shape 486"/>
          <p:cNvGrpSpPr/>
          <p:nvPr/>
        </p:nvGrpSpPr>
        <p:grpSpPr>
          <a:xfrm>
            <a:off x="7342825" y="2383540"/>
            <a:ext cx="1030785" cy="659332"/>
            <a:chOff x="7240300" y="2390890"/>
            <a:chExt cx="1030785" cy="659332"/>
          </a:xfrm>
        </p:grpSpPr>
        <p:grpSp>
          <p:nvGrpSpPr>
            <p:cNvPr id="487" name="Shape 487"/>
            <p:cNvGrpSpPr/>
            <p:nvPr/>
          </p:nvGrpSpPr>
          <p:grpSpPr>
            <a:xfrm>
              <a:off x="7808546" y="2390890"/>
              <a:ext cx="462539" cy="270527"/>
              <a:chOff x="6992950" y="2941347"/>
              <a:chExt cx="664758" cy="388800"/>
            </a:xfrm>
          </p:grpSpPr>
          <p:sp>
            <p:nvSpPr>
              <p:cNvPr id="488" name="Shape 488"/>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89" name="Shape 489"/>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90" name="Shape 490"/>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491" name="Shape 491"/>
            <p:cNvGrpSpPr/>
            <p:nvPr/>
          </p:nvGrpSpPr>
          <p:grpSpPr>
            <a:xfrm>
              <a:off x="7540020" y="2518326"/>
              <a:ext cx="516517" cy="302097"/>
              <a:chOff x="6992950" y="2941347"/>
              <a:chExt cx="664758" cy="388800"/>
            </a:xfrm>
          </p:grpSpPr>
          <p:sp>
            <p:nvSpPr>
              <p:cNvPr id="492" name="Shape 492"/>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93" name="Shape 493"/>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94" name="Shape 494"/>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495" name="Shape 495"/>
            <p:cNvGrpSpPr/>
            <p:nvPr/>
          </p:nvGrpSpPr>
          <p:grpSpPr>
            <a:xfrm>
              <a:off x="7240300" y="2661422"/>
              <a:ext cx="664758" cy="388800"/>
              <a:chOff x="6992950" y="2941347"/>
              <a:chExt cx="664758" cy="388800"/>
            </a:xfrm>
          </p:grpSpPr>
          <p:sp>
            <p:nvSpPr>
              <p:cNvPr id="496" name="Shape 496"/>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97" name="Shape 497"/>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98" name="Shape 498"/>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
        <p:nvSpPr>
          <p:cNvPr id="499" name="Shape 499"/>
          <p:cNvSpPr txBox="1"/>
          <p:nvPr/>
        </p:nvSpPr>
        <p:spPr>
          <a:xfrm>
            <a:off x="7342830" y="3093850"/>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Grid</a:t>
            </a:r>
          </a:p>
        </p:txBody>
      </p:sp>
      <p:sp>
        <p:nvSpPr>
          <p:cNvPr id="500" name="Shape 500"/>
          <p:cNvSpPr txBox="1"/>
          <p:nvPr/>
        </p:nvSpPr>
        <p:spPr>
          <a:xfrm>
            <a:off x="7342830" y="56771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Servers</a:t>
            </a:r>
          </a:p>
        </p:txBody>
      </p:sp>
      <p:sp>
        <p:nvSpPr>
          <p:cNvPr id="501" name="Shape 501"/>
          <p:cNvSpPr/>
          <p:nvPr/>
        </p:nvSpPr>
        <p:spPr>
          <a:xfrm>
            <a:off x="7134700" y="3588525"/>
            <a:ext cx="1483056" cy="908387"/>
          </a:xfrm>
          <a:prstGeom prst="cloud">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02" name="Shape 502"/>
          <p:cNvSpPr txBox="1"/>
          <p:nvPr/>
        </p:nvSpPr>
        <p:spPr>
          <a:xfrm>
            <a:off x="7324817" y="44969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Clouds</a:t>
            </a:r>
          </a:p>
        </p:txBody>
      </p:sp>
      <p:cxnSp>
        <p:nvCxnSpPr>
          <p:cNvPr id="503" name="Shape 503"/>
          <p:cNvCxnSpPr>
            <a:stCxn id="473" idx="3"/>
            <a:endCxn id="496" idx="2"/>
          </p:cNvCxnSpPr>
          <p:nvPr/>
        </p:nvCxnSpPr>
        <p:spPr>
          <a:xfrm rot="10800000" flipH="1">
            <a:off x="6253924" y="2877850"/>
            <a:ext cx="1089000" cy="724200"/>
          </a:xfrm>
          <a:prstGeom prst="straightConnector1">
            <a:avLst/>
          </a:prstGeom>
          <a:noFill/>
          <a:ln w="19050" cap="flat">
            <a:solidFill>
              <a:schemeClr val="dk2"/>
            </a:solidFill>
            <a:prstDash val="solid"/>
            <a:round/>
            <a:headEnd type="none" w="lg" len="lg"/>
            <a:tailEnd type="triangle" w="lg" len="lg"/>
          </a:ln>
        </p:spPr>
      </p:cxnSp>
      <p:cxnSp>
        <p:nvCxnSpPr>
          <p:cNvPr id="504" name="Shape 504"/>
          <p:cNvCxnSpPr>
            <a:stCxn id="473" idx="3"/>
            <a:endCxn id="501" idx="2"/>
          </p:cNvCxnSpPr>
          <p:nvPr/>
        </p:nvCxnSpPr>
        <p:spPr>
          <a:xfrm>
            <a:off x="6253924" y="3602050"/>
            <a:ext cx="885300" cy="440700"/>
          </a:xfrm>
          <a:prstGeom prst="straightConnector1">
            <a:avLst/>
          </a:prstGeom>
          <a:noFill/>
          <a:ln w="19050" cap="flat">
            <a:solidFill>
              <a:schemeClr val="dk2"/>
            </a:solidFill>
            <a:prstDash val="solid"/>
            <a:round/>
            <a:headEnd type="none" w="lg" len="lg"/>
            <a:tailEnd type="triangle" w="lg" len="lg"/>
          </a:ln>
        </p:spPr>
      </p:cxnSp>
      <p:cxnSp>
        <p:nvCxnSpPr>
          <p:cNvPr id="505" name="Shape 505"/>
          <p:cNvCxnSpPr>
            <a:stCxn id="473" idx="3"/>
            <a:endCxn id="483" idx="2"/>
          </p:cNvCxnSpPr>
          <p:nvPr/>
        </p:nvCxnSpPr>
        <p:spPr>
          <a:xfrm>
            <a:off x="6253924" y="3602050"/>
            <a:ext cx="1011000" cy="1772100"/>
          </a:xfrm>
          <a:prstGeom prst="straightConnector1">
            <a:avLst/>
          </a:prstGeom>
          <a:noFill/>
          <a:ln w="19050" cap="flat">
            <a:solidFill>
              <a:schemeClr val="dk2"/>
            </a:solidFill>
            <a:prstDash val="solid"/>
            <a:round/>
            <a:headEnd type="none" w="lg" len="lg"/>
            <a:tailEnd type="triangle" w="lg" len="lg"/>
          </a:ln>
        </p:spPr>
      </p:cxnSp>
      <p:grpSp>
        <p:nvGrpSpPr>
          <p:cNvPr id="506" name="Shape 506"/>
          <p:cNvGrpSpPr/>
          <p:nvPr/>
        </p:nvGrpSpPr>
        <p:grpSpPr>
          <a:xfrm>
            <a:off x="1988825" y="2941450"/>
            <a:ext cx="302099" cy="410699"/>
            <a:chOff x="1988825" y="3021975"/>
            <a:chExt cx="302099" cy="410699"/>
          </a:xfrm>
        </p:grpSpPr>
        <p:sp>
          <p:nvSpPr>
            <p:cNvPr id="507" name="Shape 507"/>
            <p:cNvSpPr/>
            <p:nvPr/>
          </p:nvSpPr>
          <p:spPr>
            <a:xfrm>
              <a:off x="1988825" y="3021975"/>
              <a:ext cx="302099" cy="410699"/>
            </a:xfrm>
            <a:prstGeom prst="rect">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508" name="Shape 508"/>
            <p:cNvCxnSpPr/>
            <p:nvPr/>
          </p:nvCxnSpPr>
          <p:spPr>
            <a:xfrm>
              <a:off x="2037575" y="3093850"/>
              <a:ext cx="204599" cy="0"/>
            </a:xfrm>
            <a:prstGeom prst="straightConnector1">
              <a:avLst/>
            </a:prstGeom>
            <a:noFill/>
            <a:ln w="19050" cap="flat">
              <a:solidFill>
                <a:srgbClr val="D70020"/>
              </a:solidFill>
              <a:prstDash val="solid"/>
              <a:round/>
              <a:headEnd type="none" w="lg" len="lg"/>
              <a:tailEnd type="none" w="lg" len="lg"/>
            </a:ln>
          </p:spPr>
        </p:cxnSp>
        <p:cxnSp>
          <p:nvCxnSpPr>
            <p:cNvPr id="509" name="Shape 509"/>
            <p:cNvCxnSpPr/>
            <p:nvPr/>
          </p:nvCxnSpPr>
          <p:spPr>
            <a:xfrm>
              <a:off x="2037575" y="3165225"/>
              <a:ext cx="204599" cy="0"/>
            </a:xfrm>
            <a:prstGeom prst="straightConnector1">
              <a:avLst/>
            </a:prstGeom>
            <a:noFill/>
            <a:ln w="19050" cap="flat">
              <a:solidFill>
                <a:srgbClr val="D70020"/>
              </a:solidFill>
              <a:prstDash val="solid"/>
              <a:round/>
              <a:headEnd type="none" w="lg" len="lg"/>
              <a:tailEnd type="none" w="lg" len="lg"/>
            </a:ln>
          </p:spPr>
        </p:cxnSp>
        <p:cxnSp>
          <p:nvCxnSpPr>
            <p:cNvPr id="510" name="Shape 510"/>
            <p:cNvCxnSpPr/>
            <p:nvPr/>
          </p:nvCxnSpPr>
          <p:spPr>
            <a:xfrm>
              <a:off x="2037575" y="3242325"/>
              <a:ext cx="204599" cy="0"/>
            </a:xfrm>
            <a:prstGeom prst="straightConnector1">
              <a:avLst/>
            </a:prstGeom>
            <a:noFill/>
            <a:ln w="19050" cap="flat">
              <a:solidFill>
                <a:srgbClr val="D70020"/>
              </a:solidFill>
              <a:prstDash val="solid"/>
              <a:round/>
              <a:headEnd type="none" w="lg" len="lg"/>
              <a:tailEnd type="none" w="lg" len="lg"/>
            </a:ln>
          </p:spPr>
        </p:cxnSp>
        <p:cxnSp>
          <p:nvCxnSpPr>
            <p:cNvPr id="511" name="Shape 511"/>
            <p:cNvCxnSpPr/>
            <p:nvPr/>
          </p:nvCxnSpPr>
          <p:spPr>
            <a:xfrm>
              <a:off x="2037575" y="3321075"/>
              <a:ext cx="204599" cy="0"/>
            </a:xfrm>
            <a:prstGeom prst="straightConnector1">
              <a:avLst/>
            </a:prstGeom>
            <a:noFill/>
            <a:ln w="19050" cap="flat">
              <a:solidFill>
                <a:srgbClr val="D70020"/>
              </a:solidFill>
              <a:prstDash val="solid"/>
              <a:round/>
              <a:headEnd type="none" w="lg" len="lg"/>
              <a:tailEnd type="none" w="lg" len="lg"/>
            </a:ln>
          </p:spPr>
        </p:cxnSp>
      </p:grpSp>
      <p:grpSp>
        <p:nvGrpSpPr>
          <p:cNvPr id="512" name="Shape 512"/>
          <p:cNvGrpSpPr/>
          <p:nvPr/>
        </p:nvGrpSpPr>
        <p:grpSpPr>
          <a:xfrm>
            <a:off x="6467575" y="3093850"/>
            <a:ext cx="346899" cy="356474"/>
            <a:chOff x="6467575" y="3093850"/>
            <a:chExt cx="346899" cy="356474"/>
          </a:xfrm>
        </p:grpSpPr>
        <p:sp>
          <p:nvSpPr>
            <p:cNvPr id="513" name="Shape 513"/>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14" name="Shape 514"/>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15" name="Shape 515"/>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516" name="Shape 516"/>
          <p:cNvGrpSpPr/>
          <p:nvPr/>
        </p:nvGrpSpPr>
        <p:grpSpPr>
          <a:xfrm>
            <a:off x="6520862" y="3587950"/>
            <a:ext cx="346899" cy="356474"/>
            <a:chOff x="6467575" y="3093850"/>
            <a:chExt cx="346899" cy="356474"/>
          </a:xfrm>
        </p:grpSpPr>
        <p:sp>
          <p:nvSpPr>
            <p:cNvPr id="517" name="Shape 517"/>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18" name="Shape 518"/>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19" name="Shape 519"/>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520" name="Shape 520"/>
          <p:cNvGrpSpPr/>
          <p:nvPr/>
        </p:nvGrpSpPr>
        <p:grpSpPr>
          <a:xfrm>
            <a:off x="6585962" y="4309862"/>
            <a:ext cx="346899" cy="356474"/>
            <a:chOff x="6467575" y="3093850"/>
            <a:chExt cx="346899" cy="356474"/>
          </a:xfrm>
        </p:grpSpPr>
        <p:sp>
          <p:nvSpPr>
            <p:cNvPr id="521" name="Shape 521"/>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22" name="Shape 522"/>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23" name="Shape 523"/>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524" name="Shape 524"/>
          <p:cNvGrpSpPr/>
          <p:nvPr/>
        </p:nvGrpSpPr>
        <p:grpSpPr>
          <a:xfrm>
            <a:off x="3857050" y="3504562"/>
            <a:ext cx="302099" cy="410699"/>
            <a:chOff x="1988825" y="3021975"/>
            <a:chExt cx="302099" cy="410699"/>
          </a:xfrm>
        </p:grpSpPr>
        <p:sp>
          <p:nvSpPr>
            <p:cNvPr id="525" name="Shape 525"/>
            <p:cNvSpPr/>
            <p:nvPr/>
          </p:nvSpPr>
          <p:spPr>
            <a:xfrm>
              <a:off x="1988825" y="3021975"/>
              <a:ext cx="302099" cy="4106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526" name="Shape 526"/>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527" name="Shape 527"/>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528" name="Shape 528"/>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529" name="Shape 529"/>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cxnSp>
        <p:nvCxnSpPr>
          <p:cNvPr id="530" name="Shape 530"/>
          <p:cNvCxnSpPr>
            <a:stCxn id="525" idx="0"/>
            <a:endCxn id="531" idx="0"/>
          </p:cNvCxnSpPr>
          <p:nvPr/>
        </p:nvCxnSpPr>
        <p:spPr>
          <a:xfrm rot="-5400000" flipH="1">
            <a:off x="4467849" y="3044812"/>
            <a:ext cx="32100" cy="951600"/>
          </a:xfrm>
          <a:prstGeom prst="curvedConnector3">
            <a:avLst>
              <a:gd name="adj1" fmla="val -741822"/>
            </a:avLst>
          </a:prstGeom>
          <a:noFill/>
          <a:ln w="19050" cap="flat">
            <a:solidFill>
              <a:schemeClr val="dk2"/>
            </a:solidFill>
            <a:prstDash val="dash"/>
            <a:round/>
            <a:headEnd type="none" w="lg" len="lg"/>
            <a:tailEnd type="triangle" w="lg" len="lg"/>
          </a:ln>
        </p:spPr>
      </p:cxnSp>
      <p:cxnSp>
        <p:nvCxnSpPr>
          <p:cNvPr id="532" name="Shape 532"/>
          <p:cNvCxnSpPr>
            <a:stCxn id="531" idx="2"/>
            <a:endCxn id="525" idx="2"/>
          </p:cNvCxnSpPr>
          <p:nvPr/>
        </p:nvCxnSpPr>
        <p:spPr>
          <a:xfrm rot="5400000">
            <a:off x="4467862" y="3423424"/>
            <a:ext cx="31800" cy="951600"/>
          </a:xfrm>
          <a:prstGeom prst="curvedConnector3">
            <a:avLst>
              <a:gd name="adj1" fmla="val 849253"/>
            </a:avLst>
          </a:prstGeom>
          <a:noFill/>
          <a:ln w="19050" cap="flat">
            <a:solidFill>
              <a:schemeClr val="dk2"/>
            </a:solidFill>
            <a:prstDash val="dash"/>
            <a:round/>
            <a:headEnd type="none" w="lg" len="lg"/>
            <a:tailEnd type="triangle" w="lg" len="lg"/>
          </a:ln>
        </p:spPr>
      </p:cxnSp>
      <p:sp>
        <p:nvSpPr>
          <p:cNvPr id="531" name="Shape 531"/>
          <p:cNvSpPr/>
          <p:nvPr/>
        </p:nvSpPr>
        <p:spPr>
          <a:xfrm>
            <a:off x="4786162" y="3536525"/>
            <a:ext cx="346799" cy="346799"/>
          </a:xfrm>
          <a:prstGeom prst="rect">
            <a:avLst/>
          </a:prstGeom>
          <a:solidFill>
            <a:srgbClr val="0B5394"/>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nvGrpSpPr>
          <p:cNvPr id="533" name="Shape 533"/>
          <p:cNvGrpSpPr/>
          <p:nvPr/>
        </p:nvGrpSpPr>
        <p:grpSpPr>
          <a:xfrm>
            <a:off x="4299212" y="3180050"/>
            <a:ext cx="346899" cy="356474"/>
            <a:chOff x="6467575" y="3093850"/>
            <a:chExt cx="346899" cy="356474"/>
          </a:xfrm>
        </p:grpSpPr>
        <p:sp>
          <p:nvSpPr>
            <p:cNvPr id="534" name="Shape 534"/>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35" name="Shape 535"/>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36" name="Shape 536"/>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537" name="Shape 537"/>
          <p:cNvGrpSpPr/>
          <p:nvPr/>
        </p:nvGrpSpPr>
        <p:grpSpPr>
          <a:xfrm>
            <a:off x="4310437" y="3944425"/>
            <a:ext cx="346899" cy="356474"/>
            <a:chOff x="6467575" y="3093850"/>
            <a:chExt cx="346899" cy="356474"/>
          </a:xfrm>
        </p:grpSpPr>
        <p:sp>
          <p:nvSpPr>
            <p:cNvPr id="538" name="Shape 538"/>
            <p:cNvSpPr/>
            <p:nvPr/>
          </p:nvSpPr>
          <p:spPr>
            <a:xfrm>
              <a:off x="6467575" y="3214525"/>
              <a:ext cx="235799" cy="235799"/>
            </a:xfrm>
            <a:prstGeom prst="rect">
              <a:avLst/>
            </a:prstGeom>
            <a:solidFill>
              <a:srgbClr val="93C47D"/>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39" name="Shape 539"/>
            <p:cNvSpPr/>
            <p:nvPr/>
          </p:nvSpPr>
          <p:spPr>
            <a:xfrm>
              <a:off x="6516850" y="3145300"/>
              <a:ext cx="235799" cy="235799"/>
            </a:xfrm>
            <a:prstGeom prst="rect">
              <a:avLst/>
            </a:prstGeom>
            <a:solidFill>
              <a:srgbClr val="93C47D"/>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40" name="Shape 540"/>
            <p:cNvSpPr/>
            <p:nvPr/>
          </p:nvSpPr>
          <p:spPr>
            <a:xfrm>
              <a:off x="6578675" y="3093850"/>
              <a:ext cx="235799" cy="235799"/>
            </a:xfrm>
            <a:prstGeom prst="rect">
              <a:avLst/>
            </a:prstGeom>
            <a:solidFill>
              <a:srgbClr val="93C47D"/>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sp>
        <p:nvSpPr>
          <p:cNvPr id="541" name="Shape 541"/>
          <p:cNvSpPr/>
          <p:nvPr/>
        </p:nvSpPr>
        <p:spPr>
          <a:xfrm>
            <a:off x="478925" y="4640475"/>
            <a:ext cx="2404799" cy="777600"/>
          </a:xfrm>
          <a:prstGeom prst="wedgeRectCallout">
            <a:avLst>
              <a:gd name="adj1" fmla="val 21843"/>
              <a:gd name="adj2" fmla="val -185642"/>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300" b="1">
                <a:latin typeface="Verdana"/>
                <a:ea typeface="Verdana"/>
                <a:cs typeface="Verdana"/>
                <a:sym typeface="Verdana"/>
              </a:rPr>
              <a:t>Experiment and base parameter space definition via web GUI</a:t>
            </a: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45"/>
        <p:cNvGrpSpPr/>
        <p:nvPr/>
      </p:nvGrpSpPr>
      <p:grpSpPr>
        <a:xfrm>
          <a:off x="0" y="0"/>
          <a:ext cx="0" cy="0"/>
          <a:chOff x="0" y="0"/>
          <a:chExt cx="0" cy="0"/>
        </a:xfrm>
      </p:grpSpPr>
      <p:sp>
        <p:nvSpPr>
          <p:cNvPr id="546" name="Shape 546"/>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Scalarm</a:t>
            </a:r>
          </a:p>
        </p:txBody>
      </p:sp>
      <p:sp>
        <p:nvSpPr>
          <p:cNvPr id="547" name="Shape 547"/>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Scalarm</a:t>
            </a:r>
          </a:p>
        </p:txBody>
      </p:sp>
      <p:sp>
        <p:nvSpPr>
          <p:cNvPr id="548" name="Shape 548"/>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Complete data farming process support</a:t>
            </a:r>
          </a:p>
          <a:p>
            <a:pPr marL="457200" lvl="0" indent="-393700" rtl="0">
              <a:spcBef>
                <a:spcPts val="0"/>
              </a:spcBef>
              <a:buClr>
                <a:srgbClr val="000000"/>
              </a:buClr>
              <a:buSzPct val="100000"/>
              <a:buFont typeface="Arial"/>
              <a:buChar char="●"/>
            </a:pPr>
            <a:r>
              <a:rPr lang="en"/>
              <a:t>Heterogeneous computational resources usage</a:t>
            </a:r>
          </a:p>
        </p:txBody>
      </p:sp>
      <p:grpSp>
        <p:nvGrpSpPr>
          <p:cNvPr id="549" name="Shape 549"/>
          <p:cNvGrpSpPr/>
          <p:nvPr/>
        </p:nvGrpSpPr>
        <p:grpSpPr>
          <a:xfrm>
            <a:off x="478924" y="2982000"/>
            <a:ext cx="1016400" cy="1808400"/>
            <a:chOff x="876724" y="3112300"/>
            <a:chExt cx="1016400" cy="1808400"/>
          </a:xfrm>
        </p:grpSpPr>
        <p:sp>
          <p:nvSpPr>
            <p:cNvPr id="550" name="Shape 550"/>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51" name="Shape 551"/>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552" name="Shape 552"/>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53" name="Shape 553"/>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cxnSp>
        <p:nvCxnSpPr>
          <p:cNvPr id="554" name="Shape 554"/>
          <p:cNvCxnSpPr/>
          <p:nvPr/>
        </p:nvCxnSpPr>
        <p:spPr>
          <a:xfrm>
            <a:off x="1561625" y="3435550"/>
            <a:ext cx="1222799" cy="14099"/>
          </a:xfrm>
          <a:prstGeom prst="straightConnector1">
            <a:avLst/>
          </a:prstGeom>
          <a:noFill/>
          <a:ln w="19050" cap="flat">
            <a:solidFill>
              <a:schemeClr val="dk2"/>
            </a:solidFill>
            <a:prstDash val="solid"/>
            <a:round/>
            <a:headEnd type="none" w="lg" len="lg"/>
            <a:tailEnd type="triangle" w="lg" len="lg"/>
          </a:ln>
        </p:spPr>
      </p:cxnSp>
      <p:grpSp>
        <p:nvGrpSpPr>
          <p:cNvPr id="555" name="Shape 555"/>
          <p:cNvGrpSpPr/>
          <p:nvPr/>
        </p:nvGrpSpPr>
        <p:grpSpPr>
          <a:xfrm>
            <a:off x="7264851" y="5042564"/>
            <a:ext cx="1222754" cy="575648"/>
            <a:chOff x="6845200" y="4861775"/>
            <a:chExt cx="1564425" cy="736499"/>
          </a:xfrm>
        </p:grpSpPr>
        <p:sp>
          <p:nvSpPr>
            <p:cNvPr id="556" name="Shape 556"/>
            <p:cNvSpPr/>
            <p:nvPr/>
          </p:nvSpPr>
          <p:spPr>
            <a:xfrm>
              <a:off x="68452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57" name="Shape 557"/>
            <p:cNvSpPr/>
            <p:nvPr/>
          </p:nvSpPr>
          <p:spPr>
            <a:xfrm>
              <a:off x="73927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58" name="Shape 558"/>
            <p:cNvSpPr/>
            <p:nvPr/>
          </p:nvSpPr>
          <p:spPr>
            <a:xfrm>
              <a:off x="7962625"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559" name="Shape 559"/>
          <p:cNvGrpSpPr/>
          <p:nvPr/>
        </p:nvGrpSpPr>
        <p:grpSpPr>
          <a:xfrm>
            <a:off x="7342825" y="2383540"/>
            <a:ext cx="1030785" cy="659332"/>
            <a:chOff x="7240300" y="2390890"/>
            <a:chExt cx="1030785" cy="659332"/>
          </a:xfrm>
        </p:grpSpPr>
        <p:grpSp>
          <p:nvGrpSpPr>
            <p:cNvPr id="560" name="Shape 560"/>
            <p:cNvGrpSpPr/>
            <p:nvPr/>
          </p:nvGrpSpPr>
          <p:grpSpPr>
            <a:xfrm>
              <a:off x="7808546" y="2390890"/>
              <a:ext cx="462539" cy="270527"/>
              <a:chOff x="6992950" y="2941347"/>
              <a:chExt cx="664758" cy="388800"/>
            </a:xfrm>
          </p:grpSpPr>
          <p:sp>
            <p:nvSpPr>
              <p:cNvPr id="561" name="Shape 561"/>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62" name="Shape 562"/>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63" name="Shape 563"/>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564" name="Shape 564"/>
            <p:cNvGrpSpPr/>
            <p:nvPr/>
          </p:nvGrpSpPr>
          <p:grpSpPr>
            <a:xfrm>
              <a:off x="7540020" y="2518326"/>
              <a:ext cx="516517" cy="302097"/>
              <a:chOff x="6992950" y="2941347"/>
              <a:chExt cx="664758" cy="388800"/>
            </a:xfrm>
          </p:grpSpPr>
          <p:sp>
            <p:nvSpPr>
              <p:cNvPr id="565" name="Shape 565"/>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66" name="Shape 566"/>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67" name="Shape 567"/>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568" name="Shape 568"/>
            <p:cNvGrpSpPr/>
            <p:nvPr/>
          </p:nvGrpSpPr>
          <p:grpSpPr>
            <a:xfrm>
              <a:off x="7240300" y="2661422"/>
              <a:ext cx="664758" cy="388800"/>
              <a:chOff x="6992950" y="2941347"/>
              <a:chExt cx="664758" cy="388800"/>
            </a:xfrm>
          </p:grpSpPr>
          <p:sp>
            <p:nvSpPr>
              <p:cNvPr id="569" name="Shape 569"/>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70" name="Shape 570"/>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71" name="Shape 571"/>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
        <p:nvSpPr>
          <p:cNvPr id="572" name="Shape 572"/>
          <p:cNvSpPr txBox="1"/>
          <p:nvPr/>
        </p:nvSpPr>
        <p:spPr>
          <a:xfrm>
            <a:off x="7342830" y="3093850"/>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Grid</a:t>
            </a:r>
          </a:p>
        </p:txBody>
      </p:sp>
      <p:sp>
        <p:nvSpPr>
          <p:cNvPr id="573" name="Shape 573"/>
          <p:cNvSpPr txBox="1"/>
          <p:nvPr/>
        </p:nvSpPr>
        <p:spPr>
          <a:xfrm>
            <a:off x="7342830" y="56771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Servers</a:t>
            </a:r>
          </a:p>
        </p:txBody>
      </p:sp>
      <p:sp>
        <p:nvSpPr>
          <p:cNvPr id="574" name="Shape 574"/>
          <p:cNvSpPr/>
          <p:nvPr/>
        </p:nvSpPr>
        <p:spPr>
          <a:xfrm>
            <a:off x="7134700" y="3588525"/>
            <a:ext cx="1483056" cy="908387"/>
          </a:xfrm>
          <a:prstGeom prst="cloud">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75" name="Shape 575"/>
          <p:cNvSpPr txBox="1"/>
          <p:nvPr/>
        </p:nvSpPr>
        <p:spPr>
          <a:xfrm>
            <a:off x="7324817" y="44969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Clouds</a:t>
            </a:r>
          </a:p>
        </p:txBody>
      </p:sp>
      <p:cxnSp>
        <p:nvCxnSpPr>
          <p:cNvPr id="576" name="Shape 576"/>
          <p:cNvCxnSpPr>
            <a:stCxn id="546" idx="3"/>
            <a:endCxn id="569" idx="2"/>
          </p:cNvCxnSpPr>
          <p:nvPr/>
        </p:nvCxnSpPr>
        <p:spPr>
          <a:xfrm rot="10800000" flipH="1">
            <a:off x="6253924" y="2877850"/>
            <a:ext cx="1089000" cy="724200"/>
          </a:xfrm>
          <a:prstGeom prst="straightConnector1">
            <a:avLst/>
          </a:prstGeom>
          <a:noFill/>
          <a:ln w="19050" cap="flat">
            <a:solidFill>
              <a:schemeClr val="dk2"/>
            </a:solidFill>
            <a:prstDash val="solid"/>
            <a:round/>
            <a:headEnd type="none" w="lg" len="lg"/>
            <a:tailEnd type="triangle" w="lg" len="lg"/>
          </a:ln>
        </p:spPr>
      </p:cxnSp>
      <p:cxnSp>
        <p:nvCxnSpPr>
          <p:cNvPr id="577" name="Shape 577"/>
          <p:cNvCxnSpPr>
            <a:stCxn id="546" idx="3"/>
            <a:endCxn id="574" idx="2"/>
          </p:cNvCxnSpPr>
          <p:nvPr/>
        </p:nvCxnSpPr>
        <p:spPr>
          <a:xfrm>
            <a:off x="6253924" y="3602050"/>
            <a:ext cx="885300" cy="440700"/>
          </a:xfrm>
          <a:prstGeom prst="straightConnector1">
            <a:avLst/>
          </a:prstGeom>
          <a:noFill/>
          <a:ln w="19050" cap="flat">
            <a:solidFill>
              <a:schemeClr val="dk2"/>
            </a:solidFill>
            <a:prstDash val="solid"/>
            <a:round/>
            <a:headEnd type="none" w="lg" len="lg"/>
            <a:tailEnd type="triangle" w="lg" len="lg"/>
          </a:ln>
        </p:spPr>
      </p:cxnSp>
      <p:cxnSp>
        <p:nvCxnSpPr>
          <p:cNvPr id="578" name="Shape 578"/>
          <p:cNvCxnSpPr>
            <a:stCxn id="546" idx="3"/>
            <a:endCxn id="556" idx="2"/>
          </p:cNvCxnSpPr>
          <p:nvPr/>
        </p:nvCxnSpPr>
        <p:spPr>
          <a:xfrm>
            <a:off x="6253924" y="3602050"/>
            <a:ext cx="1011000" cy="1772100"/>
          </a:xfrm>
          <a:prstGeom prst="straightConnector1">
            <a:avLst/>
          </a:prstGeom>
          <a:noFill/>
          <a:ln w="19050" cap="flat">
            <a:solidFill>
              <a:schemeClr val="dk2"/>
            </a:solidFill>
            <a:prstDash val="solid"/>
            <a:round/>
            <a:headEnd type="none" w="lg" len="lg"/>
            <a:tailEnd type="triangle" w="lg" len="lg"/>
          </a:ln>
        </p:spPr>
      </p:cxnSp>
      <p:grpSp>
        <p:nvGrpSpPr>
          <p:cNvPr id="579" name="Shape 579"/>
          <p:cNvGrpSpPr/>
          <p:nvPr/>
        </p:nvGrpSpPr>
        <p:grpSpPr>
          <a:xfrm>
            <a:off x="1988825" y="2941450"/>
            <a:ext cx="302099" cy="410699"/>
            <a:chOff x="1988825" y="3021975"/>
            <a:chExt cx="302099" cy="410699"/>
          </a:xfrm>
        </p:grpSpPr>
        <p:sp>
          <p:nvSpPr>
            <p:cNvPr id="580" name="Shape 580"/>
            <p:cNvSpPr/>
            <p:nvPr/>
          </p:nvSpPr>
          <p:spPr>
            <a:xfrm>
              <a:off x="1988825" y="3021975"/>
              <a:ext cx="302099" cy="4106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581" name="Shape 581"/>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582" name="Shape 582"/>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583" name="Shape 583"/>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584" name="Shape 584"/>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grpSp>
        <p:nvGrpSpPr>
          <p:cNvPr id="585" name="Shape 585"/>
          <p:cNvGrpSpPr/>
          <p:nvPr/>
        </p:nvGrpSpPr>
        <p:grpSpPr>
          <a:xfrm>
            <a:off x="6467575" y="3093850"/>
            <a:ext cx="346899" cy="356474"/>
            <a:chOff x="6467575" y="3093850"/>
            <a:chExt cx="346899" cy="356474"/>
          </a:xfrm>
        </p:grpSpPr>
        <p:sp>
          <p:nvSpPr>
            <p:cNvPr id="586" name="Shape 586"/>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87" name="Shape 587"/>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88" name="Shape 588"/>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589" name="Shape 589"/>
          <p:cNvGrpSpPr/>
          <p:nvPr/>
        </p:nvGrpSpPr>
        <p:grpSpPr>
          <a:xfrm>
            <a:off x="6520862" y="3587950"/>
            <a:ext cx="346899" cy="356474"/>
            <a:chOff x="6467575" y="3093850"/>
            <a:chExt cx="346899" cy="356474"/>
          </a:xfrm>
        </p:grpSpPr>
        <p:sp>
          <p:nvSpPr>
            <p:cNvPr id="590" name="Shape 590"/>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91" name="Shape 591"/>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92" name="Shape 592"/>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593" name="Shape 593"/>
          <p:cNvGrpSpPr/>
          <p:nvPr/>
        </p:nvGrpSpPr>
        <p:grpSpPr>
          <a:xfrm>
            <a:off x="6585962" y="4309862"/>
            <a:ext cx="346899" cy="356474"/>
            <a:chOff x="6467575" y="3093850"/>
            <a:chExt cx="346899" cy="356474"/>
          </a:xfrm>
        </p:grpSpPr>
        <p:sp>
          <p:nvSpPr>
            <p:cNvPr id="594" name="Shape 594"/>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95" name="Shape 595"/>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96" name="Shape 596"/>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597" name="Shape 597"/>
          <p:cNvGrpSpPr/>
          <p:nvPr/>
        </p:nvGrpSpPr>
        <p:grpSpPr>
          <a:xfrm>
            <a:off x="3857050" y="3504562"/>
            <a:ext cx="302099" cy="410699"/>
            <a:chOff x="1988825" y="3021975"/>
            <a:chExt cx="302099" cy="410699"/>
          </a:xfrm>
        </p:grpSpPr>
        <p:sp>
          <p:nvSpPr>
            <p:cNvPr id="598" name="Shape 598"/>
            <p:cNvSpPr/>
            <p:nvPr/>
          </p:nvSpPr>
          <p:spPr>
            <a:xfrm>
              <a:off x="1988825" y="3021975"/>
              <a:ext cx="302099" cy="4106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599" name="Shape 599"/>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600" name="Shape 600"/>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601" name="Shape 601"/>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602" name="Shape 602"/>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cxnSp>
        <p:nvCxnSpPr>
          <p:cNvPr id="603" name="Shape 603"/>
          <p:cNvCxnSpPr>
            <a:stCxn id="598" idx="0"/>
            <a:endCxn id="604" idx="0"/>
          </p:cNvCxnSpPr>
          <p:nvPr/>
        </p:nvCxnSpPr>
        <p:spPr>
          <a:xfrm rot="-5400000" flipH="1">
            <a:off x="4467849" y="3044812"/>
            <a:ext cx="32100" cy="951600"/>
          </a:xfrm>
          <a:prstGeom prst="curvedConnector3">
            <a:avLst>
              <a:gd name="adj1" fmla="val -741822"/>
            </a:avLst>
          </a:prstGeom>
          <a:noFill/>
          <a:ln w="38100" cap="flat">
            <a:solidFill>
              <a:srgbClr val="D70020"/>
            </a:solidFill>
            <a:prstDash val="dash"/>
            <a:round/>
            <a:headEnd type="none" w="lg" len="lg"/>
            <a:tailEnd type="triangle" w="lg" len="lg"/>
          </a:ln>
        </p:spPr>
      </p:cxnSp>
      <p:cxnSp>
        <p:nvCxnSpPr>
          <p:cNvPr id="605" name="Shape 605"/>
          <p:cNvCxnSpPr>
            <a:stCxn id="604" idx="2"/>
            <a:endCxn id="598" idx="2"/>
          </p:cNvCxnSpPr>
          <p:nvPr/>
        </p:nvCxnSpPr>
        <p:spPr>
          <a:xfrm rot="5400000">
            <a:off x="4467862" y="3423424"/>
            <a:ext cx="31800" cy="951600"/>
          </a:xfrm>
          <a:prstGeom prst="curvedConnector3">
            <a:avLst>
              <a:gd name="adj1" fmla="val 849253"/>
            </a:avLst>
          </a:prstGeom>
          <a:noFill/>
          <a:ln w="19050" cap="flat">
            <a:solidFill>
              <a:schemeClr val="dk2"/>
            </a:solidFill>
            <a:prstDash val="dash"/>
            <a:round/>
            <a:headEnd type="none" w="lg" len="lg"/>
            <a:tailEnd type="triangle" w="lg" len="lg"/>
          </a:ln>
        </p:spPr>
      </p:cxnSp>
      <p:sp>
        <p:nvSpPr>
          <p:cNvPr id="604" name="Shape 604"/>
          <p:cNvSpPr/>
          <p:nvPr/>
        </p:nvSpPr>
        <p:spPr>
          <a:xfrm>
            <a:off x="4786162" y="3536525"/>
            <a:ext cx="346799" cy="346799"/>
          </a:xfrm>
          <a:prstGeom prst="rect">
            <a:avLst/>
          </a:prstGeom>
          <a:solidFill>
            <a:srgbClr val="0B5394"/>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nvGrpSpPr>
          <p:cNvPr id="606" name="Shape 606"/>
          <p:cNvGrpSpPr/>
          <p:nvPr/>
        </p:nvGrpSpPr>
        <p:grpSpPr>
          <a:xfrm>
            <a:off x="4299212" y="3180050"/>
            <a:ext cx="346899" cy="356474"/>
            <a:chOff x="6467575" y="3093850"/>
            <a:chExt cx="346899" cy="356474"/>
          </a:xfrm>
        </p:grpSpPr>
        <p:sp>
          <p:nvSpPr>
            <p:cNvPr id="607" name="Shape 607"/>
            <p:cNvSpPr/>
            <p:nvPr/>
          </p:nvSpPr>
          <p:spPr>
            <a:xfrm>
              <a:off x="6467575" y="3214525"/>
              <a:ext cx="235799" cy="2357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08" name="Shape 608"/>
            <p:cNvSpPr/>
            <p:nvPr/>
          </p:nvSpPr>
          <p:spPr>
            <a:xfrm>
              <a:off x="6516850" y="3145300"/>
              <a:ext cx="235799" cy="2357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09" name="Shape 609"/>
            <p:cNvSpPr/>
            <p:nvPr/>
          </p:nvSpPr>
          <p:spPr>
            <a:xfrm>
              <a:off x="6578675" y="3093850"/>
              <a:ext cx="235799" cy="2357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610" name="Shape 610"/>
          <p:cNvGrpSpPr/>
          <p:nvPr/>
        </p:nvGrpSpPr>
        <p:grpSpPr>
          <a:xfrm>
            <a:off x="4310437" y="3944425"/>
            <a:ext cx="346899" cy="356474"/>
            <a:chOff x="6467575" y="3093850"/>
            <a:chExt cx="346899" cy="356474"/>
          </a:xfrm>
        </p:grpSpPr>
        <p:sp>
          <p:nvSpPr>
            <p:cNvPr id="611" name="Shape 611"/>
            <p:cNvSpPr/>
            <p:nvPr/>
          </p:nvSpPr>
          <p:spPr>
            <a:xfrm>
              <a:off x="6467575" y="3214525"/>
              <a:ext cx="235799" cy="235799"/>
            </a:xfrm>
            <a:prstGeom prst="rect">
              <a:avLst/>
            </a:prstGeom>
            <a:solidFill>
              <a:srgbClr val="93C47D"/>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12" name="Shape 612"/>
            <p:cNvSpPr/>
            <p:nvPr/>
          </p:nvSpPr>
          <p:spPr>
            <a:xfrm>
              <a:off x="6516850" y="3145300"/>
              <a:ext cx="235799" cy="235799"/>
            </a:xfrm>
            <a:prstGeom prst="rect">
              <a:avLst/>
            </a:prstGeom>
            <a:solidFill>
              <a:srgbClr val="93C47D"/>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13" name="Shape 613"/>
            <p:cNvSpPr/>
            <p:nvPr/>
          </p:nvSpPr>
          <p:spPr>
            <a:xfrm>
              <a:off x="6578675" y="3093850"/>
              <a:ext cx="235799" cy="235799"/>
            </a:xfrm>
            <a:prstGeom prst="rect">
              <a:avLst/>
            </a:prstGeom>
            <a:solidFill>
              <a:srgbClr val="93C47D"/>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sp>
        <p:nvSpPr>
          <p:cNvPr id="614" name="Shape 614"/>
          <p:cNvSpPr/>
          <p:nvPr/>
        </p:nvSpPr>
        <p:spPr>
          <a:xfrm>
            <a:off x="424675" y="4790400"/>
            <a:ext cx="3265200" cy="338699"/>
          </a:xfrm>
          <a:prstGeom prst="wedgeRectCallout">
            <a:avLst>
              <a:gd name="adj1" fmla="val 54035"/>
              <a:gd name="adj2" fmla="val -428764"/>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300" b="1">
                <a:latin typeface="Verdana"/>
                <a:ea typeface="Verdana"/>
                <a:cs typeface="Verdana"/>
                <a:sym typeface="Verdana"/>
              </a:rPr>
              <a:t>Parameter sets generation</a:t>
            </a:r>
          </a:p>
        </p:txBody>
      </p:sp>
      <p:grpSp>
        <p:nvGrpSpPr>
          <p:cNvPr id="615" name="Shape 615"/>
          <p:cNvGrpSpPr/>
          <p:nvPr/>
        </p:nvGrpSpPr>
        <p:grpSpPr>
          <a:xfrm>
            <a:off x="1753758" y="3631389"/>
            <a:ext cx="607036" cy="511876"/>
            <a:chOff x="2649412" y="1912502"/>
            <a:chExt cx="1811509" cy="1527532"/>
          </a:xfrm>
        </p:grpSpPr>
        <p:grpSp>
          <p:nvGrpSpPr>
            <p:cNvPr id="616" name="Shape 616"/>
            <p:cNvGrpSpPr/>
            <p:nvPr/>
          </p:nvGrpSpPr>
          <p:grpSpPr>
            <a:xfrm>
              <a:off x="3313030" y="2453619"/>
              <a:ext cx="1147891" cy="986415"/>
              <a:chOff x="3757950" y="2375200"/>
              <a:chExt cx="1215600" cy="1044599"/>
            </a:xfrm>
          </p:grpSpPr>
          <p:sp>
            <p:nvSpPr>
              <p:cNvPr id="617" name="Shape 617"/>
              <p:cNvSpPr/>
              <p:nvPr/>
            </p:nvSpPr>
            <p:spPr>
              <a:xfrm>
                <a:off x="3757950" y="2375200"/>
                <a:ext cx="1215600" cy="10445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18" name="Shape 618"/>
              <p:cNvSpPr/>
              <p:nvPr/>
            </p:nvSpPr>
            <p:spPr>
              <a:xfrm>
                <a:off x="3947525" y="3055425"/>
                <a:ext cx="200699" cy="255300"/>
              </a:xfrm>
              <a:prstGeom prst="rect">
                <a:avLst/>
              </a:prstGeom>
              <a:solidFill>
                <a:srgbClr val="CC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19" name="Shape 619"/>
              <p:cNvSpPr/>
              <p:nvPr/>
            </p:nvSpPr>
            <p:spPr>
              <a:xfrm>
                <a:off x="4256050" y="2821250"/>
                <a:ext cx="200699" cy="489600"/>
              </a:xfrm>
              <a:prstGeom prst="rect">
                <a:avLst/>
              </a:prstGeom>
              <a:solidFill>
                <a:srgbClr val="F1C23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20" name="Shape 620"/>
              <p:cNvSpPr/>
              <p:nvPr/>
            </p:nvSpPr>
            <p:spPr>
              <a:xfrm>
                <a:off x="4564575" y="2587075"/>
                <a:ext cx="200699" cy="723900"/>
              </a:xfrm>
              <a:prstGeom prst="rect">
                <a:avLst/>
              </a:prstGeom>
              <a:solidFill>
                <a:srgbClr val="6AA84F"/>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621" name="Shape 621"/>
            <p:cNvGrpSpPr/>
            <p:nvPr/>
          </p:nvGrpSpPr>
          <p:grpSpPr>
            <a:xfrm>
              <a:off x="2649412" y="1912502"/>
              <a:ext cx="1281300" cy="1282199"/>
              <a:chOff x="1411612" y="2318777"/>
              <a:chExt cx="1281300" cy="1282199"/>
            </a:xfrm>
          </p:grpSpPr>
          <p:sp>
            <p:nvSpPr>
              <p:cNvPr id="622" name="Shape 622"/>
              <p:cNvSpPr/>
              <p:nvPr/>
            </p:nvSpPr>
            <p:spPr>
              <a:xfrm>
                <a:off x="1595525" y="2509025"/>
                <a:ext cx="913500" cy="901500"/>
              </a:xfrm>
              <a:prstGeom prst="pie">
                <a:avLst>
                  <a:gd name="adj1" fmla="val 19025688"/>
                  <a:gd name="adj2" fmla="val 476784"/>
                </a:avLst>
              </a:prstGeom>
              <a:solidFill>
                <a:srgbClr val="CC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23" name="Shape 623"/>
              <p:cNvSpPr/>
              <p:nvPr/>
            </p:nvSpPr>
            <p:spPr>
              <a:xfrm>
                <a:off x="1595525" y="2509125"/>
                <a:ext cx="913500" cy="901500"/>
              </a:xfrm>
              <a:prstGeom prst="pie">
                <a:avLst>
                  <a:gd name="adj1" fmla="val 12307414"/>
                  <a:gd name="adj2" fmla="val 19614902"/>
                </a:avLst>
              </a:prstGeom>
              <a:solidFill>
                <a:srgbClr val="F1C23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24" name="Shape 624"/>
              <p:cNvSpPr/>
              <p:nvPr/>
            </p:nvSpPr>
            <p:spPr>
              <a:xfrm rot="-2874136">
                <a:off x="1595592" y="2509050"/>
                <a:ext cx="913339" cy="901654"/>
              </a:xfrm>
              <a:prstGeom prst="pie">
                <a:avLst>
                  <a:gd name="adj1" fmla="val 3089359"/>
                  <a:gd name="adj2" fmla="val 15896782"/>
                </a:avLst>
              </a:prstGeom>
              <a:solidFill>
                <a:srgbClr val="6AA84F"/>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cxnSp>
        <p:nvCxnSpPr>
          <p:cNvPr id="625" name="Shape 625"/>
          <p:cNvCxnSpPr/>
          <p:nvPr/>
        </p:nvCxnSpPr>
        <p:spPr>
          <a:xfrm>
            <a:off x="1561625" y="3587950"/>
            <a:ext cx="1222799" cy="14099"/>
          </a:xfrm>
          <a:prstGeom prst="straightConnector1">
            <a:avLst/>
          </a:prstGeom>
          <a:noFill/>
          <a:ln w="19050" cap="flat">
            <a:solidFill>
              <a:schemeClr val="dk2"/>
            </a:solidFill>
            <a:prstDash val="solid"/>
            <a:round/>
            <a:headEnd type="triangle" w="lg" len="lg"/>
            <a:tailEnd type="none" w="lg" len="lg"/>
          </a:ln>
        </p:spPr>
      </p:cxn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29"/>
        <p:cNvGrpSpPr/>
        <p:nvPr/>
      </p:nvGrpSpPr>
      <p:grpSpPr>
        <a:xfrm>
          <a:off x="0" y="0"/>
          <a:ext cx="0" cy="0"/>
          <a:chOff x="0" y="0"/>
          <a:chExt cx="0" cy="0"/>
        </a:xfrm>
      </p:grpSpPr>
      <p:sp>
        <p:nvSpPr>
          <p:cNvPr id="630" name="Shape 630"/>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Scalarm</a:t>
            </a:r>
          </a:p>
        </p:txBody>
      </p:sp>
      <p:sp>
        <p:nvSpPr>
          <p:cNvPr id="631" name="Shape 631"/>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Scalarm</a:t>
            </a:r>
          </a:p>
        </p:txBody>
      </p:sp>
      <p:sp>
        <p:nvSpPr>
          <p:cNvPr id="632" name="Shape 632"/>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Complete data farming process support</a:t>
            </a:r>
          </a:p>
          <a:p>
            <a:pPr marL="457200" lvl="0" indent="-393700" rtl="0">
              <a:spcBef>
                <a:spcPts val="0"/>
              </a:spcBef>
              <a:buClr>
                <a:srgbClr val="000000"/>
              </a:buClr>
              <a:buSzPct val="100000"/>
              <a:buFont typeface="Arial"/>
              <a:buChar char="●"/>
            </a:pPr>
            <a:r>
              <a:rPr lang="en"/>
              <a:t>Heterogeneous computational resources usage</a:t>
            </a:r>
          </a:p>
        </p:txBody>
      </p:sp>
      <p:grpSp>
        <p:nvGrpSpPr>
          <p:cNvPr id="633" name="Shape 633"/>
          <p:cNvGrpSpPr/>
          <p:nvPr/>
        </p:nvGrpSpPr>
        <p:grpSpPr>
          <a:xfrm>
            <a:off x="478924" y="2982000"/>
            <a:ext cx="1016400" cy="1808400"/>
            <a:chOff x="876724" y="3112300"/>
            <a:chExt cx="1016400" cy="1808400"/>
          </a:xfrm>
        </p:grpSpPr>
        <p:sp>
          <p:nvSpPr>
            <p:cNvPr id="634" name="Shape 634"/>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35" name="Shape 635"/>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636" name="Shape 636"/>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37" name="Shape 637"/>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cxnSp>
        <p:nvCxnSpPr>
          <p:cNvPr id="638" name="Shape 638"/>
          <p:cNvCxnSpPr/>
          <p:nvPr/>
        </p:nvCxnSpPr>
        <p:spPr>
          <a:xfrm>
            <a:off x="1561625" y="3435550"/>
            <a:ext cx="1222799" cy="14099"/>
          </a:xfrm>
          <a:prstGeom prst="straightConnector1">
            <a:avLst/>
          </a:prstGeom>
          <a:noFill/>
          <a:ln w="19050" cap="flat">
            <a:solidFill>
              <a:schemeClr val="dk2"/>
            </a:solidFill>
            <a:prstDash val="solid"/>
            <a:round/>
            <a:headEnd type="none" w="lg" len="lg"/>
            <a:tailEnd type="triangle" w="lg" len="lg"/>
          </a:ln>
        </p:spPr>
      </p:cxnSp>
      <p:grpSp>
        <p:nvGrpSpPr>
          <p:cNvPr id="639" name="Shape 639"/>
          <p:cNvGrpSpPr/>
          <p:nvPr/>
        </p:nvGrpSpPr>
        <p:grpSpPr>
          <a:xfrm>
            <a:off x="7264851" y="5042564"/>
            <a:ext cx="1222754" cy="575648"/>
            <a:chOff x="6845200" y="4861775"/>
            <a:chExt cx="1564425" cy="736499"/>
          </a:xfrm>
        </p:grpSpPr>
        <p:sp>
          <p:nvSpPr>
            <p:cNvPr id="640" name="Shape 640"/>
            <p:cNvSpPr/>
            <p:nvPr/>
          </p:nvSpPr>
          <p:spPr>
            <a:xfrm>
              <a:off x="68452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41" name="Shape 641"/>
            <p:cNvSpPr/>
            <p:nvPr/>
          </p:nvSpPr>
          <p:spPr>
            <a:xfrm>
              <a:off x="73927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42" name="Shape 642"/>
            <p:cNvSpPr/>
            <p:nvPr/>
          </p:nvSpPr>
          <p:spPr>
            <a:xfrm>
              <a:off x="7962625"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643" name="Shape 643"/>
          <p:cNvGrpSpPr/>
          <p:nvPr/>
        </p:nvGrpSpPr>
        <p:grpSpPr>
          <a:xfrm>
            <a:off x="7342825" y="2383540"/>
            <a:ext cx="1030785" cy="659332"/>
            <a:chOff x="7240300" y="2390890"/>
            <a:chExt cx="1030785" cy="659332"/>
          </a:xfrm>
        </p:grpSpPr>
        <p:grpSp>
          <p:nvGrpSpPr>
            <p:cNvPr id="644" name="Shape 644"/>
            <p:cNvGrpSpPr/>
            <p:nvPr/>
          </p:nvGrpSpPr>
          <p:grpSpPr>
            <a:xfrm>
              <a:off x="7808546" y="2390890"/>
              <a:ext cx="462539" cy="270527"/>
              <a:chOff x="6992950" y="2941347"/>
              <a:chExt cx="664758" cy="388800"/>
            </a:xfrm>
          </p:grpSpPr>
          <p:sp>
            <p:nvSpPr>
              <p:cNvPr id="645" name="Shape 645"/>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46" name="Shape 646"/>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47" name="Shape 647"/>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648" name="Shape 648"/>
            <p:cNvGrpSpPr/>
            <p:nvPr/>
          </p:nvGrpSpPr>
          <p:grpSpPr>
            <a:xfrm>
              <a:off x="7540020" y="2518326"/>
              <a:ext cx="516517" cy="302097"/>
              <a:chOff x="6992950" y="2941347"/>
              <a:chExt cx="664758" cy="388800"/>
            </a:xfrm>
          </p:grpSpPr>
          <p:sp>
            <p:nvSpPr>
              <p:cNvPr id="649" name="Shape 649"/>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50" name="Shape 650"/>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51" name="Shape 651"/>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652" name="Shape 652"/>
            <p:cNvGrpSpPr/>
            <p:nvPr/>
          </p:nvGrpSpPr>
          <p:grpSpPr>
            <a:xfrm>
              <a:off x="7240300" y="2661422"/>
              <a:ext cx="664758" cy="388800"/>
              <a:chOff x="6992950" y="2941347"/>
              <a:chExt cx="664758" cy="388800"/>
            </a:xfrm>
          </p:grpSpPr>
          <p:sp>
            <p:nvSpPr>
              <p:cNvPr id="653" name="Shape 653"/>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54" name="Shape 654"/>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55" name="Shape 655"/>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
        <p:nvSpPr>
          <p:cNvPr id="656" name="Shape 656"/>
          <p:cNvSpPr txBox="1"/>
          <p:nvPr/>
        </p:nvSpPr>
        <p:spPr>
          <a:xfrm>
            <a:off x="7342830" y="3093850"/>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Grid</a:t>
            </a:r>
          </a:p>
        </p:txBody>
      </p:sp>
      <p:sp>
        <p:nvSpPr>
          <p:cNvPr id="657" name="Shape 657"/>
          <p:cNvSpPr txBox="1"/>
          <p:nvPr/>
        </p:nvSpPr>
        <p:spPr>
          <a:xfrm>
            <a:off x="7342830" y="56771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Servers</a:t>
            </a:r>
          </a:p>
        </p:txBody>
      </p:sp>
      <p:sp>
        <p:nvSpPr>
          <p:cNvPr id="658" name="Shape 658"/>
          <p:cNvSpPr/>
          <p:nvPr/>
        </p:nvSpPr>
        <p:spPr>
          <a:xfrm>
            <a:off x="7134700" y="3588525"/>
            <a:ext cx="1483056" cy="908387"/>
          </a:xfrm>
          <a:prstGeom prst="cloud">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59" name="Shape 659"/>
          <p:cNvSpPr txBox="1"/>
          <p:nvPr/>
        </p:nvSpPr>
        <p:spPr>
          <a:xfrm>
            <a:off x="7324817" y="44969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Clouds</a:t>
            </a:r>
          </a:p>
        </p:txBody>
      </p:sp>
      <p:cxnSp>
        <p:nvCxnSpPr>
          <p:cNvPr id="660" name="Shape 660"/>
          <p:cNvCxnSpPr>
            <a:stCxn id="630" idx="3"/>
            <a:endCxn id="653" idx="2"/>
          </p:cNvCxnSpPr>
          <p:nvPr/>
        </p:nvCxnSpPr>
        <p:spPr>
          <a:xfrm rot="10800000" flipH="1">
            <a:off x="6253924" y="2877850"/>
            <a:ext cx="1089000" cy="724200"/>
          </a:xfrm>
          <a:prstGeom prst="straightConnector1">
            <a:avLst/>
          </a:prstGeom>
          <a:noFill/>
          <a:ln w="38100" cap="flat">
            <a:solidFill>
              <a:srgbClr val="D70020"/>
            </a:solidFill>
            <a:prstDash val="solid"/>
            <a:round/>
            <a:headEnd type="none" w="lg" len="lg"/>
            <a:tailEnd type="triangle" w="lg" len="lg"/>
          </a:ln>
        </p:spPr>
      </p:cxnSp>
      <p:cxnSp>
        <p:nvCxnSpPr>
          <p:cNvPr id="661" name="Shape 661"/>
          <p:cNvCxnSpPr>
            <a:stCxn id="630" idx="3"/>
            <a:endCxn id="658" idx="2"/>
          </p:cNvCxnSpPr>
          <p:nvPr/>
        </p:nvCxnSpPr>
        <p:spPr>
          <a:xfrm>
            <a:off x="6253924" y="3602050"/>
            <a:ext cx="885300" cy="440700"/>
          </a:xfrm>
          <a:prstGeom prst="straightConnector1">
            <a:avLst/>
          </a:prstGeom>
          <a:noFill/>
          <a:ln w="38100" cap="flat">
            <a:solidFill>
              <a:srgbClr val="D70020"/>
            </a:solidFill>
            <a:prstDash val="solid"/>
            <a:round/>
            <a:headEnd type="none" w="lg" len="lg"/>
            <a:tailEnd type="triangle" w="lg" len="lg"/>
          </a:ln>
        </p:spPr>
      </p:cxnSp>
      <p:cxnSp>
        <p:nvCxnSpPr>
          <p:cNvPr id="662" name="Shape 662"/>
          <p:cNvCxnSpPr>
            <a:stCxn id="630" idx="3"/>
            <a:endCxn id="640" idx="2"/>
          </p:cNvCxnSpPr>
          <p:nvPr/>
        </p:nvCxnSpPr>
        <p:spPr>
          <a:xfrm>
            <a:off x="6253924" y="3602050"/>
            <a:ext cx="1011000" cy="1772100"/>
          </a:xfrm>
          <a:prstGeom prst="straightConnector1">
            <a:avLst/>
          </a:prstGeom>
          <a:noFill/>
          <a:ln w="38100" cap="flat">
            <a:solidFill>
              <a:srgbClr val="D70020"/>
            </a:solidFill>
            <a:prstDash val="solid"/>
            <a:round/>
            <a:headEnd type="none" w="lg" len="lg"/>
            <a:tailEnd type="triangle" w="lg" len="lg"/>
          </a:ln>
        </p:spPr>
      </p:cxnSp>
      <p:grpSp>
        <p:nvGrpSpPr>
          <p:cNvPr id="663" name="Shape 663"/>
          <p:cNvGrpSpPr/>
          <p:nvPr/>
        </p:nvGrpSpPr>
        <p:grpSpPr>
          <a:xfrm>
            <a:off x="1988825" y="2941450"/>
            <a:ext cx="302099" cy="410699"/>
            <a:chOff x="1988825" y="3021975"/>
            <a:chExt cx="302099" cy="410699"/>
          </a:xfrm>
        </p:grpSpPr>
        <p:sp>
          <p:nvSpPr>
            <p:cNvPr id="664" name="Shape 664"/>
            <p:cNvSpPr/>
            <p:nvPr/>
          </p:nvSpPr>
          <p:spPr>
            <a:xfrm>
              <a:off x="1988825" y="3021975"/>
              <a:ext cx="302099" cy="4106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665" name="Shape 665"/>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666" name="Shape 666"/>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667" name="Shape 667"/>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668" name="Shape 668"/>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grpSp>
        <p:nvGrpSpPr>
          <p:cNvPr id="669" name="Shape 669"/>
          <p:cNvGrpSpPr/>
          <p:nvPr/>
        </p:nvGrpSpPr>
        <p:grpSpPr>
          <a:xfrm>
            <a:off x="6467575" y="3093850"/>
            <a:ext cx="346899" cy="356474"/>
            <a:chOff x="6467575" y="3093850"/>
            <a:chExt cx="346899" cy="356474"/>
          </a:xfrm>
        </p:grpSpPr>
        <p:sp>
          <p:nvSpPr>
            <p:cNvPr id="670" name="Shape 670"/>
            <p:cNvSpPr/>
            <p:nvPr/>
          </p:nvSpPr>
          <p:spPr>
            <a:xfrm>
              <a:off x="6467575" y="3214525"/>
              <a:ext cx="235799" cy="2357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71" name="Shape 671"/>
            <p:cNvSpPr/>
            <p:nvPr/>
          </p:nvSpPr>
          <p:spPr>
            <a:xfrm>
              <a:off x="6516850" y="3145300"/>
              <a:ext cx="235799" cy="2357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72" name="Shape 672"/>
            <p:cNvSpPr/>
            <p:nvPr/>
          </p:nvSpPr>
          <p:spPr>
            <a:xfrm>
              <a:off x="6578675" y="3093850"/>
              <a:ext cx="235799" cy="2357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673" name="Shape 673"/>
          <p:cNvGrpSpPr/>
          <p:nvPr/>
        </p:nvGrpSpPr>
        <p:grpSpPr>
          <a:xfrm>
            <a:off x="6520862" y="3587950"/>
            <a:ext cx="346899" cy="356474"/>
            <a:chOff x="6467575" y="3093850"/>
            <a:chExt cx="346899" cy="356474"/>
          </a:xfrm>
        </p:grpSpPr>
        <p:sp>
          <p:nvSpPr>
            <p:cNvPr id="674" name="Shape 674"/>
            <p:cNvSpPr/>
            <p:nvPr/>
          </p:nvSpPr>
          <p:spPr>
            <a:xfrm>
              <a:off x="6467575" y="3214525"/>
              <a:ext cx="235799" cy="2357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75" name="Shape 675"/>
            <p:cNvSpPr/>
            <p:nvPr/>
          </p:nvSpPr>
          <p:spPr>
            <a:xfrm>
              <a:off x="6516850" y="3145300"/>
              <a:ext cx="235799" cy="2357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76" name="Shape 676"/>
            <p:cNvSpPr/>
            <p:nvPr/>
          </p:nvSpPr>
          <p:spPr>
            <a:xfrm>
              <a:off x="6578675" y="3093850"/>
              <a:ext cx="235799" cy="2357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677" name="Shape 677"/>
          <p:cNvGrpSpPr/>
          <p:nvPr/>
        </p:nvGrpSpPr>
        <p:grpSpPr>
          <a:xfrm>
            <a:off x="6585962" y="4309862"/>
            <a:ext cx="346899" cy="356474"/>
            <a:chOff x="6467575" y="3093850"/>
            <a:chExt cx="346899" cy="356474"/>
          </a:xfrm>
        </p:grpSpPr>
        <p:sp>
          <p:nvSpPr>
            <p:cNvPr id="678" name="Shape 678"/>
            <p:cNvSpPr/>
            <p:nvPr/>
          </p:nvSpPr>
          <p:spPr>
            <a:xfrm>
              <a:off x="6467575" y="3214525"/>
              <a:ext cx="235799" cy="2357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79" name="Shape 679"/>
            <p:cNvSpPr/>
            <p:nvPr/>
          </p:nvSpPr>
          <p:spPr>
            <a:xfrm>
              <a:off x="6516850" y="3145300"/>
              <a:ext cx="235799" cy="2357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80" name="Shape 680"/>
            <p:cNvSpPr/>
            <p:nvPr/>
          </p:nvSpPr>
          <p:spPr>
            <a:xfrm>
              <a:off x="6578675" y="3093850"/>
              <a:ext cx="235799" cy="2357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681" name="Shape 681"/>
          <p:cNvGrpSpPr/>
          <p:nvPr/>
        </p:nvGrpSpPr>
        <p:grpSpPr>
          <a:xfrm>
            <a:off x="3857050" y="3504562"/>
            <a:ext cx="302099" cy="410699"/>
            <a:chOff x="1988825" y="3021975"/>
            <a:chExt cx="302099" cy="410699"/>
          </a:xfrm>
        </p:grpSpPr>
        <p:sp>
          <p:nvSpPr>
            <p:cNvPr id="682" name="Shape 682"/>
            <p:cNvSpPr/>
            <p:nvPr/>
          </p:nvSpPr>
          <p:spPr>
            <a:xfrm>
              <a:off x="1988825" y="3021975"/>
              <a:ext cx="302099" cy="4106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683" name="Shape 683"/>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684" name="Shape 684"/>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685" name="Shape 685"/>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686" name="Shape 686"/>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cxnSp>
        <p:nvCxnSpPr>
          <p:cNvPr id="687" name="Shape 687"/>
          <p:cNvCxnSpPr>
            <a:stCxn id="682" idx="0"/>
            <a:endCxn id="688" idx="0"/>
          </p:cNvCxnSpPr>
          <p:nvPr/>
        </p:nvCxnSpPr>
        <p:spPr>
          <a:xfrm rot="-5400000" flipH="1">
            <a:off x="4467849" y="3044812"/>
            <a:ext cx="32100" cy="951600"/>
          </a:xfrm>
          <a:prstGeom prst="curvedConnector3">
            <a:avLst>
              <a:gd name="adj1" fmla="val -741822"/>
            </a:avLst>
          </a:prstGeom>
          <a:noFill/>
          <a:ln w="19050" cap="flat">
            <a:solidFill>
              <a:schemeClr val="dk2"/>
            </a:solidFill>
            <a:prstDash val="dash"/>
            <a:round/>
            <a:headEnd type="none" w="lg" len="lg"/>
            <a:tailEnd type="triangle" w="lg" len="lg"/>
          </a:ln>
        </p:spPr>
      </p:cxnSp>
      <p:cxnSp>
        <p:nvCxnSpPr>
          <p:cNvPr id="689" name="Shape 689"/>
          <p:cNvCxnSpPr>
            <a:stCxn id="688" idx="2"/>
            <a:endCxn id="682" idx="2"/>
          </p:cNvCxnSpPr>
          <p:nvPr/>
        </p:nvCxnSpPr>
        <p:spPr>
          <a:xfrm rot="5400000">
            <a:off x="4467862" y="3423424"/>
            <a:ext cx="31800" cy="951600"/>
          </a:xfrm>
          <a:prstGeom prst="curvedConnector3">
            <a:avLst>
              <a:gd name="adj1" fmla="val 849253"/>
            </a:avLst>
          </a:prstGeom>
          <a:noFill/>
          <a:ln w="19050" cap="flat">
            <a:solidFill>
              <a:schemeClr val="dk2"/>
            </a:solidFill>
            <a:prstDash val="dash"/>
            <a:round/>
            <a:headEnd type="none" w="lg" len="lg"/>
            <a:tailEnd type="triangle" w="lg" len="lg"/>
          </a:ln>
        </p:spPr>
      </p:cxnSp>
      <p:sp>
        <p:nvSpPr>
          <p:cNvPr id="688" name="Shape 688"/>
          <p:cNvSpPr/>
          <p:nvPr/>
        </p:nvSpPr>
        <p:spPr>
          <a:xfrm>
            <a:off x="4786162" y="3536525"/>
            <a:ext cx="346799" cy="346799"/>
          </a:xfrm>
          <a:prstGeom prst="rect">
            <a:avLst/>
          </a:prstGeom>
          <a:solidFill>
            <a:srgbClr val="0B5394"/>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nvGrpSpPr>
          <p:cNvPr id="690" name="Shape 690"/>
          <p:cNvGrpSpPr/>
          <p:nvPr/>
        </p:nvGrpSpPr>
        <p:grpSpPr>
          <a:xfrm>
            <a:off x="4299212" y="3180050"/>
            <a:ext cx="346899" cy="356474"/>
            <a:chOff x="6467575" y="3093850"/>
            <a:chExt cx="346899" cy="356474"/>
          </a:xfrm>
        </p:grpSpPr>
        <p:sp>
          <p:nvSpPr>
            <p:cNvPr id="691" name="Shape 691"/>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92" name="Shape 692"/>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93" name="Shape 693"/>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694" name="Shape 694"/>
          <p:cNvGrpSpPr/>
          <p:nvPr/>
        </p:nvGrpSpPr>
        <p:grpSpPr>
          <a:xfrm>
            <a:off x="4310437" y="3944425"/>
            <a:ext cx="346899" cy="356474"/>
            <a:chOff x="6467575" y="3093850"/>
            <a:chExt cx="346899" cy="356474"/>
          </a:xfrm>
        </p:grpSpPr>
        <p:sp>
          <p:nvSpPr>
            <p:cNvPr id="695" name="Shape 695"/>
            <p:cNvSpPr/>
            <p:nvPr/>
          </p:nvSpPr>
          <p:spPr>
            <a:xfrm>
              <a:off x="6467575" y="3214525"/>
              <a:ext cx="235799" cy="235799"/>
            </a:xfrm>
            <a:prstGeom prst="rect">
              <a:avLst/>
            </a:prstGeom>
            <a:solidFill>
              <a:srgbClr val="93C47D"/>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96" name="Shape 696"/>
            <p:cNvSpPr/>
            <p:nvPr/>
          </p:nvSpPr>
          <p:spPr>
            <a:xfrm>
              <a:off x="6516850" y="3145300"/>
              <a:ext cx="235799" cy="235799"/>
            </a:xfrm>
            <a:prstGeom prst="rect">
              <a:avLst/>
            </a:prstGeom>
            <a:solidFill>
              <a:srgbClr val="93C47D"/>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97" name="Shape 697"/>
            <p:cNvSpPr/>
            <p:nvPr/>
          </p:nvSpPr>
          <p:spPr>
            <a:xfrm>
              <a:off x="6578675" y="3093850"/>
              <a:ext cx="235799" cy="235799"/>
            </a:xfrm>
            <a:prstGeom prst="rect">
              <a:avLst/>
            </a:prstGeom>
            <a:solidFill>
              <a:srgbClr val="93C47D"/>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sp>
        <p:nvSpPr>
          <p:cNvPr id="698" name="Shape 698"/>
          <p:cNvSpPr/>
          <p:nvPr/>
        </p:nvSpPr>
        <p:spPr>
          <a:xfrm>
            <a:off x="2932275" y="4780000"/>
            <a:ext cx="3265200" cy="346799"/>
          </a:xfrm>
          <a:prstGeom prst="wedgeRectCallout">
            <a:avLst>
              <a:gd name="adj1" fmla="val 69428"/>
              <a:gd name="adj2" fmla="val -39533"/>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300" b="1">
                <a:latin typeface="Verdana"/>
                <a:ea typeface="Verdana"/>
                <a:cs typeface="Verdana"/>
                <a:sym typeface="Verdana"/>
              </a:rPr>
              <a:t>Simulations execution</a:t>
            </a:r>
          </a:p>
        </p:txBody>
      </p:sp>
      <p:grpSp>
        <p:nvGrpSpPr>
          <p:cNvPr id="699" name="Shape 699"/>
          <p:cNvGrpSpPr/>
          <p:nvPr/>
        </p:nvGrpSpPr>
        <p:grpSpPr>
          <a:xfrm>
            <a:off x="1753758" y="3631389"/>
            <a:ext cx="607036" cy="511876"/>
            <a:chOff x="2649412" y="1912502"/>
            <a:chExt cx="1811509" cy="1527532"/>
          </a:xfrm>
        </p:grpSpPr>
        <p:grpSp>
          <p:nvGrpSpPr>
            <p:cNvPr id="700" name="Shape 700"/>
            <p:cNvGrpSpPr/>
            <p:nvPr/>
          </p:nvGrpSpPr>
          <p:grpSpPr>
            <a:xfrm>
              <a:off x="3313030" y="2453619"/>
              <a:ext cx="1147891" cy="986415"/>
              <a:chOff x="3757950" y="2375200"/>
              <a:chExt cx="1215600" cy="1044599"/>
            </a:xfrm>
          </p:grpSpPr>
          <p:sp>
            <p:nvSpPr>
              <p:cNvPr id="701" name="Shape 701"/>
              <p:cNvSpPr/>
              <p:nvPr/>
            </p:nvSpPr>
            <p:spPr>
              <a:xfrm>
                <a:off x="3757950" y="2375200"/>
                <a:ext cx="1215600" cy="10445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02" name="Shape 702"/>
              <p:cNvSpPr/>
              <p:nvPr/>
            </p:nvSpPr>
            <p:spPr>
              <a:xfrm>
                <a:off x="3947525" y="3055425"/>
                <a:ext cx="200699" cy="255300"/>
              </a:xfrm>
              <a:prstGeom prst="rect">
                <a:avLst/>
              </a:prstGeom>
              <a:solidFill>
                <a:srgbClr val="CC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03" name="Shape 703"/>
              <p:cNvSpPr/>
              <p:nvPr/>
            </p:nvSpPr>
            <p:spPr>
              <a:xfrm>
                <a:off x="4256050" y="2821250"/>
                <a:ext cx="200699" cy="489600"/>
              </a:xfrm>
              <a:prstGeom prst="rect">
                <a:avLst/>
              </a:prstGeom>
              <a:solidFill>
                <a:srgbClr val="F1C23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04" name="Shape 704"/>
              <p:cNvSpPr/>
              <p:nvPr/>
            </p:nvSpPr>
            <p:spPr>
              <a:xfrm>
                <a:off x="4564575" y="2587075"/>
                <a:ext cx="200699" cy="723900"/>
              </a:xfrm>
              <a:prstGeom prst="rect">
                <a:avLst/>
              </a:prstGeom>
              <a:solidFill>
                <a:srgbClr val="6AA84F"/>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705" name="Shape 705"/>
            <p:cNvGrpSpPr/>
            <p:nvPr/>
          </p:nvGrpSpPr>
          <p:grpSpPr>
            <a:xfrm>
              <a:off x="2649412" y="1912502"/>
              <a:ext cx="1281300" cy="1282199"/>
              <a:chOff x="1411612" y="2318777"/>
              <a:chExt cx="1281300" cy="1282199"/>
            </a:xfrm>
          </p:grpSpPr>
          <p:sp>
            <p:nvSpPr>
              <p:cNvPr id="706" name="Shape 706"/>
              <p:cNvSpPr/>
              <p:nvPr/>
            </p:nvSpPr>
            <p:spPr>
              <a:xfrm>
                <a:off x="1595525" y="2509025"/>
                <a:ext cx="913500" cy="901500"/>
              </a:xfrm>
              <a:prstGeom prst="pie">
                <a:avLst>
                  <a:gd name="adj1" fmla="val 19025688"/>
                  <a:gd name="adj2" fmla="val 476784"/>
                </a:avLst>
              </a:prstGeom>
              <a:solidFill>
                <a:srgbClr val="CC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07" name="Shape 707"/>
              <p:cNvSpPr/>
              <p:nvPr/>
            </p:nvSpPr>
            <p:spPr>
              <a:xfrm>
                <a:off x="1595525" y="2509125"/>
                <a:ext cx="913500" cy="901500"/>
              </a:xfrm>
              <a:prstGeom prst="pie">
                <a:avLst>
                  <a:gd name="adj1" fmla="val 12307414"/>
                  <a:gd name="adj2" fmla="val 19614902"/>
                </a:avLst>
              </a:prstGeom>
              <a:solidFill>
                <a:srgbClr val="F1C23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08" name="Shape 708"/>
              <p:cNvSpPr/>
              <p:nvPr/>
            </p:nvSpPr>
            <p:spPr>
              <a:xfrm rot="-2874136">
                <a:off x="1595592" y="2509050"/>
                <a:ext cx="913339" cy="901654"/>
              </a:xfrm>
              <a:prstGeom prst="pie">
                <a:avLst>
                  <a:gd name="adj1" fmla="val 3089359"/>
                  <a:gd name="adj2" fmla="val 15896782"/>
                </a:avLst>
              </a:prstGeom>
              <a:solidFill>
                <a:srgbClr val="6AA84F"/>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cxnSp>
        <p:nvCxnSpPr>
          <p:cNvPr id="709" name="Shape 709"/>
          <p:cNvCxnSpPr/>
          <p:nvPr/>
        </p:nvCxnSpPr>
        <p:spPr>
          <a:xfrm>
            <a:off x="1561625" y="3587950"/>
            <a:ext cx="1222799" cy="14099"/>
          </a:xfrm>
          <a:prstGeom prst="straightConnector1">
            <a:avLst/>
          </a:prstGeom>
          <a:noFill/>
          <a:ln w="19050" cap="flat">
            <a:solidFill>
              <a:schemeClr val="dk2"/>
            </a:solidFill>
            <a:prstDash val="solid"/>
            <a:round/>
            <a:headEnd type="triangle" w="lg" len="lg"/>
            <a:tailEnd type="none" w="lg" len="lg"/>
          </a:ln>
        </p:spPr>
      </p:cxn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13"/>
        <p:cNvGrpSpPr/>
        <p:nvPr/>
      </p:nvGrpSpPr>
      <p:grpSpPr>
        <a:xfrm>
          <a:off x="0" y="0"/>
          <a:ext cx="0" cy="0"/>
          <a:chOff x="0" y="0"/>
          <a:chExt cx="0" cy="0"/>
        </a:xfrm>
      </p:grpSpPr>
      <p:sp>
        <p:nvSpPr>
          <p:cNvPr id="714" name="Shape 714"/>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Scalarm</a:t>
            </a:r>
          </a:p>
        </p:txBody>
      </p:sp>
      <p:sp>
        <p:nvSpPr>
          <p:cNvPr id="715" name="Shape 715"/>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Scalarm</a:t>
            </a:r>
          </a:p>
        </p:txBody>
      </p:sp>
      <p:sp>
        <p:nvSpPr>
          <p:cNvPr id="716" name="Shape 716"/>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Complete data farming process support</a:t>
            </a:r>
          </a:p>
          <a:p>
            <a:pPr marL="457200" lvl="0" indent="-393700" rtl="0">
              <a:spcBef>
                <a:spcPts val="0"/>
              </a:spcBef>
              <a:buClr>
                <a:srgbClr val="000000"/>
              </a:buClr>
              <a:buSzPct val="100000"/>
              <a:buFont typeface="Arial"/>
              <a:buChar char="●"/>
            </a:pPr>
            <a:r>
              <a:rPr lang="en"/>
              <a:t>Heterogeneous computational resources usage</a:t>
            </a:r>
          </a:p>
        </p:txBody>
      </p:sp>
      <p:grpSp>
        <p:nvGrpSpPr>
          <p:cNvPr id="717" name="Shape 717"/>
          <p:cNvGrpSpPr/>
          <p:nvPr/>
        </p:nvGrpSpPr>
        <p:grpSpPr>
          <a:xfrm>
            <a:off x="478924" y="2982000"/>
            <a:ext cx="1016400" cy="1808400"/>
            <a:chOff x="876724" y="3112300"/>
            <a:chExt cx="1016400" cy="1808400"/>
          </a:xfrm>
        </p:grpSpPr>
        <p:sp>
          <p:nvSpPr>
            <p:cNvPr id="718" name="Shape 718"/>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19" name="Shape 719"/>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720" name="Shape 720"/>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21" name="Shape 721"/>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cxnSp>
        <p:nvCxnSpPr>
          <p:cNvPr id="722" name="Shape 722"/>
          <p:cNvCxnSpPr/>
          <p:nvPr/>
        </p:nvCxnSpPr>
        <p:spPr>
          <a:xfrm>
            <a:off x="1561625" y="3435550"/>
            <a:ext cx="1222799" cy="14099"/>
          </a:xfrm>
          <a:prstGeom prst="straightConnector1">
            <a:avLst/>
          </a:prstGeom>
          <a:noFill/>
          <a:ln w="38100" cap="flat">
            <a:solidFill>
              <a:srgbClr val="D70020"/>
            </a:solidFill>
            <a:prstDash val="solid"/>
            <a:round/>
            <a:headEnd type="none" w="lg" len="lg"/>
            <a:tailEnd type="triangle" w="lg" len="lg"/>
          </a:ln>
        </p:spPr>
      </p:cxnSp>
      <p:grpSp>
        <p:nvGrpSpPr>
          <p:cNvPr id="723" name="Shape 723"/>
          <p:cNvGrpSpPr/>
          <p:nvPr/>
        </p:nvGrpSpPr>
        <p:grpSpPr>
          <a:xfrm>
            <a:off x="7264851" y="5042564"/>
            <a:ext cx="1222754" cy="575648"/>
            <a:chOff x="6845200" y="4861775"/>
            <a:chExt cx="1564425" cy="736499"/>
          </a:xfrm>
        </p:grpSpPr>
        <p:sp>
          <p:nvSpPr>
            <p:cNvPr id="724" name="Shape 724"/>
            <p:cNvSpPr/>
            <p:nvPr/>
          </p:nvSpPr>
          <p:spPr>
            <a:xfrm>
              <a:off x="68452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25" name="Shape 725"/>
            <p:cNvSpPr/>
            <p:nvPr/>
          </p:nvSpPr>
          <p:spPr>
            <a:xfrm>
              <a:off x="73927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26" name="Shape 726"/>
            <p:cNvSpPr/>
            <p:nvPr/>
          </p:nvSpPr>
          <p:spPr>
            <a:xfrm>
              <a:off x="7962625"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727" name="Shape 727"/>
          <p:cNvGrpSpPr/>
          <p:nvPr/>
        </p:nvGrpSpPr>
        <p:grpSpPr>
          <a:xfrm>
            <a:off x="7342825" y="2383540"/>
            <a:ext cx="1030785" cy="659332"/>
            <a:chOff x="7240300" y="2390890"/>
            <a:chExt cx="1030785" cy="659332"/>
          </a:xfrm>
        </p:grpSpPr>
        <p:grpSp>
          <p:nvGrpSpPr>
            <p:cNvPr id="728" name="Shape 728"/>
            <p:cNvGrpSpPr/>
            <p:nvPr/>
          </p:nvGrpSpPr>
          <p:grpSpPr>
            <a:xfrm>
              <a:off x="7808546" y="2390890"/>
              <a:ext cx="462539" cy="270527"/>
              <a:chOff x="6992950" y="2941347"/>
              <a:chExt cx="664758" cy="388800"/>
            </a:xfrm>
          </p:grpSpPr>
          <p:sp>
            <p:nvSpPr>
              <p:cNvPr id="729" name="Shape 729"/>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30" name="Shape 730"/>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31" name="Shape 731"/>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732" name="Shape 732"/>
            <p:cNvGrpSpPr/>
            <p:nvPr/>
          </p:nvGrpSpPr>
          <p:grpSpPr>
            <a:xfrm>
              <a:off x="7540020" y="2518326"/>
              <a:ext cx="516517" cy="302097"/>
              <a:chOff x="6992950" y="2941347"/>
              <a:chExt cx="664758" cy="388800"/>
            </a:xfrm>
          </p:grpSpPr>
          <p:sp>
            <p:nvSpPr>
              <p:cNvPr id="733" name="Shape 733"/>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34" name="Shape 734"/>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35" name="Shape 735"/>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736" name="Shape 736"/>
            <p:cNvGrpSpPr/>
            <p:nvPr/>
          </p:nvGrpSpPr>
          <p:grpSpPr>
            <a:xfrm>
              <a:off x="7240300" y="2661422"/>
              <a:ext cx="664758" cy="388800"/>
              <a:chOff x="6992950" y="2941347"/>
              <a:chExt cx="664758" cy="388800"/>
            </a:xfrm>
          </p:grpSpPr>
          <p:sp>
            <p:nvSpPr>
              <p:cNvPr id="737" name="Shape 737"/>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38" name="Shape 738"/>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39" name="Shape 739"/>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
        <p:nvSpPr>
          <p:cNvPr id="740" name="Shape 740"/>
          <p:cNvSpPr txBox="1"/>
          <p:nvPr/>
        </p:nvSpPr>
        <p:spPr>
          <a:xfrm>
            <a:off x="7342830" y="3093850"/>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Grid</a:t>
            </a:r>
          </a:p>
        </p:txBody>
      </p:sp>
      <p:sp>
        <p:nvSpPr>
          <p:cNvPr id="741" name="Shape 741"/>
          <p:cNvSpPr txBox="1"/>
          <p:nvPr/>
        </p:nvSpPr>
        <p:spPr>
          <a:xfrm>
            <a:off x="7342830" y="56771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Servers</a:t>
            </a:r>
          </a:p>
        </p:txBody>
      </p:sp>
      <p:sp>
        <p:nvSpPr>
          <p:cNvPr id="742" name="Shape 742"/>
          <p:cNvSpPr/>
          <p:nvPr/>
        </p:nvSpPr>
        <p:spPr>
          <a:xfrm>
            <a:off x="7134700" y="3588525"/>
            <a:ext cx="1483056" cy="908387"/>
          </a:xfrm>
          <a:prstGeom prst="cloud">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43" name="Shape 743"/>
          <p:cNvSpPr txBox="1"/>
          <p:nvPr/>
        </p:nvSpPr>
        <p:spPr>
          <a:xfrm>
            <a:off x="7324817" y="44969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Clouds</a:t>
            </a:r>
          </a:p>
        </p:txBody>
      </p:sp>
      <p:cxnSp>
        <p:nvCxnSpPr>
          <p:cNvPr id="744" name="Shape 744"/>
          <p:cNvCxnSpPr>
            <a:stCxn id="714" idx="3"/>
            <a:endCxn id="737" idx="2"/>
          </p:cNvCxnSpPr>
          <p:nvPr/>
        </p:nvCxnSpPr>
        <p:spPr>
          <a:xfrm rot="10800000" flipH="1">
            <a:off x="6253924" y="2877850"/>
            <a:ext cx="1089000" cy="724200"/>
          </a:xfrm>
          <a:prstGeom prst="straightConnector1">
            <a:avLst/>
          </a:prstGeom>
          <a:noFill/>
          <a:ln w="19050" cap="flat">
            <a:solidFill>
              <a:schemeClr val="dk2"/>
            </a:solidFill>
            <a:prstDash val="solid"/>
            <a:round/>
            <a:headEnd type="none" w="lg" len="lg"/>
            <a:tailEnd type="triangle" w="lg" len="lg"/>
          </a:ln>
        </p:spPr>
      </p:cxnSp>
      <p:cxnSp>
        <p:nvCxnSpPr>
          <p:cNvPr id="745" name="Shape 745"/>
          <p:cNvCxnSpPr>
            <a:stCxn id="714" idx="3"/>
            <a:endCxn id="742" idx="2"/>
          </p:cNvCxnSpPr>
          <p:nvPr/>
        </p:nvCxnSpPr>
        <p:spPr>
          <a:xfrm>
            <a:off x="6253924" y="3602050"/>
            <a:ext cx="885300" cy="440700"/>
          </a:xfrm>
          <a:prstGeom prst="straightConnector1">
            <a:avLst/>
          </a:prstGeom>
          <a:noFill/>
          <a:ln w="19050" cap="flat">
            <a:solidFill>
              <a:schemeClr val="dk2"/>
            </a:solidFill>
            <a:prstDash val="solid"/>
            <a:round/>
            <a:headEnd type="none" w="lg" len="lg"/>
            <a:tailEnd type="triangle" w="lg" len="lg"/>
          </a:ln>
        </p:spPr>
      </p:cxnSp>
      <p:cxnSp>
        <p:nvCxnSpPr>
          <p:cNvPr id="746" name="Shape 746"/>
          <p:cNvCxnSpPr>
            <a:stCxn id="714" idx="3"/>
            <a:endCxn id="724" idx="2"/>
          </p:cNvCxnSpPr>
          <p:nvPr/>
        </p:nvCxnSpPr>
        <p:spPr>
          <a:xfrm>
            <a:off x="6253924" y="3602050"/>
            <a:ext cx="1011000" cy="1772100"/>
          </a:xfrm>
          <a:prstGeom prst="straightConnector1">
            <a:avLst/>
          </a:prstGeom>
          <a:noFill/>
          <a:ln w="19050" cap="flat">
            <a:solidFill>
              <a:schemeClr val="dk2"/>
            </a:solidFill>
            <a:prstDash val="solid"/>
            <a:round/>
            <a:headEnd type="none" w="lg" len="lg"/>
            <a:tailEnd type="triangle" w="lg" len="lg"/>
          </a:ln>
        </p:spPr>
      </p:cxnSp>
      <p:grpSp>
        <p:nvGrpSpPr>
          <p:cNvPr id="747" name="Shape 747"/>
          <p:cNvGrpSpPr/>
          <p:nvPr/>
        </p:nvGrpSpPr>
        <p:grpSpPr>
          <a:xfrm>
            <a:off x="1988825" y="2941450"/>
            <a:ext cx="302099" cy="410699"/>
            <a:chOff x="1988825" y="3021975"/>
            <a:chExt cx="302099" cy="410699"/>
          </a:xfrm>
        </p:grpSpPr>
        <p:sp>
          <p:nvSpPr>
            <p:cNvPr id="748" name="Shape 748"/>
            <p:cNvSpPr/>
            <p:nvPr/>
          </p:nvSpPr>
          <p:spPr>
            <a:xfrm>
              <a:off x="1988825" y="3021975"/>
              <a:ext cx="302099" cy="410699"/>
            </a:xfrm>
            <a:prstGeom prst="rect">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749" name="Shape 749"/>
            <p:cNvCxnSpPr/>
            <p:nvPr/>
          </p:nvCxnSpPr>
          <p:spPr>
            <a:xfrm>
              <a:off x="2037575" y="3093850"/>
              <a:ext cx="204599" cy="0"/>
            </a:xfrm>
            <a:prstGeom prst="straightConnector1">
              <a:avLst/>
            </a:prstGeom>
            <a:noFill/>
            <a:ln w="19050" cap="flat">
              <a:solidFill>
                <a:srgbClr val="D70020"/>
              </a:solidFill>
              <a:prstDash val="solid"/>
              <a:round/>
              <a:headEnd type="none" w="lg" len="lg"/>
              <a:tailEnd type="none" w="lg" len="lg"/>
            </a:ln>
          </p:spPr>
        </p:cxnSp>
        <p:cxnSp>
          <p:nvCxnSpPr>
            <p:cNvPr id="750" name="Shape 750"/>
            <p:cNvCxnSpPr/>
            <p:nvPr/>
          </p:nvCxnSpPr>
          <p:spPr>
            <a:xfrm>
              <a:off x="2037575" y="3165225"/>
              <a:ext cx="204599" cy="0"/>
            </a:xfrm>
            <a:prstGeom prst="straightConnector1">
              <a:avLst/>
            </a:prstGeom>
            <a:noFill/>
            <a:ln w="19050" cap="flat">
              <a:solidFill>
                <a:srgbClr val="D70020"/>
              </a:solidFill>
              <a:prstDash val="solid"/>
              <a:round/>
              <a:headEnd type="none" w="lg" len="lg"/>
              <a:tailEnd type="none" w="lg" len="lg"/>
            </a:ln>
          </p:spPr>
        </p:cxnSp>
        <p:cxnSp>
          <p:nvCxnSpPr>
            <p:cNvPr id="751" name="Shape 751"/>
            <p:cNvCxnSpPr/>
            <p:nvPr/>
          </p:nvCxnSpPr>
          <p:spPr>
            <a:xfrm>
              <a:off x="2037575" y="3242325"/>
              <a:ext cx="204599" cy="0"/>
            </a:xfrm>
            <a:prstGeom prst="straightConnector1">
              <a:avLst/>
            </a:prstGeom>
            <a:noFill/>
            <a:ln w="19050" cap="flat">
              <a:solidFill>
                <a:srgbClr val="D70020"/>
              </a:solidFill>
              <a:prstDash val="solid"/>
              <a:round/>
              <a:headEnd type="none" w="lg" len="lg"/>
              <a:tailEnd type="none" w="lg" len="lg"/>
            </a:ln>
          </p:spPr>
        </p:cxnSp>
        <p:cxnSp>
          <p:nvCxnSpPr>
            <p:cNvPr id="752" name="Shape 752"/>
            <p:cNvCxnSpPr/>
            <p:nvPr/>
          </p:nvCxnSpPr>
          <p:spPr>
            <a:xfrm>
              <a:off x="2037575" y="3321075"/>
              <a:ext cx="204599" cy="0"/>
            </a:xfrm>
            <a:prstGeom prst="straightConnector1">
              <a:avLst/>
            </a:prstGeom>
            <a:noFill/>
            <a:ln w="19050" cap="flat">
              <a:solidFill>
                <a:srgbClr val="D70020"/>
              </a:solidFill>
              <a:prstDash val="solid"/>
              <a:round/>
              <a:headEnd type="none" w="lg" len="lg"/>
              <a:tailEnd type="none" w="lg" len="lg"/>
            </a:ln>
          </p:spPr>
        </p:cxnSp>
      </p:grpSp>
      <p:grpSp>
        <p:nvGrpSpPr>
          <p:cNvPr id="753" name="Shape 753"/>
          <p:cNvGrpSpPr/>
          <p:nvPr/>
        </p:nvGrpSpPr>
        <p:grpSpPr>
          <a:xfrm>
            <a:off x="6467575" y="3093850"/>
            <a:ext cx="346899" cy="356474"/>
            <a:chOff x="6467575" y="3093850"/>
            <a:chExt cx="346899" cy="356474"/>
          </a:xfrm>
        </p:grpSpPr>
        <p:sp>
          <p:nvSpPr>
            <p:cNvPr id="754" name="Shape 754"/>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55" name="Shape 755"/>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56" name="Shape 756"/>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757" name="Shape 757"/>
          <p:cNvGrpSpPr/>
          <p:nvPr/>
        </p:nvGrpSpPr>
        <p:grpSpPr>
          <a:xfrm>
            <a:off x="6520862" y="3587950"/>
            <a:ext cx="346899" cy="356474"/>
            <a:chOff x="6467575" y="3093850"/>
            <a:chExt cx="346899" cy="356474"/>
          </a:xfrm>
        </p:grpSpPr>
        <p:sp>
          <p:nvSpPr>
            <p:cNvPr id="758" name="Shape 758"/>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59" name="Shape 759"/>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60" name="Shape 760"/>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761" name="Shape 761"/>
          <p:cNvGrpSpPr/>
          <p:nvPr/>
        </p:nvGrpSpPr>
        <p:grpSpPr>
          <a:xfrm>
            <a:off x="6585962" y="4309862"/>
            <a:ext cx="346899" cy="356474"/>
            <a:chOff x="6467575" y="3093850"/>
            <a:chExt cx="346899" cy="356474"/>
          </a:xfrm>
        </p:grpSpPr>
        <p:sp>
          <p:nvSpPr>
            <p:cNvPr id="762" name="Shape 762"/>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63" name="Shape 763"/>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64" name="Shape 764"/>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765" name="Shape 765"/>
          <p:cNvGrpSpPr/>
          <p:nvPr/>
        </p:nvGrpSpPr>
        <p:grpSpPr>
          <a:xfrm>
            <a:off x="3857050" y="3504562"/>
            <a:ext cx="302099" cy="410699"/>
            <a:chOff x="1988825" y="3021975"/>
            <a:chExt cx="302099" cy="410699"/>
          </a:xfrm>
        </p:grpSpPr>
        <p:sp>
          <p:nvSpPr>
            <p:cNvPr id="766" name="Shape 766"/>
            <p:cNvSpPr/>
            <p:nvPr/>
          </p:nvSpPr>
          <p:spPr>
            <a:xfrm>
              <a:off x="1988825" y="3021975"/>
              <a:ext cx="302099" cy="4106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767" name="Shape 767"/>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768" name="Shape 768"/>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769" name="Shape 769"/>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770" name="Shape 770"/>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cxnSp>
        <p:nvCxnSpPr>
          <p:cNvPr id="771" name="Shape 771"/>
          <p:cNvCxnSpPr>
            <a:stCxn id="766" idx="0"/>
            <a:endCxn id="772" idx="0"/>
          </p:cNvCxnSpPr>
          <p:nvPr/>
        </p:nvCxnSpPr>
        <p:spPr>
          <a:xfrm rot="-5400000" flipH="1">
            <a:off x="4467849" y="3044812"/>
            <a:ext cx="32100" cy="951600"/>
          </a:xfrm>
          <a:prstGeom prst="curvedConnector3">
            <a:avLst>
              <a:gd name="adj1" fmla="val -741822"/>
            </a:avLst>
          </a:prstGeom>
          <a:noFill/>
          <a:ln w="19050" cap="flat">
            <a:solidFill>
              <a:schemeClr val="dk2"/>
            </a:solidFill>
            <a:prstDash val="dash"/>
            <a:round/>
            <a:headEnd type="none" w="lg" len="lg"/>
            <a:tailEnd type="triangle" w="lg" len="lg"/>
          </a:ln>
        </p:spPr>
      </p:cxnSp>
      <p:cxnSp>
        <p:nvCxnSpPr>
          <p:cNvPr id="773" name="Shape 773"/>
          <p:cNvCxnSpPr>
            <a:stCxn id="772" idx="2"/>
            <a:endCxn id="766" idx="2"/>
          </p:cNvCxnSpPr>
          <p:nvPr/>
        </p:nvCxnSpPr>
        <p:spPr>
          <a:xfrm rot="5400000">
            <a:off x="4467862" y="3423424"/>
            <a:ext cx="31800" cy="951600"/>
          </a:xfrm>
          <a:prstGeom prst="curvedConnector3">
            <a:avLst>
              <a:gd name="adj1" fmla="val 849253"/>
            </a:avLst>
          </a:prstGeom>
          <a:noFill/>
          <a:ln w="38100" cap="flat">
            <a:solidFill>
              <a:srgbClr val="D70020"/>
            </a:solidFill>
            <a:prstDash val="dash"/>
            <a:round/>
            <a:headEnd type="none" w="lg" len="lg"/>
            <a:tailEnd type="triangle" w="lg" len="lg"/>
          </a:ln>
        </p:spPr>
      </p:cxnSp>
      <p:sp>
        <p:nvSpPr>
          <p:cNvPr id="772" name="Shape 772"/>
          <p:cNvSpPr/>
          <p:nvPr/>
        </p:nvSpPr>
        <p:spPr>
          <a:xfrm>
            <a:off x="4786162" y="3536525"/>
            <a:ext cx="346799" cy="346799"/>
          </a:xfrm>
          <a:prstGeom prst="rect">
            <a:avLst/>
          </a:prstGeom>
          <a:solidFill>
            <a:srgbClr val="0B5394"/>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nvGrpSpPr>
          <p:cNvPr id="774" name="Shape 774"/>
          <p:cNvGrpSpPr/>
          <p:nvPr/>
        </p:nvGrpSpPr>
        <p:grpSpPr>
          <a:xfrm>
            <a:off x="4299212" y="3180050"/>
            <a:ext cx="346899" cy="356474"/>
            <a:chOff x="6467575" y="3093850"/>
            <a:chExt cx="346899" cy="356474"/>
          </a:xfrm>
        </p:grpSpPr>
        <p:sp>
          <p:nvSpPr>
            <p:cNvPr id="775" name="Shape 775"/>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76" name="Shape 776"/>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77" name="Shape 777"/>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778" name="Shape 778"/>
          <p:cNvGrpSpPr/>
          <p:nvPr/>
        </p:nvGrpSpPr>
        <p:grpSpPr>
          <a:xfrm>
            <a:off x="4310437" y="3944425"/>
            <a:ext cx="346899" cy="356474"/>
            <a:chOff x="6467575" y="3093850"/>
            <a:chExt cx="346899" cy="356474"/>
          </a:xfrm>
        </p:grpSpPr>
        <p:sp>
          <p:nvSpPr>
            <p:cNvPr id="779" name="Shape 779"/>
            <p:cNvSpPr/>
            <p:nvPr/>
          </p:nvSpPr>
          <p:spPr>
            <a:xfrm>
              <a:off x="6467575" y="3214525"/>
              <a:ext cx="235799" cy="235799"/>
            </a:xfrm>
            <a:prstGeom prst="rect">
              <a:avLst/>
            </a:prstGeom>
            <a:solidFill>
              <a:srgbClr val="93C47D"/>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80" name="Shape 780"/>
            <p:cNvSpPr/>
            <p:nvPr/>
          </p:nvSpPr>
          <p:spPr>
            <a:xfrm>
              <a:off x="6516850" y="3145300"/>
              <a:ext cx="235799" cy="235799"/>
            </a:xfrm>
            <a:prstGeom prst="rect">
              <a:avLst/>
            </a:prstGeom>
            <a:solidFill>
              <a:srgbClr val="93C47D"/>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81" name="Shape 781"/>
            <p:cNvSpPr/>
            <p:nvPr/>
          </p:nvSpPr>
          <p:spPr>
            <a:xfrm>
              <a:off x="6578675" y="3093850"/>
              <a:ext cx="235799" cy="235799"/>
            </a:xfrm>
            <a:prstGeom prst="rect">
              <a:avLst/>
            </a:prstGeom>
            <a:solidFill>
              <a:srgbClr val="93C47D"/>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sp>
        <p:nvSpPr>
          <p:cNvPr id="782" name="Shape 782"/>
          <p:cNvSpPr/>
          <p:nvPr/>
        </p:nvSpPr>
        <p:spPr>
          <a:xfrm>
            <a:off x="2932300" y="4775175"/>
            <a:ext cx="3265200" cy="523500"/>
          </a:xfrm>
          <a:prstGeom prst="wedgeRectCallout">
            <a:avLst>
              <a:gd name="adj1" fmla="val -5139"/>
              <a:gd name="adj2" fmla="val -118534"/>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300" b="1">
                <a:latin typeface="Verdana"/>
                <a:ea typeface="Verdana"/>
                <a:cs typeface="Verdana"/>
                <a:sym typeface="Verdana"/>
              </a:rPr>
              <a:t>Parameter space modification based on results </a:t>
            </a:r>
          </a:p>
        </p:txBody>
      </p:sp>
      <p:sp>
        <p:nvSpPr>
          <p:cNvPr id="783" name="Shape 783"/>
          <p:cNvSpPr/>
          <p:nvPr/>
        </p:nvSpPr>
        <p:spPr>
          <a:xfrm>
            <a:off x="478925" y="4942275"/>
            <a:ext cx="2305499" cy="799800"/>
          </a:xfrm>
          <a:prstGeom prst="wedgeRectCallout">
            <a:avLst>
              <a:gd name="adj1" fmla="val 23849"/>
              <a:gd name="adj2" fmla="val -134962"/>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rtl="0">
              <a:spcBef>
                <a:spcPts val="0"/>
              </a:spcBef>
              <a:buNone/>
            </a:pPr>
            <a:r>
              <a:rPr lang="en" sz="1300" b="1">
                <a:latin typeface="Verdana"/>
                <a:ea typeface="Verdana"/>
                <a:cs typeface="Verdana"/>
                <a:sym typeface="Verdana"/>
              </a:rPr>
              <a:t>Results analysis</a:t>
            </a:r>
          </a:p>
          <a:p>
            <a:pPr lvl="0" rtl="0">
              <a:spcBef>
                <a:spcPts val="0"/>
              </a:spcBef>
              <a:buNone/>
            </a:pPr>
            <a:r>
              <a:rPr lang="en" sz="1300" b="1">
                <a:latin typeface="Verdana"/>
                <a:ea typeface="Verdana"/>
                <a:cs typeface="Verdana"/>
                <a:sym typeface="Verdana"/>
              </a:rPr>
              <a:t>Manual parameter space modification</a:t>
            </a:r>
          </a:p>
        </p:txBody>
      </p:sp>
      <p:grpSp>
        <p:nvGrpSpPr>
          <p:cNvPr id="784" name="Shape 784"/>
          <p:cNvGrpSpPr/>
          <p:nvPr/>
        </p:nvGrpSpPr>
        <p:grpSpPr>
          <a:xfrm>
            <a:off x="1753758" y="3631389"/>
            <a:ext cx="607036" cy="511876"/>
            <a:chOff x="2649412" y="1912502"/>
            <a:chExt cx="1811509" cy="1527532"/>
          </a:xfrm>
        </p:grpSpPr>
        <p:grpSp>
          <p:nvGrpSpPr>
            <p:cNvPr id="785" name="Shape 785"/>
            <p:cNvGrpSpPr/>
            <p:nvPr/>
          </p:nvGrpSpPr>
          <p:grpSpPr>
            <a:xfrm>
              <a:off x="3313030" y="2453619"/>
              <a:ext cx="1147891" cy="986415"/>
              <a:chOff x="3757950" y="2375200"/>
              <a:chExt cx="1215600" cy="1044599"/>
            </a:xfrm>
          </p:grpSpPr>
          <p:sp>
            <p:nvSpPr>
              <p:cNvPr id="786" name="Shape 786"/>
              <p:cNvSpPr/>
              <p:nvPr/>
            </p:nvSpPr>
            <p:spPr>
              <a:xfrm>
                <a:off x="3757950" y="2375200"/>
                <a:ext cx="1215600" cy="1044599"/>
              </a:xfrm>
              <a:prstGeom prst="rect">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87" name="Shape 787"/>
              <p:cNvSpPr/>
              <p:nvPr/>
            </p:nvSpPr>
            <p:spPr>
              <a:xfrm>
                <a:off x="3947525" y="3055425"/>
                <a:ext cx="200699" cy="255300"/>
              </a:xfrm>
              <a:prstGeom prst="rect">
                <a:avLst/>
              </a:prstGeom>
              <a:solidFill>
                <a:srgbClr val="CC0000"/>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88" name="Shape 788"/>
              <p:cNvSpPr/>
              <p:nvPr/>
            </p:nvSpPr>
            <p:spPr>
              <a:xfrm>
                <a:off x="4256050" y="2821250"/>
                <a:ext cx="200699" cy="489600"/>
              </a:xfrm>
              <a:prstGeom prst="rect">
                <a:avLst/>
              </a:prstGeom>
              <a:solidFill>
                <a:srgbClr val="F1C232"/>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89" name="Shape 789"/>
              <p:cNvSpPr/>
              <p:nvPr/>
            </p:nvSpPr>
            <p:spPr>
              <a:xfrm>
                <a:off x="4564575" y="2587075"/>
                <a:ext cx="200699" cy="723900"/>
              </a:xfrm>
              <a:prstGeom prst="rect">
                <a:avLst/>
              </a:prstGeom>
              <a:solidFill>
                <a:srgbClr val="6AA84F"/>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790" name="Shape 790"/>
            <p:cNvGrpSpPr/>
            <p:nvPr/>
          </p:nvGrpSpPr>
          <p:grpSpPr>
            <a:xfrm>
              <a:off x="2649412" y="1912502"/>
              <a:ext cx="1281300" cy="1282199"/>
              <a:chOff x="1411612" y="2318777"/>
              <a:chExt cx="1281300" cy="1282199"/>
            </a:xfrm>
          </p:grpSpPr>
          <p:sp>
            <p:nvSpPr>
              <p:cNvPr id="791" name="Shape 791"/>
              <p:cNvSpPr/>
              <p:nvPr/>
            </p:nvSpPr>
            <p:spPr>
              <a:xfrm>
                <a:off x="1595525" y="2509025"/>
                <a:ext cx="913500" cy="901500"/>
              </a:xfrm>
              <a:prstGeom prst="pie">
                <a:avLst>
                  <a:gd name="adj1" fmla="val 19025688"/>
                  <a:gd name="adj2" fmla="val 476784"/>
                </a:avLst>
              </a:prstGeom>
              <a:solidFill>
                <a:srgbClr val="CC0000"/>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92" name="Shape 792"/>
              <p:cNvSpPr/>
              <p:nvPr/>
            </p:nvSpPr>
            <p:spPr>
              <a:xfrm>
                <a:off x="1595525" y="2509125"/>
                <a:ext cx="913500" cy="901500"/>
              </a:xfrm>
              <a:prstGeom prst="pie">
                <a:avLst>
                  <a:gd name="adj1" fmla="val 12307414"/>
                  <a:gd name="adj2" fmla="val 19614902"/>
                </a:avLst>
              </a:prstGeom>
              <a:solidFill>
                <a:srgbClr val="F1C232"/>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93" name="Shape 793"/>
              <p:cNvSpPr/>
              <p:nvPr/>
            </p:nvSpPr>
            <p:spPr>
              <a:xfrm rot="-2874136">
                <a:off x="1595592" y="2509050"/>
                <a:ext cx="913339" cy="901654"/>
              </a:xfrm>
              <a:prstGeom prst="pie">
                <a:avLst>
                  <a:gd name="adj1" fmla="val 3089359"/>
                  <a:gd name="adj2" fmla="val 15896782"/>
                </a:avLst>
              </a:prstGeom>
              <a:solidFill>
                <a:srgbClr val="6AA84F"/>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cxnSp>
        <p:nvCxnSpPr>
          <p:cNvPr id="794" name="Shape 794"/>
          <p:cNvCxnSpPr/>
          <p:nvPr/>
        </p:nvCxnSpPr>
        <p:spPr>
          <a:xfrm>
            <a:off x="1561625" y="3587950"/>
            <a:ext cx="1222799" cy="14099"/>
          </a:xfrm>
          <a:prstGeom prst="straightConnector1">
            <a:avLst/>
          </a:prstGeom>
          <a:noFill/>
          <a:ln w="38100" cap="flat">
            <a:solidFill>
              <a:srgbClr val="D70020"/>
            </a:solidFill>
            <a:prstDash val="solid"/>
            <a:round/>
            <a:headEnd type="triangle" w="lg" len="lg"/>
            <a:tailEnd type="none" w="lg" len="lg"/>
          </a:ln>
        </p:spPr>
      </p:cxn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8"/>
        <p:cNvGrpSpPr/>
        <p:nvPr/>
      </p:nvGrpSpPr>
      <p:grpSpPr>
        <a:xfrm>
          <a:off x="0" y="0"/>
          <a:ext cx="0" cy="0"/>
          <a:chOff x="0" y="0"/>
          <a:chExt cx="0" cy="0"/>
        </a:xfrm>
      </p:grpSpPr>
      <p:sp>
        <p:nvSpPr>
          <p:cNvPr id="799" name="Shape 799"/>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Scalarm</a:t>
            </a:r>
          </a:p>
        </p:txBody>
      </p:sp>
      <p:sp>
        <p:nvSpPr>
          <p:cNvPr id="800" name="Shape 800"/>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Scalarm</a:t>
            </a:r>
          </a:p>
        </p:txBody>
      </p:sp>
      <p:sp>
        <p:nvSpPr>
          <p:cNvPr id="801" name="Shape 801"/>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Complete data farming process support</a:t>
            </a:r>
          </a:p>
          <a:p>
            <a:pPr marL="457200" lvl="0" indent="-393700" rtl="0">
              <a:spcBef>
                <a:spcPts val="0"/>
              </a:spcBef>
              <a:buClr>
                <a:srgbClr val="000000"/>
              </a:buClr>
              <a:buSzPct val="100000"/>
              <a:buFont typeface="Arial"/>
              <a:buChar char="●"/>
            </a:pPr>
            <a:r>
              <a:rPr lang="en"/>
              <a:t>Heterogeneous computational resources usage</a:t>
            </a:r>
          </a:p>
        </p:txBody>
      </p:sp>
      <p:grpSp>
        <p:nvGrpSpPr>
          <p:cNvPr id="802" name="Shape 802"/>
          <p:cNvGrpSpPr/>
          <p:nvPr/>
        </p:nvGrpSpPr>
        <p:grpSpPr>
          <a:xfrm>
            <a:off x="478924" y="2982000"/>
            <a:ext cx="1016400" cy="1808400"/>
            <a:chOff x="876724" y="3112300"/>
            <a:chExt cx="1016400" cy="1808400"/>
          </a:xfrm>
        </p:grpSpPr>
        <p:sp>
          <p:nvSpPr>
            <p:cNvPr id="803" name="Shape 803"/>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04" name="Shape 804"/>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805" name="Shape 805"/>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06" name="Shape 806"/>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cxnSp>
        <p:nvCxnSpPr>
          <p:cNvPr id="807" name="Shape 807"/>
          <p:cNvCxnSpPr/>
          <p:nvPr/>
        </p:nvCxnSpPr>
        <p:spPr>
          <a:xfrm>
            <a:off x="1561625" y="3435550"/>
            <a:ext cx="1222799" cy="14099"/>
          </a:xfrm>
          <a:prstGeom prst="straightConnector1">
            <a:avLst/>
          </a:prstGeom>
          <a:noFill/>
          <a:ln w="19050" cap="flat">
            <a:solidFill>
              <a:schemeClr val="dk2"/>
            </a:solidFill>
            <a:prstDash val="solid"/>
            <a:round/>
            <a:headEnd type="none" w="lg" len="lg"/>
            <a:tailEnd type="triangle" w="lg" len="lg"/>
          </a:ln>
        </p:spPr>
      </p:cxnSp>
      <p:grpSp>
        <p:nvGrpSpPr>
          <p:cNvPr id="808" name="Shape 808"/>
          <p:cNvGrpSpPr/>
          <p:nvPr/>
        </p:nvGrpSpPr>
        <p:grpSpPr>
          <a:xfrm>
            <a:off x="7264851" y="5042564"/>
            <a:ext cx="1222754" cy="575648"/>
            <a:chOff x="6845200" y="4861775"/>
            <a:chExt cx="1564425" cy="736499"/>
          </a:xfrm>
        </p:grpSpPr>
        <p:sp>
          <p:nvSpPr>
            <p:cNvPr id="809" name="Shape 809"/>
            <p:cNvSpPr/>
            <p:nvPr/>
          </p:nvSpPr>
          <p:spPr>
            <a:xfrm>
              <a:off x="68452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10" name="Shape 810"/>
            <p:cNvSpPr/>
            <p:nvPr/>
          </p:nvSpPr>
          <p:spPr>
            <a:xfrm>
              <a:off x="73927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11" name="Shape 811"/>
            <p:cNvSpPr/>
            <p:nvPr/>
          </p:nvSpPr>
          <p:spPr>
            <a:xfrm>
              <a:off x="7962625"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812" name="Shape 812"/>
          <p:cNvGrpSpPr/>
          <p:nvPr/>
        </p:nvGrpSpPr>
        <p:grpSpPr>
          <a:xfrm>
            <a:off x="7342825" y="2383540"/>
            <a:ext cx="1030785" cy="659332"/>
            <a:chOff x="7240300" y="2390890"/>
            <a:chExt cx="1030785" cy="659332"/>
          </a:xfrm>
        </p:grpSpPr>
        <p:grpSp>
          <p:nvGrpSpPr>
            <p:cNvPr id="813" name="Shape 813"/>
            <p:cNvGrpSpPr/>
            <p:nvPr/>
          </p:nvGrpSpPr>
          <p:grpSpPr>
            <a:xfrm>
              <a:off x="7808546" y="2390890"/>
              <a:ext cx="462539" cy="270527"/>
              <a:chOff x="6992950" y="2941347"/>
              <a:chExt cx="664758" cy="388800"/>
            </a:xfrm>
          </p:grpSpPr>
          <p:sp>
            <p:nvSpPr>
              <p:cNvPr id="814" name="Shape 814"/>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15" name="Shape 815"/>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16" name="Shape 816"/>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817" name="Shape 817"/>
            <p:cNvGrpSpPr/>
            <p:nvPr/>
          </p:nvGrpSpPr>
          <p:grpSpPr>
            <a:xfrm>
              <a:off x="7540020" y="2518326"/>
              <a:ext cx="516517" cy="302097"/>
              <a:chOff x="6992950" y="2941347"/>
              <a:chExt cx="664758" cy="388800"/>
            </a:xfrm>
          </p:grpSpPr>
          <p:sp>
            <p:nvSpPr>
              <p:cNvPr id="818" name="Shape 818"/>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19" name="Shape 819"/>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20" name="Shape 820"/>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821" name="Shape 821"/>
            <p:cNvGrpSpPr/>
            <p:nvPr/>
          </p:nvGrpSpPr>
          <p:grpSpPr>
            <a:xfrm>
              <a:off x="7240300" y="2661422"/>
              <a:ext cx="664758" cy="388800"/>
              <a:chOff x="6992950" y="2941347"/>
              <a:chExt cx="664758" cy="388800"/>
            </a:xfrm>
          </p:grpSpPr>
          <p:sp>
            <p:nvSpPr>
              <p:cNvPr id="822" name="Shape 822"/>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23" name="Shape 823"/>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24" name="Shape 824"/>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
        <p:nvSpPr>
          <p:cNvPr id="825" name="Shape 825"/>
          <p:cNvSpPr txBox="1"/>
          <p:nvPr/>
        </p:nvSpPr>
        <p:spPr>
          <a:xfrm>
            <a:off x="7342830" y="3093850"/>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Grid</a:t>
            </a:r>
          </a:p>
        </p:txBody>
      </p:sp>
      <p:sp>
        <p:nvSpPr>
          <p:cNvPr id="826" name="Shape 826"/>
          <p:cNvSpPr txBox="1"/>
          <p:nvPr/>
        </p:nvSpPr>
        <p:spPr>
          <a:xfrm>
            <a:off x="7342830" y="56771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Servers</a:t>
            </a:r>
          </a:p>
        </p:txBody>
      </p:sp>
      <p:sp>
        <p:nvSpPr>
          <p:cNvPr id="827" name="Shape 827"/>
          <p:cNvSpPr/>
          <p:nvPr/>
        </p:nvSpPr>
        <p:spPr>
          <a:xfrm>
            <a:off x="7134700" y="3588525"/>
            <a:ext cx="1483056" cy="908387"/>
          </a:xfrm>
          <a:prstGeom prst="cloud">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28" name="Shape 828"/>
          <p:cNvSpPr txBox="1"/>
          <p:nvPr/>
        </p:nvSpPr>
        <p:spPr>
          <a:xfrm>
            <a:off x="7324817" y="44969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Clouds</a:t>
            </a:r>
          </a:p>
        </p:txBody>
      </p:sp>
      <p:cxnSp>
        <p:nvCxnSpPr>
          <p:cNvPr id="829" name="Shape 829"/>
          <p:cNvCxnSpPr>
            <a:stCxn id="799" idx="3"/>
            <a:endCxn id="822" idx="2"/>
          </p:cNvCxnSpPr>
          <p:nvPr/>
        </p:nvCxnSpPr>
        <p:spPr>
          <a:xfrm rot="10800000" flipH="1">
            <a:off x="6253924" y="2877850"/>
            <a:ext cx="1089000" cy="724200"/>
          </a:xfrm>
          <a:prstGeom prst="straightConnector1">
            <a:avLst/>
          </a:prstGeom>
          <a:noFill/>
          <a:ln w="19050" cap="flat">
            <a:solidFill>
              <a:schemeClr val="dk2"/>
            </a:solidFill>
            <a:prstDash val="solid"/>
            <a:round/>
            <a:headEnd type="none" w="lg" len="lg"/>
            <a:tailEnd type="triangle" w="lg" len="lg"/>
          </a:ln>
        </p:spPr>
      </p:cxnSp>
      <p:cxnSp>
        <p:nvCxnSpPr>
          <p:cNvPr id="830" name="Shape 830"/>
          <p:cNvCxnSpPr>
            <a:stCxn id="799" idx="3"/>
            <a:endCxn id="827" idx="2"/>
          </p:cNvCxnSpPr>
          <p:nvPr/>
        </p:nvCxnSpPr>
        <p:spPr>
          <a:xfrm>
            <a:off x="6253924" y="3602050"/>
            <a:ext cx="885300" cy="440700"/>
          </a:xfrm>
          <a:prstGeom prst="straightConnector1">
            <a:avLst/>
          </a:prstGeom>
          <a:noFill/>
          <a:ln w="19050" cap="flat">
            <a:solidFill>
              <a:schemeClr val="dk2"/>
            </a:solidFill>
            <a:prstDash val="solid"/>
            <a:round/>
            <a:headEnd type="none" w="lg" len="lg"/>
            <a:tailEnd type="triangle" w="lg" len="lg"/>
          </a:ln>
        </p:spPr>
      </p:cxnSp>
      <p:cxnSp>
        <p:nvCxnSpPr>
          <p:cNvPr id="831" name="Shape 831"/>
          <p:cNvCxnSpPr>
            <a:stCxn id="799" idx="3"/>
            <a:endCxn id="809" idx="2"/>
          </p:cNvCxnSpPr>
          <p:nvPr/>
        </p:nvCxnSpPr>
        <p:spPr>
          <a:xfrm>
            <a:off x="6253924" y="3602050"/>
            <a:ext cx="1011000" cy="1772100"/>
          </a:xfrm>
          <a:prstGeom prst="straightConnector1">
            <a:avLst/>
          </a:prstGeom>
          <a:noFill/>
          <a:ln w="19050" cap="flat">
            <a:solidFill>
              <a:schemeClr val="dk2"/>
            </a:solidFill>
            <a:prstDash val="solid"/>
            <a:round/>
            <a:headEnd type="none" w="lg" len="lg"/>
            <a:tailEnd type="triangle" w="lg" len="lg"/>
          </a:ln>
        </p:spPr>
      </p:cxnSp>
      <p:grpSp>
        <p:nvGrpSpPr>
          <p:cNvPr id="832" name="Shape 832"/>
          <p:cNvGrpSpPr/>
          <p:nvPr/>
        </p:nvGrpSpPr>
        <p:grpSpPr>
          <a:xfrm>
            <a:off x="1988825" y="2941450"/>
            <a:ext cx="302099" cy="410699"/>
            <a:chOff x="1988825" y="3021975"/>
            <a:chExt cx="302099" cy="410699"/>
          </a:xfrm>
        </p:grpSpPr>
        <p:sp>
          <p:nvSpPr>
            <p:cNvPr id="833" name="Shape 833"/>
            <p:cNvSpPr/>
            <p:nvPr/>
          </p:nvSpPr>
          <p:spPr>
            <a:xfrm>
              <a:off x="1988825" y="3021975"/>
              <a:ext cx="302099" cy="4106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834" name="Shape 834"/>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835" name="Shape 835"/>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836" name="Shape 836"/>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837" name="Shape 837"/>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grpSp>
        <p:nvGrpSpPr>
          <p:cNvPr id="838" name="Shape 838"/>
          <p:cNvGrpSpPr/>
          <p:nvPr/>
        </p:nvGrpSpPr>
        <p:grpSpPr>
          <a:xfrm>
            <a:off x="6467575" y="3093850"/>
            <a:ext cx="346899" cy="356474"/>
            <a:chOff x="6467575" y="3093850"/>
            <a:chExt cx="346899" cy="356474"/>
          </a:xfrm>
        </p:grpSpPr>
        <p:sp>
          <p:nvSpPr>
            <p:cNvPr id="839" name="Shape 839"/>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40" name="Shape 840"/>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41" name="Shape 841"/>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842" name="Shape 842"/>
          <p:cNvGrpSpPr/>
          <p:nvPr/>
        </p:nvGrpSpPr>
        <p:grpSpPr>
          <a:xfrm>
            <a:off x="6520862" y="3587950"/>
            <a:ext cx="346899" cy="356474"/>
            <a:chOff x="6467575" y="3093850"/>
            <a:chExt cx="346899" cy="356474"/>
          </a:xfrm>
        </p:grpSpPr>
        <p:sp>
          <p:nvSpPr>
            <p:cNvPr id="843" name="Shape 843"/>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44" name="Shape 844"/>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45" name="Shape 845"/>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846" name="Shape 846"/>
          <p:cNvGrpSpPr/>
          <p:nvPr/>
        </p:nvGrpSpPr>
        <p:grpSpPr>
          <a:xfrm>
            <a:off x="6585962" y="4309862"/>
            <a:ext cx="346899" cy="356474"/>
            <a:chOff x="6467575" y="3093850"/>
            <a:chExt cx="346899" cy="356474"/>
          </a:xfrm>
        </p:grpSpPr>
        <p:sp>
          <p:nvSpPr>
            <p:cNvPr id="847" name="Shape 847"/>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48" name="Shape 848"/>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49" name="Shape 849"/>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850" name="Shape 850"/>
          <p:cNvGrpSpPr/>
          <p:nvPr/>
        </p:nvGrpSpPr>
        <p:grpSpPr>
          <a:xfrm>
            <a:off x="3857050" y="3504562"/>
            <a:ext cx="302099" cy="410699"/>
            <a:chOff x="1988825" y="3021975"/>
            <a:chExt cx="302099" cy="410699"/>
          </a:xfrm>
        </p:grpSpPr>
        <p:sp>
          <p:nvSpPr>
            <p:cNvPr id="851" name="Shape 851"/>
            <p:cNvSpPr/>
            <p:nvPr/>
          </p:nvSpPr>
          <p:spPr>
            <a:xfrm>
              <a:off x="1988825" y="3021975"/>
              <a:ext cx="302099" cy="4106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852" name="Shape 852"/>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853" name="Shape 853"/>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854" name="Shape 854"/>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855" name="Shape 855"/>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cxnSp>
        <p:nvCxnSpPr>
          <p:cNvPr id="856" name="Shape 856"/>
          <p:cNvCxnSpPr>
            <a:stCxn id="851" idx="0"/>
            <a:endCxn id="857" idx="0"/>
          </p:cNvCxnSpPr>
          <p:nvPr/>
        </p:nvCxnSpPr>
        <p:spPr>
          <a:xfrm rot="-5400000" flipH="1">
            <a:off x="4467849" y="3044812"/>
            <a:ext cx="32100" cy="951600"/>
          </a:xfrm>
          <a:prstGeom prst="curvedConnector3">
            <a:avLst>
              <a:gd name="adj1" fmla="val -741822"/>
            </a:avLst>
          </a:prstGeom>
          <a:noFill/>
          <a:ln w="19050" cap="flat">
            <a:solidFill>
              <a:schemeClr val="dk2"/>
            </a:solidFill>
            <a:prstDash val="dash"/>
            <a:round/>
            <a:headEnd type="none" w="lg" len="lg"/>
            <a:tailEnd type="triangle" w="lg" len="lg"/>
          </a:ln>
        </p:spPr>
      </p:cxnSp>
      <p:cxnSp>
        <p:nvCxnSpPr>
          <p:cNvPr id="858" name="Shape 858"/>
          <p:cNvCxnSpPr>
            <a:stCxn id="857" idx="2"/>
            <a:endCxn id="851" idx="2"/>
          </p:cNvCxnSpPr>
          <p:nvPr/>
        </p:nvCxnSpPr>
        <p:spPr>
          <a:xfrm rot="5400000">
            <a:off x="4467862" y="3423424"/>
            <a:ext cx="31800" cy="951600"/>
          </a:xfrm>
          <a:prstGeom prst="curvedConnector3">
            <a:avLst>
              <a:gd name="adj1" fmla="val 849253"/>
            </a:avLst>
          </a:prstGeom>
          <a:noFill/>
          <a:ln w="19050" cap="flat">
            <a:solidFill>
              <a:schemeClr val="dk2"/>
            </a:solidFill>
            <a:prstDash val="dash"/>
            <a:round/>
            <a:headEnd type="none" w="lg" len="lg"/>
            <a:tailEnd type="triangle" w="lg" len="lg"/>
          </a:ln>
        </p:spPr>
      </p:cxnSp>
      <p:sp>
        <p:nvSpPr>
          <p:cNvPr id="857" name="Shape 857"/>
          <p:cNvSpPr/>
          <p:nvPr/>
        </p:nvSpPr>
        <p:spPr>
          <a:xfrm>
            <a:off x="4786162" y="3536525"/>
            <a:ext cx="346799" cy="346799"/>
          </a:xfrm>
          <a:prstGeom prst="rect">
            <a:avLst/>
          </a:prstGeom>
          <a:solidFill>
            <a:srgbClr val="0B5394"/>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nvGrpSpPr>
          <p:cNvPr id="859" name="Shape 859"/>
          <p:cNvGrpSpPr/>
          <p:nvPr/>
        </p:nvGrpSpPr>
        <p:grpSpPr>
          <a:xfrm>
            <a:off x="4299212" y="3180050"/>
            <a:ext cx="346899" cy="356474"/>
            <a:chOff x="6467575" y="3093850"/>
            <a:chExt cx="346899" cy="356474"/>
          </a:xfrm>
        </p:grpSpPr>
        <p:sp>
          <p:nvSpPr>
            <p:cNvPr id="860" name="Shape 860"/>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61" name="Shape 861"/>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62" name="Shape 862"/>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863" name="Shape 863"/>
          <p:cNvGrpSpPr/>
          <p:nvPr/>
        </p:nvGrpSpPr>
        <p:grpSpPr>
          <a:xfrm>
            <a:off x="4310437" y="3944425"/>
            <a:ext cx="346899" cy="356474"/>
            <a:chOff x="6467575" y="3093850"/>
            <a:chExt cx="346899" cy="356474"/>
          </a:xfrm>
        </p:grpSpPr>
        <p:sp>
          <p:nvSpPr>
            <p:cNvPr id="864" name="Shape 864"/>
            <p:cNvSpPr/>
            <p:nvPr/>
          </p:nvSpPr>
          <p:spPr>
            <a:xfrm>
              <a:off x="6467575" y="3214525"/>
              <a:ext cx="235799" cy="235799"/>
            </a:xfrm>
            <a:prstGeom prst="rect">
              <a:avLst/>
            </a:prstGeom>
            <a:solidFill>
              <a:srgbClr val="93C47D"/>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65" name="Shape 865"/>
            <p:cNvSpPr/>
            <p:nvPr/>
          </p:nvSpPr>
          <p:spPr>
            <a:xfrm>
              <a:off x="6516850" y="3145300"/>
              <a:ext cx="235799" cy="235799"/>
            </a:xfrm>
            <a:prstGeom prst="rect">
              <a:avLst/>
            </a:prstGeom>
            <a:solidFill>
              <a:srgbClr val="93C47D"/>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66" name="Shape 866"/>
            <p:cNvSpPr/>
            <p:nvPr/>
          </p:nvSpPr>
          <p:spPr>
            <a:xfrm>
              <a:off x="6578675" y="3093850"/>
              <a:ext cx="235799" cy="235799"/>
            </a:xfrm>
            <a:prstGeom prst="rect">
              <a:avLst/>
            </a:prstGeom>
            <a:solidFill>
              <a:srgbClr val="93C47D"/>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sp>
        <p:nvSpPr>
          <p:cNvPr id="867" name="Shape 867"/>
          <p:cNvSpPr/>
          <p:nvPr/>
        </p:nvSpPr>
        <p:spPr>
          <a:xfrm>
            <a:off x="478925" y="4581700"/>
            <a:ext cx="2125500" cy="1154700"/>
          </a:xfrm>
          <a:prstGeom prst="wedgeRectCallout">
            <a:avLst>
              <a:gd name="adj1" fmla="val 32160"/>
              <a:gd name="adj2" fmla="val -81688"/>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rtl="0">
              <a:spcBef>
                <a:spcPts val="0"/>
              </a:spcBef>
              <a:buNone/>
            </a:pPr>
            <a:r>
              <a:rPr lang="en" sz="1300" b="1">
                <a:latin typeface="Verdana"/>
                <a:ea typeface="Verdana"/>
                <a:cs typeface="Verdana"/>
                <a:sym typeface="Verdana"/>
              </a:rPr>
              <a:t>Regression trees</a:t>
            </a:r>
          </a:p>
          <a:p>
            <a:pPr rtl="0">
              <a:spcBef>
                <a:spcPts val="0"/>
              </a:spcBef>
              <a:buNone/>
            </a:pPr>
            <a:r>
              <a:rPr lang="en" sz="1300" b="1">
                <a:latin typeface="Verdana"/>
                <a:ea typeface="Verdana"/>
                <a:cs typeface="Verdana"/>
                <a:sym typeface="Verdana"/>
              </a:rPr>
              <a:t>Pareto charts</a:t>
            </a:r>
          </a:p>
          <a:p>
            <a:pPr rtl="0">
              <a:spcBef>
                <a:spcPts val="0"/>
              </a:spcBef>
              <a:buNone/>
            </a:pPr>
            <a:r>
              <a:rPr lang="en" sz="1300" b="1">
                <a:latin typeface="Verdana"/>
                <a:ea typeface="Verdana"/>
                <a:cs typeface="Verdana"/>
                <a:sym typeface="Verdana"/>
              </a:rPr>
              <a:t>Interaction charts</a:t>
            </a:r>
          </a:p>
          <a:p>
            <a:pPr rtl="0">
              <a:spcBef>
                <a:spcPts val="0"/>
              </a:spcBef>
              <a:buNone/>
            </a:pPr>
            <a:r>
              <a:rPr lang="en" sz="1300" b="1">
                <a:latin typeface="Verdana"/>
                <a:ea typeface="Verdana"/>
                <a:cs typeface="Verdana"/>
                <a:sym typeface="Verdana"/>
              </a:rPr>
              <a:t>Bivariate analysis</a:t>
            </a:r>
          </a:p>
          <a:p>
            <a:pPr lvl="0" rtl="0">
              <a:spcBef>
                <a:spcPts val="0"/>
              </a:spcBef>
              <a:buNone/>
            </a:pPr>
            <a:r>
              <a:rPr lang="en" sz="1300" b="1">
                <a:latin typeface="Verdana"/>
                <a:ea typeface="Verdana"/>
                <a:cs typeface="Verdana"/>
                <a:sym typeface="Verdana"/>
              </a:rPr>
              <a:t>Output statistics</a:t>
            </a:r>
          </a:p>
        </p:txBody>
      </p:sp>
      <p:grpSp>
        <p:nvGrpSpPr>
          <p:cNvPr id="868" name="Shape 868"/>
          <p:cNvGrpSpPr/>
          <p:nvPr/>
        </p:nvGrpSpPr>
        <p:grpSpPr>
          <a:xfrm>
            <a:off x="1753758" y="3631389"/>
            <a:ext cx="607036" cy="511876"/>
            <a:chOff x="2649412" y="1912502"/>
            <a:chExt cx="1811509" cy="1527532"/>
          </a:xfrm>
        </p:grpSpPr>
        <p:grpSp>
          <p:nvGrpSpPr>
            <p:cNvPr id="869" name="Shape 869"/>
            <p:cNvGrpSpPr/>
            <p:nvPr/>
          </p:nvGrpSpPr>
          <p:grpSpPr>
            <a:xfrm>
              <a:off x="3313030" y="2453619"/>
              <a:ext cx="1147891" cy="986415"/>
              <a:chOff x="3757950" y="2375200"/>
              <a:chExt cx="1215600" cy="1044599"/>
            </a:xfrm>
          </p:grpSpPr>
          <p:sp>
            <p:nvSpPr>
              <p:cNvPr id="870" name="Shape 870"/>
              <p:cNvSpPr/>
              <p:nvPr/>
            </p:nvSpPr>
            <p:spPr>
              <a:xfrm>
                <a:off x="3757950" y="2375200"/>
                <a:ext cx="1215600" cy="1044599"/>
              </a:xfrm>
              <a:prstGeom prst="rect">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71" name="Shape 871"/>
              <p:cNvSpPr/>
              <p:nvPr/>
            </p:nvSpPr>
            <p:spPr>
              <a:xfrm>
                <a:off x="3947525" y="3055425"/>
                <a:ext cx="200699" cy="255300"/>
              </a:xfrm>
              <a:prstGeom prst="rect">
                <a:avLst/>
              </a:prstGeom>
              <a:solidFill>
                <a:srgbClr val="CC0000"/>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72" name="Shape 872"/>
              <p:cNvSpPr/>
              <p:nvPr/>
            </p:nvSpPr>
            <p:spPr>
              <a:xfrm>
                <a:off x="4256050" y="2821250"/>
                <a:ext cx="200699" cy="489600"/>
              </a:xfrm>
              <a:prstGeom prst="rect">
                <a:avLst/>
              </a:prstGeom>
              <a:solidFill>
                <a:srgbClr val="F1C232"/>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73" name="Shape 873"/>
              <p:cNvSpPr/>
              <p:nvPr/>
            </p:nvSpPr>
            <p:spPr>
              <a:xfrm>
                <a:off x="4564575" y="2587075"/>
                <a:ext cx="200699" cy="723900"/>
              </a:xfrm>
              <a:prstGeom prst="rect">
                <a:avLst/>
              </a:prstGeom>
              <a:solidFill>
                <a:srgbClr val="6AA84F"/>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874" name="Shape 874"/>
            <p:cNvGrpSpPr/>
            <p:nvPr/>
          </p:nvGrpSpPr>
          <p:grpSpPr>
            <a:xfrm>
              <a:off x="2649412" y="1912502"/>
              <a:ext cx="1281300" cy="1282199"/>
              <a:chOff x="1411612" y="2318777"/>
              <a:chExt cx="1281300" cy="1282199"/>
            </a:xfrm>
          </p:grpSpPr>
          <p:sp>
            <p:nvSpPr>
              <p:cNvPr id="875" name="Shape 875"/>
              <p:cNvSpPr/>
              <p:nvPr/>
            </p:nvSpPr>
            <p:spPr>
              <a:xfrm>
                <a:off x="1595525" y="2509025"/>
                <a:ext cx="913500" cy="901500"/>
              </a:xfrm>
              <a:prstGeom prst="pie">
                <a:avLst>
                  <a:gd name="adj1" fmla="val 19025688"/>
                  <a:gd name="adj2" fmla="val 476784"/>
                </a:avLst>
              </a:prstGeom>
              <a:solidFill>
                <a:srgbClr val="CC0000"/>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76" name="Shape 876"/>
              <p:cNvSpPr/>
              <p:nvPr/>
            </p:nvSpPr>
            <p:spPr>
              <a:xfrm>
                <a:off x="1595525" y="2509125"/>
                <a:ext cx="913500" cy="901500"/>
              </a:xfrm>
              <a:prstGeom prst="pie">
                <a:avLst>
                  <a:gd name="adj1" fmla="val 12307414"/>
                  <a:gd name="adj2" fmla="val 19614902"/>
                </a:avLst>
              </a:prstGeom>
              <a:solidFill>
                <a:srgbClr val="F1C232"/>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77" name="Shape 877"/>
              <p:cNvSpPr/>
              <p:nvPr/>
            </p:nvSpPr>
            <p:spPr>
              <a:xfrm rot="-2874136">
                <a:off x="1595592" y="2509050"/>
                <a:ext cx="913339" cy="901654"/>
              </a:xfrm>
              <a:prstGeom prst="pie">
                <a:avLst>
                  <a:gd name="adj1" fmla="val 3089359"/>
                  <a:gd name="adj2" fmla="val 15896782"/>
                </a:avLst>
              </a:prstGeom>
              <a:solidFill>
                <a:srgbClr val="6AA84F"/>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cxnSp>
        <p:nvCxnSpPr>
          <p:cNvPr id="878" name="Shape 878"/>
          <p:cNvCxnSpPr/>
          <p:nvPr/>
        </p:nvCxnSpPr>
        <p:spPr>
          <a:xfrm>
            <a:off x="1561625" y="3587950"/>
            <a:ext cx="1222799" cy="14099"/>
          </a:xfrm>
          <a:prstGeom prst="straightConnector1">
            <a:avLst/>
          </a:prstGeom>
          <a:noFill/>
          <a:ln w="38100" cap="flat">
            <a:solidFill>
              <a:srgbClr val="D70020"/>
            </a:solidFill>
            <a:prstDash val="solid"/>
            <a:round/>
            <a:headEnd type="triangle" w="lg" len="lg"/>
            <a:tailEnd type="none" w="lg" len="lg"/>
          </a:ln>
        </p:spPr>
      </p:cxnSp>
    </p:spTree>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82"/>
        <p:cNvGrpSpPr/>
        <p:nvPr/>
      </p:nvGrpSpPr>
      <p:grpSpPr>
        <a:xfrm>
          <a:off x="0" y="0"/>
          <a:ext cx="0" cy="0"/>
          <a:chOff x="0" y="0"/>
          <a:chExt cx="0" cy="0"/>
        </a:xfrm>
      </p:grpSpPr>
      <p:sp>
        <p:nvSpPr>
          <p:cNvPr id="883" name="Shape 883"/>
          <p:cNvSpPr/>
          <p:nvPr/>
        </p:nvSpPr>
        <p:spPr>
          <a:xfrm>
            <a:off x="3294675" y="4909675"/>
            <a:ext cx="2561399" cy="575699"/>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Scalarm</a:t>
            </a:r>
          </a:p>
        </p:txBody>
      </p:sp>
      <p:sp>
        <p:nvSpPr>
          <p:cNvPr id="884" name="Shape 884"/>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Integrated solution - architecture overview</a:t>
            </a:r>
          </a:p>
        </p:txBody>
      </p:sp>
      <p:sp>
        <p:nvSpPr>
          <p:cNvPr id="885" name="Shape 885"/>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Wide range of resources available</a:t>
            </a:r>
          </a:p>
          <a:p>
            <a:pPr marL="457200" lvl="0" indent="-393700" rtl="0">
              <a:spcBef>
                <a:spcPts val="0"/>
              </a:spcBef>
              <a:buClr>
                <a:srgbClr val="000000"/>
              </a:buClr>
              <a:buSzPct val="100000"/>
              <a:buFont typeface="Arial"/>
              <a:buChar char="●"/>
            </a:pPr>
            <a:r>
              <a:rPr lang="en"/>
              <a:t>Advanced computational tasks monitoring</a:t>
            </a:r>
          </a:p>
        </p:txBody>
      </p:sp>
      <p:grpSp>
        <p:nvGrpSpPr>
          <p:cNvPr id="886" name="Shape 886"/>
          <p:cNvGrpSpPr/>
          <p:nvPr/>
        </p:nvGrpSpPr>
        <p:grpSpPr>
          <a:xfrm>
            <a:off x="478924" y="2982000"/>
            <a:ext cx="1016400" cy="1808400"/>
            <a:chOff x="876724" y="3112300"/>
            <a:chExt cx="1016400" cy="1808400"/>
          </a:xfrm>
        </p:grpSpPr>
        <p:sp>
          <p:nvSpPr>
            <p:cNvPr id="887" name="Shape 887"/>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88" name="Shape 888"/>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889" name="Shape 889"/>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90" name="Shape 890"/>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891" name="Shape 891"/>
          <p:cNvGrpSpPr/>
          <p:nvPr/>
        </p:nvGrpSpPr>
        <p:grpSpPr>
          <a:xfrm>
            <a:off x="7264851" y="5042564"/>
            <a:ext cx="1222754" cy="575648"/>
            <a:chOff x="6845200" y="4861775"/>
            <a:chExt cx="1564425" cy="736499"/>
          </a:xfrm>
        </p:grpSpPr>
        <p:sp>
          <p:nvSpPr>
            <p:cNvPr id="892" name="Shape 892"/>
            <p:cNvSpPr/>
            <p:nvPr/>
          </p:nvSpPr>
          <p:spPr>
            <a:xfrm>
              <a:off x="68452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93" name="Shape 893"/>
            <p:cNvSpPr/>
            <p:nvPr/>
          </p:nvSpPr>
          <p:spPr>
            <a:xfrm>
              <a:off x="73927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94" name="Shape 894"/>
            <p:cNvSpPr/>
            <p:nvPr/>
          </p:nvSpPr>
          <p:spPr>
            <a:xfrm>
              <a:off x="7962625"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895" name="Shape 895"/>
          <p:cNvGrpSpPr/>
          <p:nvPr/>
        </p:nvGrpSpPr>
        <p:grpSpPr>
          <a:xfrm>
            <a:off x="7342825" y="2383540"/>
            <a:ext cx="1030785" cy="659332"/>
            <a:chOff x="7240300" y="2390890"/>
            <a:chExt cx="1030785" cy="659332"/>
          </a:xfrm>
        </p:grpSpPr>
        <p:grpSp>
          <p:nvGrpSpPr>
            <p:cNvPr id="896" name="Shape 896"/>
            <p:cNvGrpSpPr/>
            <p:nvPr/>
          </p:nvGrpSpPr>
          <p:grpSpPr>
            <a:xfrm>
              <a:off x="7808546" y="2390890"/>
              <a:ext cx="462539" cy="270527"/>
              <a:chOff x="6992950" y="2941347"/>
              <a:chExt cx="664758" cy="388800"/>
            </a:xfrm>
          </p:grpSpPr>
          <p:sp>
            <p:nvSpPr>
              <p:cNvPr id="897" name="Shape 897"/>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98" name="Shape 898"/>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99" name="Shape 899"/>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900" name="Shape 900"/>
            <p:cNvGrpSpPr/>
            <p:nvPr/>
          </p:nvGrpSpPr>
          <p:grpSpPr>
            <a:xfrm>
              <a:off x="7540020" y="2518326"/>
              <a:ext cx="516517" cy="302097"/>
              <a:chOff x="6992950" y="2941347"/>
              <a:chExt cx="664758" cy="388800"/>
            </a:xfrm>
          </p:grpSpPr>
          <p:sp>
            <p:nvSpPr>
              <p:cNvPr id="901" name="Shape 901"/>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02" name="Shape 902"/>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03" name="Shape 903"/>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904" name="Shape 904"/>
            <p:cNvGrpSpPr/>
            <p:nvPr/>
          </p:nvGrpSpPr>
          <p:grpSpPr>
            <a:xfrm>
              <a:off x="7240300" y="2661422"/>
              <a:ext cx="664758" cy="388800"/>
              <a:chOff x="6992950" y="2941347"/>
              <a:chExt cx="664758" cy="388800"/>
            </a:xfrm>
          </p:grpSpPr>
          <p:sp>
            <p:nvSpPr>
              <p:cNvPr id="905" name="Shape 905"/>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06" name="Shape 906"/>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07" name="Shape 907"/>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
        <p:nvSpPr>
          <p:cNvPr id="908" name="Shape 908"/>
          <p:cNvSpPr txBox="1"/>
          <p:nvPr/>
        </p:nvSpPr>
        <p:spPr>
          <a:xfrm>
            <a:off x="7342830" y="3093850"/>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Grid</a:t>
            </a:r>
          </a:p>
        </p:txBody>
      </p:sp>
      <p:sp>
        <p:nvSpPr>
          <p:cNvPr id="909" name="Shape 909"/>
          <p:cNvSpPr txBox="1"/>
          <p:nvPr/>
        </p:nvSpPr>
        <p:spPr>
          <a:xfrm>
            <a:off x="7342830" y="56771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Servers</a:t>
            </a:r>
          </a:p>
        </p:txBody>
      </p:sp>
      <p:sp>
        <p:nvSpPr>
          <p:cNvPr id="910" name="Shape 910"/>
          <p:cNvSpPr/>
          <p:nvPr/>
        </p:nvSpPr>
        <p:spPr>
          <a:xfrm>
            <a:off x="7134700" y="3588525"/>
            <a:ext cx="1483056" cy="908387"/>
          </a:xfrm>
          <a:prstGeom prst="cloud">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11" name="Shape 911"/>
          <p:cNvSpPr txBox="1"/>
          <p:nvPr/>
        </p:nvSpPr>
        <p:spPr>
          <a:xfrm>
            <a:off x="7324817" y="44969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Clouds</a:t>
            </a:r>
          </a:p>
        </p:txBody>
      </p:sp>
      <p:cxnSp>
        <p:nvCxnSpPr>
          <p:cNvPr id="912" name="Shape 912"/>
          <p:cNvCxnSpPr>
            <a:stCxn id="883" idx="3"/>
            <a:endCxn id="905" idx="2"/>
          </p:cNvCxnSpPr>
          <p:nvPr/>
        </p:nvCxnSpPr>
        <p:spPr>
          <a:xfrm rot="10800000" flipH="1">
            <a:off x="5856074" y="2877925"/>
            <a:ext cx="1486800" cy="2319600"/>
          </a:xfrm>
          <a:prstGeom prst="straightConnector1">
            <a:avLst/>
          </a:prstGeom>
          <a:noFill/>
          <a:ln w="19050" cap="flat">
            <a:solidFill>
              <a:schemeClr val="dk2"/>
            </a:solidFill>
            <a:prstDash val="solid"/>
            <a:round/>
            <a:headEnd type="none" w="lg" len="lg"/>
            <a:tailEnd type="triangle" w="lg" len="lg"/>
          </a:ln>
        </p:spPr>
      </p:cxnSp>
      <p:cxnSp>
        <p:nvCxnSpPr>
          <p:cNvPr id="913" name="Shape 913"/>
          <p:cNvCxnSpPr>
            <a:stCxn id="883" idx="3"/>
            <a:endCxn id="910" idx="2"/>
          </p:cNvCxnSpPr>
          <p:nvPr/>
        </p:nvCxnSpPr>
        <p:spPr>
          <a:xfrm rot="10800000" flipH="1">
            <a:off x="5856074" y="4042825"/>
            <a:ext cx="1283100" cy="1154700"/>
          </a:xfrm>
          <a:prstGeom prst="straightConnector1">
            <a:avLst/>
          </a:prstGeom>
          <a:noFill/>
          <a:ln w="19050" cap="flat">
            <a:solidFill>
              <a:schemeClr val="dk2"/>
            </a:solidFill>
            <a:prstDash val="solid"/>
            <a:round/>
            <a:headEnd type="none" w="lg" len="lg"/>
            <a:tailEnd type="triangle" w="lg" len="lg"/>
          </a:ln>
        </p:spPr>
      </p:cxnSp>
      <p:cxnSp>
        <p:nvCxnSpPr>
          <p:cNvPr id="914" name="Shape 914"/>
          <p:cNvCxnSpPr>
            <a:stCxn id="883" idx="3"/>
            <a:endCxn id="892" idx="2"/>
          </p:cNvCxnSpPr>
          <p:nvPr/>
        </p:nvCxnSpPr>
        <p:spPr>
          <a:xfrm>
            <a:off x="5856074" y="5197525"/>
            <a:ext cx="1408800" cy="176400"/>
          </a:xfrm>
          <a:prstGeom prst="straightConnector1">
            <a:avLst/>
          </a:prstGeom>
          <a:noFill/>
          <a:ln w="19050" cap="flat">
            <a:solidFill>
              <a:schemeClr val="dk2"/>
            </a:solidFill>
            <a:prstDash val="solid"/>
            <a:round/>
            <a:headEnd type="none" w="lg" len="lg"/>
            <a:tailEnd type="triangle" w="lg" len="lg"/>
          </a:ln>
        </p:spPr>
      </p:cxnSp>
      <p:grpSp>
        <p:nvGrpSpPr>
          <p:cNvPr id="915" name="Shape 915"/>
          <p:cNvGrpSpPr/>
          <p:nvPr/>
        </p:nvGrpSpPr>
        <p:grpSpPr>
          <a:xfrm>
            <a:off x="3568850" y="4266750"/>
            <a:ext cx="302099" cy="410699"/>
            <a:chOff x="1988825" y="3021975"/>
            <a:chExt cx="302099" cy="410699"/>
          </a:xfrm>
        </p:grpSpPr>
        <p:sp>
          <p:nvSpPr>
            <p:cNvPr id="916" name="Shape 916"/>
            <p:cNvSpPr/>
            <p:nvPr/>
          </p:nvSpPr>
          <p:spPr>
            <a:xfrm>
              <a:off x="1988825" y="3021975"/>
              <a:ext cx="302099" cy="4106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917" name="Shape 917"/>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918" name="Shape 918"/>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919" name="Shape 919"/>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920" name="Shape 920"/>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grpSp>
        <p:nvGrpSpPr>
          <p:cNvPr id="921" name="Shape 921"/>
          <p:cNvGrpSpPr/>
          <p:nvPr/>
        </p:nvGrpSpPr>
        <p:grpSpPr>
          <a:xfrm>
            <a:off x="6526275" y="3717950"/>
            <a:ext cx="346899" cy="356474"/>
            <a:chOff x="6467575" y="3093850"/>
            <a:chExt cx="346899" cy="356474"/>
          </a:xfrm>
        </p:grpSpPr>
        <p:sp>
          <p:nvSpPr>
            <p:cNvPr id="922" name="Shape 922"/>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23" name="Shape 923"/>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24" name="Shape 924"/>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925" name="Shape 925"/>
          <p:cNvGrpSpPr/>
          <p:nvPr/>
        </p:nvGrpSpPr>
        <p:grpSpPr>
          <a:xfrm>
            <a:off x="6434762" y="4426712"/>
            <a:ext cx="346899" cy="356474"/>
            <a:chOff x="6467575" y="3093850"/>
            <a:chExt cx="346899" cy="356474"/>
          </a:xfrm>
        </p:grpSpPr>
        <p:sp>
          <p:nvSpPr>
            <p:cNvPr id="926" name="Shape 926"/>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27" name="Shape 927"/>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28" name="Shape 928"/>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929" name="Shape 929"/>
          <p:cNvGrpSpPr/>
          <p:nvPr/>
        </p:nvGrpSpPr>
        <p:grpSpPr>
          <a:xfrm>
            <a:off x="6467562" y="5107475"/>
            <a:ext cx="346899" cy="356474"/>
            <a:chOff x="6467575" y="3093850"/>
            <a:chExt cx="346899" cy="356474"/>
          </a:xfrm>
        </p:grpSpPr>
        <p:sp>
          <p:nvSpPr>
            <p:cNvPr id="930" name="Shape 930"/>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31" name="Shape 931"/>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32" name="Shape 932"/>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933" name="Shape 933"/>
          <p:cNvGrpSpPr/>
          <p:nvPr/>
        </p:nvGrpSpPr>
        <p:grpSpPr>
          <a:xfrm>
            <a:off x="3294549" y="2570710"/>
            <a:ext cx="2561531" cy="1562345"/>
            <a:chOff x="2784425" y="2622400"/>
            <a:chExt cx="3469499" cy="1959300"/>
          </a:xfrm>
        </p:grpSpPr>
        <p:sp>
          <p:nvSpPr>
            <p:cNvPr id="934" name="Shape 934"/>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ManuOpti</a:t>
              </a:r>
            </a:p>
          </p:txBody>
        </p:sp>
        <p:sp>
          <p:nvSpPr>
            <p:cNvPr id="935" name="Shape 935"/>
            <p:cNvSpPr/>
            <p:nvPr/>
          </p:nvSpPr>
          <p:spPr>
            <a:xfrm>
              <a:off x="3160125"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36" name="Shape 936"/>
            <p:cNvSpPr/>
            <p:nvPr/>
          </p:nvSpPr>
          <p:spPr>
            <a:xfrm>
              <a:off x="390920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37" name="Shape 937"/>
            <p:cNvSpPr/>
            <p:nvPr/>
          </p:nvSpPr>
          <p:spPr>
            <a:xfrm>
              <a:off x="4658275" y="34179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38" name="Shape 938"/>
            <p:cNvSpPr/>
            <p:nvPr/>
          </p:nvSpPr>
          <p:spPr>
            <a:xfrm>
              <a:off x="4658275" y="40221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39" name="Shape 939"/>
            <p:cNvSpPr/>
            <p:nvPr/>
          </p:nvSpPr>
          <p:spPr>
            <a:xfrm>
              <a:off x="540735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940" name="Shape 940"/>
            <p:cNvCxnSpPr>
              <a:stCxn id="935" idx="3"/>
              <a:endCxn id="936" idx="1"/>
            </p:cNvCxnSpPr>
            <p:nvPr/>
          </p:nvCxnSpPr>
          <p:spPr>
            <a:xfrm>
              <a:off x="3462224" y="3871099"/>
              <a:ext cx="447000" cy="0"/>
            </a:xfrm>
            <a:prstGeom prst="straightConnector1">
              <a:avLst/>
            </a:prstGeom>
            <a:noFill/>
            <a:ln w="19050" cap="flat">
              <a:solidFill>
                <a:schemeClr val="dk2"/>
              </a:solidFill>
              <a:prstDash val="solid"/>
              <a:round/>
              <a:headEnd type="none" w="lg" len="lg"/>
              <a:tailEnd type="triangle" w="lg" len="lg"/>
            </a:ln>
          </p:spPr>
        </p:cxnSp>
        <p:cxnSp>
          <p:nvCxnSpPr>
            <p:cNvPr id="941" name="Shape 941"/>
            <p:cNvCxnSpPr>
              <a:stCxn id="936" idx="3"/>
              <a:endCxn id="937" idx="1"/>
            </p:cNvCxnSpPr>
            <p:nvPr/>
          </p:nvCxnSpPr>
          <p:spPr>
            <a:xfrm rot="10800000" flipH="1">
              <a:off x="4211299"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942" name="Shape 942"/>
            <p:cNvCxnSpPr>
              <a:stCxn id="937" idx="3"/>
              <a:endCxn id="939" idx="1"/>
            </p:cNvCxnSpPr>
            <p:nvPr/>
          </p:nvCxnSpPr>
          <p:spPr>
            <a:xfrm>
              <a:off x="4960374"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943" name="Shape 943"/>
            <p:cNvCxnSpPr>
              <a:stCxn id="936" idx="3"/>
              <a:endCxn id="938" idx="1"/>
            </p:cNvCxnSpPr>
            <p:nvPr/>
          </p:nvCxnSpPr>
          <p:spPr>
            <a:xfrm>
              <a:off x="4211299" y="3871099"/>
              <a:ext cx="447000" cy="302100"/>
            </a:xfrm>
            <a:prstGeom prst="straightConnector1">
              <a:avLst/>
            </a:prstGeom>
            <a:noFill/>
            <a:ln w="19050" cap="flat">
              <a:solidFill>
                <a:schemeClr val="dk2"/>
              </a:solidFill>
              <a:prstDash val="solid"/>
              <a:round/>
              <a:headEnd type="none" w="lg" len="lg"/>
              <a:tailEnd type="triangle" w="lg" len="lg"/>
            </a:ln>
          </p:spPr>
        </p:cxnSp>
        <p:cxnSp>
          <p:nvCxnSpPr>
            <p:cNvPr id="944" name="Shape 944"/>
            <p:cNvCxnSpPr>
              <a:stCxn id="938" idx="3"/>
              <a:endCxn id="939" idx="1"/>
            </p:cNvCxnSpPr>
            <p:nvPr/>
          </p:nvCxnSpPr>
          <p:spPr>
            <a:xfrm rot="10800000" flipH="1">
              <a:off x="4960374" y="3871100"/>
              <a:ext cx="447000" cy="302100"/>
            </a:xfrm>
            <a:prstGeom prst="straightConnector1">
              <a:avLst/>
            </a:prstGeom>
            <a:noFill/>
            <a:ln w="19050" cap="flat">
              <a:solidFill>
                <a:schemeClr val="dk2"/>
              </a:solidFill>
              <a:prstDash val="solid"/>
              <a:round/>
              <a:headEnd type="none" w="lg" len="lg"/>
              <a:tailEnd type="triangle" w="lg" len="lg"/>
            </a:ln>
          </p:spPr>
        </p:cxnSp>
        <p:sp>
          <p:nvSpPr>
            <p:cNvPr id="945" name="Shape 945"/>
            <p:cNvSpPr/>
            <p:nvPr/>
          </p:nvSpPr>
          <p:spPr>
            <a:xfrm>
              <a:off x="3300100" y="3233800"/>
              <a:ext cx="2276175" cy="500900"/>
            </a:xfrm>
            <a:custGeom>
              <a:avLst/>
              <a:gdLst/>
              <a:ahLst/>
              <a:cxnLst/>
              <a:rect l="0" t="0" r="0" b="0"/>
              <a:pathLst>
                <a:path w="91047" h="20036" extrusionOk="0">
                  <a:moveTo>
                    <a:pt x="91047" y="20036"/>
                  </a:moveTo>
                  <a:lnTo>
                    <a:pt x="91047" y="0"/>
                  </a:lnTo>
                  <a:lnTo>
                    <a:pt x="0" y="0"/>
                  </a:lnTo>
                  <a:lnTo>
                    <a:pt x="0" y="19741"/>
                  </a:lnTo>
                </a:path>
              </a:pathLst>
            </a:custGeom>
            <a:noFill/>
            <a:ln w="19050" cap="flat">
              <a:solidFill>
                <a:schemeClr val="dk2"/>
              </a:solidFill>
              <a:prstDash val="lgDash"/>
              <a:round/>
              <a:headEnd type="none" w="lg" len="lg"/>
              <a:tailEnd type="triangle" w="lg" len="lg"/>
            </a:ln>
          </p:spPr>
        </p:sp>
      </p:grpSp>
      <p:cxnSp>
        <p:nvCxnSpPr>
          <p:cNvPr id="946" name="Shape 946"/>
          <p:cNvCxnSpPr/>
          <p:nvPr/>
        </p:nvCxnSpPr>
        <p:spPr>
          <a:xfrm>
            <a:off x="3941275" y="3749275"/>
            <a:ext cx="0" cy="1156800"/>
          </a:xfrm>
          <a:prstGeom prst="straightConnector1">
            <a:avLst/>
          </a:prstGeom>
          <a:noFill/>
          <a:ln w="19050" cap="flat">
            <a:solidFill>
              <a:schemeClr val="dk2"/>
            </a:solidFill>
            <a:prstDash val="dash"/>
            <a:round/>
            <a:headEnd type="triangle" w="lg" len="lg"/>
            <a:tailEnd type="triangle" w="lg" len="lg"/>
          </a:ln>
        </p:spPr>
      </p:cxnSp>
      <p:sp>
        <p:nvSpPr>
          <p:cNvPr id="947" name="Shape 947"/>
          <p:cNvSpPr/>
          <p:nvPr/>
        </p:nvSpPr>
        <p:spPr>
          <a:xfrm>
            <a:off x="3506350" y="3410575"/>
            <a:ext cx="913500" cy="338699"/>
          </a:xfrm>
          <a:prstGeom prst="rect">
            <a:avLst/>
          </a:prstGeom>
          <a:noFill/>
          <a:ln w="19050" cap="flat">
            <a:solidFill>
              <a:schemeClr val="dk2"/>
            </a:solidFill>
            <a:prstDash val="dash"/>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948" name="Shape 948"/>
          <p:cNvCxnSpPr>
            <a:stCxn id="938" idx="2"/>
          </p:cNvCxnSpPr>
          <p:nvPr/>
        </p:nvCxnSpPr>
        <p:spPr>
          <a:xfrm>
            <a:off x="4789532" y="3927765"/>
            <a:ext cx="0" cy="993000"/>
          </a:xfrm>
          <a:prstGeom prst="straightConnector1">
            <a:avLst/>
          </a:prstGeom>
          <a:noFill/>
          <a:ln w="19050" cap="flat">
            <a:solidFill>
              <a:schemeClr val="dk2"/>
            </a:solidFill>
            <a:prstDash val="dash"/>
            <a:round/>
            <a:headEnd type="triangle" w="lg" len="lg"/>
            <a:tailEnd type="triangle" w="lg" len="lg"/>
          </a:ln>
        </p:spPr>
      </p:cxnSp>
      <p:cxnSp>
        <p:nvCxnSpPr>
          <p:cNvPr id="949" name="Shape 949"/>
          <p:cNvCxnSpPr/>
          <p:nvPr/>
        </p:nvCxnSpPr>
        <p:spPr>
          <a:xfrm>
            <a:off x="5347082" y="3717940"/>
            <a:ext cx="0" cy="1202700"/>
          </a:xfrm>
          <a:prstGeom prst="straightConnector1">
            <a:avLst/>
          </a:prstGeom>
          <a:noFill/>
          <a:ln w="19050" cap="flat">
            <a:solidFill>
              <a:schemeClr val="dk2"/>
            </a:solidFill>
            <a:prstDash val="dash"/>
            <a:round/>
            <a:headEnd type="triangle" w="lg" len="lg"/>
            <a:tailEnd type="triangle" w="lg" len="lg"/>
          </a:ln>
        </p:spPr>
      </p:cxnSp>
      <p:cxnSp>
        <p:nvCxnSpPr>
          <p:cNvPr id="950" name="Shape 950"/>
          <p:cNvCxnSpPr/>
          <p:nvPr/>
        </p:nvCxnSpPr>
        <p:spPr>
          <a:xfrm>
            <a:off x="1569025" y="3587375"/>
            <a:ext cx="1738500" cy="0"/>
          </a:xfrm>
          <a:prstGeom prst="straightConnector1">
            <a:avLst/>
          </a:prstGeom>
          <a:noFill/>
          <a:ln w="19050" cap="flat">
            <a:solidFill>
              <a:schemeClr val="dk2"/>
            </a:solidFill>
            <a:prstDash val="solid"/>
            <a:round/>
            <a:headEnd type="triangle" w="lg" len="lg"/>
            <a:tailEnd type="triangle" w="lg" len="lg"/>
          </a:ln>
        </p:spPr>
      </p:cxnSp>
      <p:grpSp>
        <p:nvGrpSpPr>
          <p:cNvPr id="951" name="Shape 951"/>
          <p:cNvGrpSpPr/>
          <p:nvPr/>
        </p:nvGrpSpPr>
        <p:grpSpPr>
          <a:xfrm>
            <a:off x="4424325" y="4266750"/>
            <a:ext cx="302099" cy="410699"/>
            <a:chOff x="1988825" y="3021975"/>
            <a:chExt cx="302099" cy="410699"/>
          </a:xfrm>
        </p:grpSpPr>
        <p:sp>
          <p:nvSpPr>
            <p:cNvPr id="952" name="Shape 952"/>
            <p:cNvSpPr/>
            <p:nvPr/>
          </p:nvSpPr>
          <p:spPr>
            <a:xfrm>
              <a:off x="1988825" y="3021975"/>
              <a:ext cx="302099" cy="4106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953" name="Shape 953"/>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954" name="Shape 954"/>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955" name="Shape 955"/>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956" name="Shape 956"/>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grpSp>
        <p:nvGrpSpPr>
          <p:cNvPr id="957" name="Shape 957"/>
          <p:cNvGrpSpPr/>
          <p:nvPr/>
        </p:nvGrpSpPr>
        <p:grpSpPr>
          <a:xfrm>
            <a:off x="4979712" y="4266750"/>
            <a:ext cx="302099" cy="410699"/>
            <a:chOff x="1988825" y="3021975"/>
            <a:chExt cx="302099" cy="410699"/>
          </a:xfrm>
        </p:grpSpPr>
        <p:sp>
          <p:nvSpPr>
            <p:cNvPr id="958" name="Shape 958"/>
            <p:cNvSpPr/>
            <p:nvPr/>
          </p:nvSpPr>
          <p:spPr>
            <a:xfrm>
              <a:off x="1988825" y="3021975"/>
              <a:ext cx="302099" cy="4106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959" name="Shape 959"/>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960" name="Shape 960"/>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961" name="Shape 961"/>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962" name="Shape 962"/>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grpSp>
        <p:nvGrpSpPr>
          <p:cNvPr id="963" name="Shape 963"/>
          <p:cNvGrpSpPr/>
          <p:nvPr/>
        </p:nvGrpSpPr>
        <p:grpSpPr>
          <a:xfrm>
            <a:off x="2287225" y="3093850"/>
            <a:ext cx="302099" cy="410699"/>
            <a:chOff x="1988825" y="3021975"/>
            <a:chExt cx="302099" cy="410699"/>
          </a:xfrm>
        </p:grpSpPr>
        <p:sp>
          <p:nvSpPr>
            <p:cNvPr id="964" name="Shape 964"/>
            <p:cNvSpPr/>
            <p:nvPr/>
          </p:nvSpPr>
          <p:spPr>
            <a:xfrm>
              <a:off x="1988825" y="3021975"/>
              <a:ext cx="302099" cy="4106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965" name="Shape 965"/>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966" name="Shape 966"/>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967" name="Shape 967"/>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968" name="Shape 968"/>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8"/>
        <p:cNvGrpSpPr/>
        <p:nvPr/>
      </p:nvGrpSpPr>
      <p:grpSpPr>
        <a:xfrm>
          <a:off x="0" y="0"/>
          <a:ext cx="0" cy="0"/>
          <a:chOff x="0" y="0"/>
          <a:chExt cx="0" cy="0"/>
        </a:xfrm>
      </p:grpSpPr>
      <p:sp>
        <p:nvSpPr>
          <p:cNvPr id="119" name="Shape 119"/>
          <p:cNvSpPr txBox="1"/>
          <p:nvPr/>
        </p:nvSpPr>
        <p:spPr>
          <a:xfrm>
            <a:off x="8709025" y="433387"/>
            <a:ext cx="434974" cy="365125"/>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None/>
            </a:pPr>
            <a:endParaRPr sz="2400" b="0" i="0" u="none" strike="noStrike" cap="none" baseline="0">
              <a:solidFill>
                <a:schemeClr val="lt1"/>
              </a:solidFill>
              <a:latin typeface="Calibri"/>
              <a:ea typeface="Calibri"/>
              <a:cs typeface="Calibri"/>
              <a:sym typeface="Calibri"/>
            </a:endParaRPr>
          </a:p>
        </p:txBody>
      </p:sp>
      <p:sp>
        <p:nvSpPr>
          <p:cNvPr id="120" name="Shape 120"/>
          <p:cNvSpPr txBox="1">
            <a:spLocks noGrp="1"/>
          </p:cNvSpPr>
          <p:nvPr>
            <p:ph type="body" idx="1"/>
          </p:nvPr>
        </p:nvSpPr>
        <p:spPr>
          <a:xfrm>
            <a:off x="355600" y="1295400"/>
            <a:ext cx="8226300" cy="4522799"/>
          </a:xfrm>
          <a:prstGeom prst="rect">
            <a:avLst/>
          </a:prstGeom>
        </p:spPr>
        <p:txBody>
          <a:bodyPr lIns="91425" tIns="91425" rIns="91425" bIns="91425" anchor="t" anchorCtr="0">
            <a:noAutofit/>
          </a:bodyPr>
          <a:lstStyle/>
          <a:p>
            <a:pPr marL="339725" lvl="0" indent="-327025" rtl="0">
              <a:spcBef>
                <a:spcPts val="0"/>
              </a:spcBef>
              <a:buClr>
                <a:srgbClr val="000000"/>
              </a:buClr>
              <a:buSzPct val="100000"/>
              <a:buFont typeface="Verdana"/>
              <a:buChar char="●"/>
            </a:pPr>
            <a:r>
              <a:rPr lang="en"/>
              <a:t>Problem statement</a:t>
            </a:r>
          </a:p>
          <a:p>
            <a:pPr marL="665162" lvl="1" indent="-284162" rtl="0">
              <a:spcBef>
                <a:spcPts val="0"/>
              </a:spcBef>
              <a:buClr>
                <a:srgbClr val="000000"/>
              </a:buClr>
              <a:buSzPct val="84615"/>
              <a:buFont typeface="Verdana"/>
              <a:buChar char="●"/>
            </a:pPr>
            <a:r>
              <a:rPr lang="en"/>
              <a:t>Innovative Study of Metallurgy in Domain Grid</a:t>
            </a:r>
          </a:p>
          <a:p>
            <a:pPr marL="665162" lvl="1" indent="-284162" rtl="0">
              <a:spcBef>
                <a:spcPts val="0"/>
              </a:spcBef>
              <a:buClr>
                <a:srgbClr val="000000"/>
              </a:buClr>
              <a:buSzPct val="84615"/>
              <a:buFont typeface="Verdana"/>
              <a:buChar char="●"/>
            </a:pPr>
            <a:r>
              <a:rPr lang="en"/>
              <a:t>Problem statement and the main objective</a:t>
            </a:r>
          </a:p>
          <a:p>
            <a:pPr marL="339725" lvl="0" indent="-327025" rtl="0">
              <a:spcBef>
                <a:spcPts val="0"/>
              </a:spcBef>
              <a:buClr>
                <a:srgbClr val="000000"/>
              </a:buClr>
              <a:buSzPct val="100000"/>
              <a:buFont typeface="Verdana"/>
              <a:buChar char="●"/>
            </a:pPr>
            <a:r>
              <a:rPr lang="en"/>
              <a:t>System components</a:t>
            </a:r>
          </a:p>
          <a:p>
            <a:pPr marL="665162" lvl="1" indent="-284162" rtl="0">
              <a:spcBef>
                <a:spcPts val="0"/>
              </a:spcBef>
              <a:buClr>
                <a:srgbClr val="000000"/>
              </a:buClr>
              <a:buSzPct val="84615"/>
              <a:buFont typeface="Verdana"/>
              <a:buChar char="●"/>
            </a:pPr>
            <a:r>
              <a:rPr lang="en"/>
              <a:t>ManuOpti</a:t>
            </a:r>
          </a:p>
          <a:p>
            <a:pPr marL="665162" lvl="1" indent="-284162" rtl="0">
              <a:spcBef>
                <a:spcPts val="0"/>
              </a:spcBef>
              <a:buClr>
                <a:srgbClr val="000000"/>
              </a:buClr>
              <a:buSzPct val="84615"/>
              <a:buFont typeface="Verdana"/>
              <a:buChar char="●"/>
            </a:pPr>
            <a:r>
              <a:rPr lang="en"/>
              <a:t>Scalarm</a:t>
            </a:r>
          </a:p>
          <a:p>
            <a:pPr marL="339725" lvl="0" indent="-327025" rtl="0">
              <a:spcBef>
                <a:spcPts val="0"/>
              </a:spcBef>
              <a:buClr>
                <a:srgbClr val="000000"/>
              </a:buClr>
              <a:buSzPct val="100000"/>
              <a:buFont typeface="Verdana"/>
              <a:buChar char="●"/>
            </a:pPr>
            <a:r>
              <a:rPr lang="en"/>
              <a:t>Integrated solution</a:t>
            </a:r>
          </a:p>
          <a:p>
            <a:pPr marL="665162" lvl="1" indent="-284162" rtl="0">
              <a:spcBef>
                <a:spcPts val="0"/>
              </a:spcBef>
              <a:buClr>
                <a:srgbClr val="000000"/>
              </a:buClr>
              <a:buSzPct val="84615"/>
              <a:buFont typeface="Verdana"/>
              <a:buChar char="●"/>
            </a:pPr>
            <a:r>
              <a:rPr lang="en"/>
              <a:t>Architecture overview</a:t>
            </a:r>
          </a:p>
          <a:p>
            <a:pPr marL="665162" lvl="1" indent="-284162" rtl="0">
              <a:spcBef>
                <a:spcPts val="0"/>
              </a:spcBef>
              <a:buClr>
                <a:srgbClr val="000000"/>
              </a:buClr>
              <a:buSzPct val="84615"/>
              <a:buFont typeface="Verdana"/>
              <a:buChar char="●"/>
            </a:pPr>
            <a:r>
              <a:rPr lang="en"/>
              <a:t>User interface</a:t>
            </a:r>
          </a:p>
          <a:p>
            <a:pPr marL="339725" lvl="0" indent="-327025" rtl="0">
              <a:spcBef>
                <a:spcPts val="0"/>
              </a:spcBef>
              <a:buClr>
                <a:srgbClr val="000000"/>
              </a:buClr>
              <a:buSzPct val="100000"/>
              <a:buFont typeface="Verdana"/>
              <a:buChar char="●"/>
            </a:pPr>
            <a:r>
              <a:rPr lang="en"/>
              <a:t>Conclusions</a:t>
            </a:r>
          </a:p>
        </p:txBody>
      </p:sp>
      <p:sp>
        <p:nvSpPr>
          <p:cNvPr id="121" name="Shape 121"/>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Agenda</a:t>
            </a: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72"/>
        <p:cNvGrpSpPr/>
        <p:nvPr/>
      </p:nvGrpSpPr>
      <p:grpSpPr>
        <a:xfrm>
          <a:off x="0" y="0"/>
          <a:ext cx="0" cy="0"/>
          <a:chOff x="0" y="0"/>
          <a:chExt cx="0" cy="0"/>
        </a:xfrm>
      </p:grpSpPr>
      <p:sp>
        <p:nvSpPr>
          <p:cNvPr id="973" name="Shape 973"/>
          <p:cNvSpPr/>
          <p:nvPr/>
        </p:nvSpPr>
        <p:spPr>
          <a:xfrm>
            <a:off x="3294675" y="4909675"/>
            <a:ext cx="2561399" cy="575699"/>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Scalarm</a:t>
            </a:r>
          </a:p>
        </p:txBody>
      </p:sp>
      <p:sp>
        <p:nvSpPr>
          <p:cNvPr id="974" name="Shape 974"/>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Integrated solution - architecture overview</a:t>
            </a:r>
          </a:p>
        </p:txBody>
      </p:sp>
      <p:sp>
        <p:nvSpPr>
          <p:cNvPr id="975" name="Shape 975"/>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Wide range of resources available</a:t>
            </a:r>
          </a:p>
          <a:p>
            <a:pPr marL="457200" lvl="0" indent="-393700" rtl="0">
              <a:spcBef>
                <a:spcPts val="0"/>
              </a:spcBef>
              <a:buClr>
                <a:srgbClr val="000000"/>
              </a:buClr>
              <a:buSzPct val="100000"/>
              <a:buFont typeface="Arial"/>
              <a:buChar char="●"/>
            </a:pPr>
            <a:r>
              <a:rPr lang="en"/>
              <a:t>Advanced computational tasks monitoring</a:t>
            </a:r>
          </a:p>
        </p:txBody>
      </p:sp>
      <p:grpSp>
        <p:nvGrpSpPr>
          <p:cNvPr id="976" name="Shape 976"/>
          <p:cNvGrpSpPr/>
          <p:nvPr/>
        </p:nvGrpSpPr>
        <p:grpSpPr>
          <a:xfrm>
            <a:off x="478924" y="2982000"/>
            <a:ext cx="1016400" cy="1808400"/>
            <a:chOff x="876724" y="3112300"/>
            <a:chExt cx="1016400" cy="1808400"/>
          </a:xfrm>
        </p:grpSpPr>
        <p:sp>
          <p:nvSpPr>
            <p:cNvPr id="977" name="Shape 977"/>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78" name="Shape 978"/>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979" name="Shape 979"/>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80" name="Shape 980"/>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981" name="Shape 981"/>
          <p:cNvGrpSpPr/>
          <p:nvPr/>
        </p:nvGrpSpPr>
        <p:grpSpPr>
          <a:xfrm>
            <a:off x="7264851" y="5042564"/>
            <a:ext cx="1222754" cy="575648"/>
            <a:chOff x="6845200" y="4861775"/>
            <a:chExt cx="1564425" cy="736499"/>
          </a:xfrm>
        </p:grpSpPr>
        <p:sp>
          <p:nvSpPr>
            <p:cNvPr id="982" name="Shape 982"/>
            <p:cNvSpPr/>
            <p:nvPr/>
          </p:nvSpPr>
          <p:spPr>
            <a:xfrm>
              <a:off x="68452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83" name="Shape 983"/>
            <p:cNvSpPr/>
            <p:nvPr/>
          </p:nvSpPr>
          <p:spPr>
            <a:xfrm>
              <a:off x="73927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84" name="Shape 984"/>
            <p:cNvSpPr/>
            <p:nvPr/>
          </p:nvSpPr>
          <p:spPr>
            <a:xfrm>
              <a:off x="7962625"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985" name="Shape 985"/>
          <p:cNvGrpSpPr/>
          <p:nvPr/>
        </p:nvGrpSpPr>
        <p:grpSpPr>
          <a:xfrm>
            <a:off x="7342825" y="2383540"/>
            <a:ext cx="1030785" cy="659332"/>
            <a:chOff x="7240300" y="2390890"/>
            <a:chExt cx="1030785" cy="659332"/>
          </a:xfrm>
        </p:grpSpPr>
        <p:grpSp>
          <p:nvGrpSpPr>
            <p:cNvPr id="986" name="Shape 986"/>
            <p:cNvGrpSpPr/>
            <p:nvPr/>
          </p:nvGrpSpPr>
          <p:grpSpPr>
            <a:xfrm>
              <a:off x="7808546" y="2390890"/>
              <a:ext cx="462539" cy="270527"/>
              <a:chOff x="6992950" y="2941347"/>
              <a:chExt cx="664758" cy="388800"/>
            </a:xfrm>
          </p:grpSpPr>
          <p:sp>
            <p:nvSpPr>
              <p:cNvPr id="987" name="Shape 987"/>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88" name="Shape 988"/>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89" name="Shape 989"/>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990" name="Shape 990"/>
            <p:cNvGrpSpPr/>
            <p:nvPr/>
          </p:nvGrpSpPr>
          <p:grpSpPr>
            <a:xfrm>
              <a:off x="7540020" y="2518326"/>
              <a:ext cx="516517" cy="302097"/>
              <a:chOff x="6992950" y="2941347"/>
              <a:chExt cx="664758" cy="388800"/>
            </a:xfrm>
          </p:grpSpPr>
          <p:sp>
            <p:nvSpPr>
              <p:cNvPr id="991" name="Shape 991"/>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92" name="Shape 992"/>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93" name="Shape 993"/>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994" name="Shape 994"/>
            <p:cNvGrpSpPr/>
            <p:nvPr/>
          </p:nvGrpSpPr>
          <p:grpSpPr>
            <a:xfrm>
              <a:off x="7240300" y="2661422"/>
              <a:ext cx="664758" cy="388800"/>
              <a:chOff x="6992950" y="2941347"/>
              <a:chExt cx="664758" cy="388800"/>
            </a:xfrm>
          </p:grpSpPr>
          <p:sp>
            <p:nvSpPr>
              <p:cNvPr id="995" name="Shape 995"/>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96" name="Shape 996"/>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997" name="Shape 997"/>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
        <p:nvSpPr>
          <p:cNvPr id="998" name="Shape 998"/>
          <p:cNvSpPr txBox="1"/>
          <p:nvPr/>
        </p:nvSpPr>
        <p:spPr>
          <a:xfrm>
            <a:off x="7342830" y="3093850"/>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Grid</a:t>
            </a:r>
          </a:p>
        </p:txBody>
      </p:sp>
      <p:sp>
        <p:nvSpPr>
          <p:cNvPr id="999" name="Shape 999"/>
          <p:cNvSpPr txBox="1"/>
          <p:nvPr/>
        </p:nvSpPr>
        <p:spPr>
          <a:xfrm>
            <a:off x="7342830" y="56771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Servers</a:t>
            </a:r>
          </a:p>
        </p:txBody>
      </p:sp>
      <p:sp>
        <p:nvSpPr>
          <p:cNvPr id="1000" name="Shape 1000"/>
          <p:cNvSpPr/>
          <p:nvPr/>
        </p:nvSpPr>
        <p:spPr>
          <a:xfrm>
            <a:off x="7134700" y="3588525"/>
            <a:ext cx="1483056" cy="908387"/>
          </a:xfrm>
          <a:prstGeom prst="cloud">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01" name="Shape 1001"/>
          <p:cNvSpPr txBox="1"/>
          <p:nvPr/>
        </p:nvSpPr>
        <p:spPr>
          <a:xfrm>
            <a:off x="7324817" y="44969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Clouds</a:t>
            </a:r>
          </a:p>
        </p:txBody>
      </p:sp>
      <p:cxnSp>
        <p:nvCxnSpPr>
          <p:cNvPr id="1002" name="Shape 1002"/>
          <p:cNvCxnSpPr>
            <a:stCxn id="973" idx="3"/>
            <a:endCxn id="995" idx="2"/>
          </p:cNvCxnSpPr>
          <p:nvPr/>
        </p:nvCxnSpPr>
        <p:spPr>
          <a:xfrm rot="10800000" flipH="1">
            <a:off x="5856074" y="2877925"/>
            <a:ext cx="1486800" cy="2319600"/>
          </a:xfrm>
          <a:prstGeom prst="straightConnector1">
            <a:avLst/>
          </a:prstGeom>
          <a:noFill/>
          <a:ln w="19050" cap="flat">
            <a:solidFill>
              <a:schemeClr val="dk2"/>
            </a:solidFill>
            <a:prstDash val="solid"/>
            <a:round/>
            <a:headEnd type="none" w="lg" len="lg"/>
            <a:tailEnd type="triangle" w="lg" len="lg"/>
          </a:ln>
        </p:spPr>
      </p:cxnSp>
      <p:cxnSp>
        <p:nvCxnSpPr>
          <p:cNvPr id="1003" name="Shape 1003"/>
          <p:cNvCxnSpPr>
            <a:stCxn id="973" idx="3"/>
            <a:endCxn id="1000" idx="2"/>
          </p:cNvCxnSpPr>
          <p:nvPr/>
        </p:nvCxnSpPr>
        <p:spPr>
          <a:xfrm rot="10800000" flipH="1">
            <a:off x="5856074" y="4042825"/>
            <a:ext cx="1283100" cy="1154700"/>
          </a:xfrm>
          <a:prstGeom prst="straightConnector1">
            <a:avLst/>
          </a:prstGeom>
          <a:noFill/>
          <a:ln w="19050" cap="flat">
            <a:solidFill>
              <a:schemeClr val="dk2"/>
            </a:solidFill>
            <a:prstDash val="solid"/>
            <a:round/>
            <a:headEnd type="none" w="lg" len="lg"/>
            <a:tailEnd type="triangle" w="lg" len="lg"/>
          </a:ln>
        </p:spPr>
      </p:cxnSp>
      <p:cxnSp>
        <p:nvCxnSpPr>
          <p:cNvPr id="1004" name="Shape 1004"/>
          <p:cNvCxnSpPr>
            <a:stCxn id="973" idx="3"/>
            <a:endCxn id="982" idx="2"/>
          </p:cNvCxnSpPr>
          <p:nvPr/>
        </p:nvCxnSpPr>
        <p:spPr>
          <a:xfrm>
            <a:off x="5856074" y="5197525"/>
            <a:ext cx="1408800" cy="176400"/>
          </a:xfrm>
          <a:prstGeom prst="straightConnector1">
            <a:avLst/>
          </a:prstGeom>
          <a:noFill/>
          <a:ln w="19050" cap="flat">
            <a:solidFill>
              <a:schemeClr val="dk2"/>
            </a:solidFill>
            <a:prstDash val="solid"/>
            <a:round/>
            <a:headEnd type="none" w="lg" len="lg"/>
            <a:tailEnd type="triangle" w="lg" len="lg"/>
          </a:ln>
        </p:spPr>
      </p:cxnSp>
      <p:grpSp>
        <p:nvGrpSpPr>
          <p:cNvPr id="1005" name="Shape 1005"/>
          <p:cNvGrpSpPr/>
          <p:nvPr/>
        </p:nvGrpSpPr>
        <p:grpSpPr>
          <a:xfrm>
            <a:off x="3568850" y="4266750"/>
            <a:ext cx="302099" cy="410699"/>
            <a:chOff x="1988825" y="3021975"/>
            <a:chExt cx="302099" cy="410699"/>
          </a:xfrm>
        </p:grpSpPr>
        <p:sp>
          <p:nvSpPr>
            <p:cNvPr id="1006" name="Shape 1006"/>
            <p:cNvSpPr/>
            <p:nvPr/>
          </p:nvSpPr>
          <p:spPr>
            <a:xfrm>
              <a:off x="1988825" y="3021975"/>
              <a:ext cx="302099" cy="4106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007" name="Shape 1007"/>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1008" name="Shape 1008"/>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1009" name="Shape 1009"/>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1010" name="Shape 1010"/>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grpSp>
        <p:nvGrpSpPr>
          <p:cNvPr id="1011" name="Shape 1011"/>
          <p:cNvGrpSpPr/>
          <p:nvPr/>
        </p:nvGrpSpPr>
        <p:grpSpPr>
          <a:xfrm>
            <a:off x="6526275" y="3717950"/>
            <a:ext cx="346899" cy="356474"/>
            <a:chOff x="6467575" y="3093850"/>
            <a:chExt cx="346899" cy="356474"/>
          </a:xfrm>
        </p:grpSpPr>
        <p:sp>
          <p:nvSpPr>
            <p:cNvPr id="1012" name="Shape 1012"/>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13" name="Shape 1013"/>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14" name="Shape 1014"/>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015" name="Shape 1015"/>
          <p:cNvGrpSpPr/>
          <p:nvPr/>
        </p:nvGrpSpPr>
        <p:grpSpPr>
          <a:xfrm>
            <a:off x="6434762" y="4426712"/>
            <a:ext cx="346899" cy="356474"/>
            <a:chOff x="6467575" y="3093850"/>
            <a:chExt cx="346899" cy="356474"/>
          </a:xfrm>
        </p:grpSpPr>
        <p:sp>
          <p:nvSpPr>
            <p:cNvPr id="1016" name="Shape 1016"/>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17" name="Shape 1017"/>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18" name="Shape 1018"/>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019" name="Shape 1019"/>
          <p:cNvGrpSpPr/>
          <p:nvPr/>
        </p:nvGrpSpPr>
        <p:grpSpPr>
          <a:xfrm>
            <a:off x="6467562" y="5107475"/>
            <a:ext cx="346899" cy="356474"/>
            <a:chOff x="6467575" y="3093850"/>
            <a:chExt cx="346899" cy="356474"/>
          </a:xfrm>
        </p:grpSpPr>
        <p:sp>
          <p:nvSpPr>
            <p:cNvPr id="1020" name="Shape 1020"/>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21" name="Shape 1021"/>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22" name="Shape 1022"/>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023" name="Shape 1023"/>
          <p:cNvGrpSpPr/>
          <p:nvPr/>
        </p:nvGrpSpPr>
        <p:grpSpPr>
          <a:xfrm>
            <a:off x="3294549" y="2570710"/>
            <a:ext cx="2561531" cy="1562345"/>
            <a:chOff x="2784425" y="2622400"/>
            <a:chExt cx="3469499" cy="1959300"/>
          </a:xfrm>
        </p:grpSpPr>
        <p:sp>
          <p:nvSpPr>
            <p:cNvPr id="1024" name="Shape 1024"/>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ManuOpti</a:t>
              </a:r>
            </a:p>
          </p:txBody>
        </p:sp>
        <p:sp>
          <p:nvSpPr>
            <p:cNvPr id="1025" name="Shape 1025"/>
            <p:cNvSpPr/>
            <p:nvPr/>
          </p:nvSpPr>
          <p:spPr>
            <a:xfrm>
              <a:off x="3160125"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26" name="Shape 1026"/>
            <p:cNvSpPr/>
            <p:nvPr/>
          </p:nvSpPr>
          <p:spPr>
            <a:xfrm>
              <a:off x="390920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27" name="Shape 1027"/>
            <p:cNvSpPr/>
            <p:nvPr/>
          </p:nvSpPr>
          <p:spPr>
            <a:xfrm>
              <a:off x="4658275" y="34179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28" name="Shape 1028"/>
            <p:cNvSpPr/>
            <p:nvPr/>
          </p:nvSpPr>
          <p:spPr>
            <a:xfrm>
              <a:off x="4658275" y="40221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29" name="Shape 1029"/>
            <p:cNvSpPr/>
            <p:nvPr/>
          </p:nvSpPr>
          <p:spPr>
            <a:xfrm>
              <a:off x="540735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030" name="Shape 1030"/>
            <p:cNvCxnSpPr>
              <a:stCxn id="1025" idx="3"/>
              <a:endCxn id="1026" idx="1"/>
            </p:cNvCxnSpPr>
            <p:nvPr/>
          </p:nvCxnSpPr>
          <p:spPr>
            <a:xfrm>
              <a:off x="3462224" y="3871099"/>
              <a:ext cx="447000" cy="0"/>
            </a:xfrm>
            <a:prstGeom prst="straightConnector1">
              <a:avLst/>
            </a:prstGeom>
            <a:noFill/>
            <a:ln w="19050" cap="flat">
              <a:solidFill>
                <a:schemeClr val="dk2"/>
              </a:solidFill>
              <a:prstDash val="solid"/>
              <a:round/>
              <a:headEnd type="none" w="lg" len="lg"/>
              <a:tailEnd type="triangle" w="lg" len="lg"/>
            </a:ln>
          </p:spPr>
        </p:cxnSp>
        <p:cxnSp>
          <p:nvCxnSpPr>
            <p:cNvPr id="1031" name="Shape 1031"/>
            <p:cNvCxnSpPr>
              <a:stCxn id="1026" idx="3"/>
              <a:endCxn id="1027" idx="1"/>
            </p:cNvCxnSpPr>
            <p:nvPr/>
          </p:nvCxnSpPr>
          <p:spPr>
            <a:xfrm rot="10800000" flipH="1">
              <a:off x="4211299"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032" name="Shape 1032"/>
            <p:cNvCxnSpPr>
              <a:stCxn id="1027" idx="3"/>
              <a:endCxn id="1029" idx="1"/>
            </p:cNvCxnSpPr>
            <p:nvPr/>
          </p:nvCxnSpPr>
          <p:spPr>
            <a:xfrm>
              <a:off x="4960374"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033" name="Shape 1033"/>
            <p:cNvCxnSpPr>
              <a:stCxn id="1026" idx="3"/>
              <a:endCxn id="1028" idx="1"/>
            </p:cNvCxnSpPr>
            <p:nvPr/>
          </p:nvCxnSpPr>
          <p:spPr>
            <a:xfrm>
              <a:off x="4211299" y="38710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034" name="Shape 1034"/>
            <p:cNvCxnSpPr>
              <a:stCxn id="1028" idx="3"/>
              <a:endCxn id="1029" idx="1"/>
            </p:cNvCxnSpPr>
            <p:nvPr/>
          </p:nvCxnSpPr>
          <p:spPr>
            <a:xfrm rot="10800000" flipH="1">
              <a:off x="4960374" y="3871100"/>
              <a:ext cx="447000" cy="302100"/>
            </a:xfrm>
            <a:prstGeom prst="straightConnector1">
              <a:avLst/>
            </a:prstGeom>
            <a:noFill/>
            <a:ln w="19050" cap="flat">
              <a:solidFill>
                <a:schemeClr val="dk2"/>
              </a:solidFill>
              <a:prstDash val="solid"/>
              <a:round/>
              <a:headEnd type="none" w="lg" len="lg"/>
              <a:tailEnd type="triangle" w="lg" len="lg"/>
            </a:ln>
          </p:spPr>
        </p:cxnSp>
        <p:sp>
          <p:nvSpPr>
            <p:cNvPr id="1035" name="Shape 1035"/>
            <p:cNvSpPr/>
            <p:nvPr/>
          </p:nvSpPr>
          <p:spPr>
            <a:xfrm>
              <a:off x="3300100" y="3233800"/>
              <a:ext cx="2276175" cy="500900"/>
            </a:xfrm>
            <a:custGeom>
              <a:avLst/>
              <a:gdLst/>
              <a:ahLst/>
              <a:cxnLst/>
              <a:rect l="0" t="0" r="0" b="0"/>
              <a:pathLst>
                <a:path w="91047" h="20036" extrusionOk="0">
                  <a:moveTo>
                    <a:pt x="91047" y="20036"/>
                  </a:moveTo>
                  <a:lnTo>
                    <a:pt x="91047" y="0"/>
                  </a:lnTo>
                  <a:lnTo>
                    <a:pt x="0" y="0"/>
                  </a:lnTo>
                  <a:lnTo>
                    <a:pt x="0" y="19741"/>
                  </a:lnTo>
                </a:path>
              </a:pathLst>
            </a:custGeom>
            <a:noFill/>
            <a:ln w="19050" cap="flat">
              <a:solidFill>
                <a:schemeClr val="dk2"/>
              </a:solidFill>
              <a:prstDash val="lgDash"/>
              <a:round/>
              <a:headEnd type="none" w="lg" len="lg"/>
              <a:tailEnd type="triangle" w="lg" len="lg"/>
            </a:ln>
          </p:spPr>
        </p:sp>
      </p:grpSp>
      <p:cxnSp>
        <p:nvCxnSpPr>
          <p:cNvPr id="1036" name="Shape 1036"/>
          <p:cNvCxnSpPr/>
          <p:nvPr/>
        </p:nvCxnSpPr>
        <p:spPr>
          <a:xfrm>
            <a:off x="3941275" y="3749275"/>
            <a:ext cx="0" cy="1156800"/>
          </a:xfrm>
          <a:prstGeom prst="straightConnector1">
            <a:avLst/>
          </a:prstGeom>
          <a:noFill/>
          <a:ln w="19050" cap="flat">
            <a:solidFill>
              <a:schemeClr val="dk2"/>
            </a:solidFill>
            <a:prstDash val="dash"/>
            <a:round/>
            <a:headEnd type="triangle" w="lg" len="lg"/>
            <a:tailEnd type="triangle" w="lg" len="lg"/>
          </a:ln>
        </p:spPr>
      </p:cxnSp>
      <p:sp>
        <p:nvSpPr>
          <p:cNvPr id="1037" name="Shape 1037"/>
          <p:cNvSpPr/>
          <p:nvPr/>
        </p:nvSpPr>
        <p:spPr>
          <a:xfrm>
            <a:off x="3506350" y="3410575"/>
            <a:ext cx="913500" cy="338699"/>
          </a:xfrm>
          <a:prstGeom prst="rect">
            <a:avLst/>
          </a:prstGeom>
          <a:noFill/>
          <a:ln w="19050" cap="flat">
            <a:solidFill>
              <a:schemeClr val="dk2"/>
            </a:solidFill>
            <a:prstDash val="dash"/>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038" name="Shape 1038"/>
          <p:cNvCxnSpPr>
            <a:stCxn id="1028" idx="2"/>
          </p:cNvCxnSpPr>
          <p:nvPr/>
        </p:nvCxnSpPr>
        <p:spPr>
          <a:xfrm>
            <a:off x="4789532" y="3927765"/>
            <a:ext cx="0" cy="993000"/>
          </a:xfrm>
          <a:prstGeom prst="straightConnector1">
            <a:avLst/>
          </a:prstGeom>
          <a:noFill/>
          <a:ln w="19050" cap="flat">
            <a:solidFill>
              <a:schemeClr val="dk2"/>
            </a:solidFill>
            <a:prstDash val="dash"/>
            <a:round/>
            <a:headEnd type="triangle" w="lg" len="lg"/>
            <a:tailEnd type="triangle" w="lg" len="lg"/>
          </a:ln>
        </p:spPr>
      </p:cxnSp>
      <p:cxnSp>
        <p:nvCxnSpPr>
          <p:cNvPr id="1039" name="Shape 1039"/>
          <p:cNvCxnSpPr/>
          <p:nvPr/>
        </p:nvCxnSpPr>
        <p:spPr>
          <a:xfrm>
            <a:off x="5347082" y="3717940"/>
            <a:ext cx="0" cy="1202700"/>
          </a:xfrm>
          <a:prstGeom prst="straightConnector1">
            <a:avLst/>
          </a:prstGeom>
          <a:noFill/>
          <a:ln w="19050" cap="flat">
            <a:solidFill>
              <a:schemeClr val="dk2"/>
            </a:solidFill>
            <a:prstDash val="dash"/>
            <a:round/>
            <a:headEnd type="triangle" w="lg" len="lg"/>
            <a:tailEnd type="triangle" w="lg" len="lg"/>
          </a:ln>
        </p:spPr>
      </p:cxnSp>
      <p:cxnSp>
        <p:nvCxnSpPr>
          <p:cNvPr id="1040" name="Shape 1040"/>
          <p:cNvCxnSpPr/>
          <p:nvPr/>
        </p:nvCxnSpPr>
        <p:spPr>
          <a:xfrm>
            <a:off x="1569025" y="3587375"/>
            <a:ext cx="1738500" cy="0"/>
          </a:xfrm>
          <a:prstGeom prst="straightConnector1">
            <a:avLst/>
          </a:prstGeom>
          <a:noFill/>
          <a:ln w="38100" cap="flat">
            <a:solidFill>
              <a:srgbClr val="D70020"/>
            </a:solidFill>
            <a:prstDash val="solid"/>
            <a:round/>
            <a:headEnd type="none" w="lg" len="lg"/>
            <a:tailEnd type="triangle" w="lg" len="lg"/>
          </a:ln>
        </p:spPr>
      </p:cxnSp>
      <p:grpSp>
        <p:nvGrpSpPr>
          <p:cNvPr id="1041" name="Shape 1041"/>
          <p:cNvGrpSpPr/>
          <p:nvPr/>
        </p:nvGrpSpPr>
        <p:grpSpPr>
          <a:xfrm>
            <a:off x="4424325" y="4266750"/>
            <a:ext cx="302099" cy="410699"/>
            <a:chOff x="1988825" y="3021975"/>
            <a:chExt cx="302099" cy="410699"/>
          </a:xfrm>
        </p:grpSpPr>
        <p:sp>
          <p:nvSpPr>
            <p:cNvPr id="1042" name="Shape 1042"/>
            <p:cNvSpPr/>
            <p:nvPr/>
          </p:nvSpPr>
          <p:spPr>
            <a:xfrm>
              <a:off x="1988825" y="3021975"/>
              <a:ext cx="302099" cy="4106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043" name="Shape 1043"/>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1044" name="Shape 1044"/>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1045" name="Shape 1045"/>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1046" name="Shape 1046"/>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grpSp>
        <p:nvGrpSpPr>
          <p:cNvPr id="1047" name="Shape 1047"/>
          <p:cNvGrpSpPr/>
          <p:nvPr/>
        </p:nvGrpSpPr>
        <p:grpSpPr>
          <a:xfrm>
            <a:off x="4979712" y="4266750"/>
            <a:ext cx="302099" cy="410699"/>
            <a:chOff x="1988825" y="3021975"/>
            <a:chExt cx="302099" cy="410699"/>
          </a:xfrm>
        </p:grpSpPr>
        <p:sp>
          <p:nvSpPr>
            <p:cNvPr id="1048" name="Shape 1048"/>
            <p:cNvSpPr/>
            <p:nvPr/>
          </p:nvSpPr>
          <p:spPr>
            <a:xfrm>
              <a:off x="1988825" y="3021975"/>
              <a:ext cx="302099" cy="4106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049" name="Shape 1049"/>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1050" name="Shape 1050"/>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1051" name="Shape 1051"/>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1052" name="Shape 1052"/>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sp>
        <p:nvSpPr>
          <p:cNvPr id="1053" name="Shape 1053"/>
          <p:cNvSpPr/>
          <p:nvPr/>
        </p:nvSpPr>
        <p:spPr>
          <a:xfrm>
            <a:off x="478925" y="4263350"/>
            <a:ext cx="2424000" cy="779100"/>
          </a:xfrm>
          <a:prstGeom prst="wedgeRectCallout">
            <a:avLst>
              <a:gd name="adj1" fmla="val 30584"/>
              <a:gd name="adj2" fmla="val -112839"/>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Clr>
                <a:schemeClr val="dk1"/>
              </a:buClr>
              <a:buSzPct val="84615"/>
              <a:buFont typeface="Arial"/>
              <a:buNone/>
            </a:pPr>
            <a:r>
              <a:rPr lang="en" sz="1300" b="1">
                <a:solidFill>
                  <a:schemeClr val="dk1"/>
                </a:solidFill>
                <a:latin typeface="Verdana"/>
                <a:ea typeface="Verdana"/>
                <a:cs typeface="Verdana"/>
                <a:sym typeface="Verdana"/>
              </a:rPr>
              <a:t>Process specification with classic ManuOpti desktop GUI</a:t>
            </a:r>
          </a:p>
        </p:txBody>
      </p:sp>
      <p:grpSp>
        <p:nvGrpSpPr>
          <p:cNvPr id="1054" name="Shape 1054"/>
          <p:cNvGrpSpPr/>
          <p:nvPr/>
        </p:nvGrpSpPr>
        <p:grpSpPr>
          <a:xfrm>
            <a:off x="2287225" y="3093850"/>
            <a:ext cx="302099" cy="410699"/>
            <a:chOff x="1988825" y="3021975"/>
            <a:chExt cx="302099" cy="410699"/>
          </a:xfrm>
        </p:grpSpPr>
        <p:sp>
          <p:nvSpPr>
            <p:cNvPr id="1055" name="Shape 1055"/>
            <p:cNvSpPr/>
            <p:nvPr/>
          </p:nvSpPr>
          <p:spPr>
            <a:xfrm>
              <a:off x="1988825" y="3021975"/>
              <a:ext cx="302099" cy="410699"/>
            </a:xfrm>
            <a:prstGeom prst="rect">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056" name="Shape 1056"/>
            <p:cNvCxnSpPr/>
            <p:nvPr/>
          </p:nvCxnSpPr>
          <p:spPr>
            <a:xfrm>
              <a:off x="2037575" y="3093850"/>
              <a:ext cx="204599" cy="0"/>
            </a:xfrm>
            <a:prstGeom prst="straightConnector1">
              <a:avLst/>
            </a:prstGeom>
            <a:noFill/>
            <a:ln w="19050" cap="flat">
              <a:solidFill>
                <a:srgbClr val="D70020"/>
              </a:solidFill>
              <a:prstDash val="solid"/>
              <a:round/>
              <a:headEnd type="none" w="lg" len="lg"/>
              <a:tailEnd type="none" w="lg" len="lg"/>
            </a:ln>
          </p:spPr>
        </p:cxnSp>
        <p:cxnSp>
          <p:nvCxnSpPr>
            <p:cNvPr id="1057" name="Shape 1057"/>
            <p:cNvCxnSpPr/>
            <p:nvPr/>
          </p:nvCxnSpPr>
          <p:spPr>
            <a:xfrm>
              <a:off x="2037575" y="3165225"/>
              <a:ext cx="204599" cy="0"/>
            </a:xfrm>
            <a:prstGeom prst="straightConnector1">
              <a:avLst/>
            </a:prstGeom>
            <a:noFill/>
            <a:ln w="19050" cap="flat">
              <a:solidFill>
                <a:srgbClr val="D70020"/>
              </a:solidFill>
              <a:prstDash val="solid"/>
              <a:round/>
              <a:headEnd type="none" w="lg" len="lg"/>
              <a:tailEnd type="none" w="lg" len="lg"/>
            </a:ln>
          </p:spPr>
        </p:cxnSp>
        <p:cxnSp>
          <p:nvCxnSpPr>
            <p:cNvPr id="1058" name="Shape 1058"/>
            <p:cNvCxnSpPr/>
            <p:nvPr/>
          </p:nvCxnSpPr>
          <p:spPr>
            <a:xfrm>
              <a:off x="2037575" y="3242325"/>
              <a:ext cx="204599" cy="0"/>
            </a:xfrm>
            <a:prstGeom prst="straightConnector1">
              <a:avLst/>
            </a:prstGeom>
            <a:noFill/>
            <a:ln w="19050" cap="flat">
              <a:solidFill>
                <a:srgbClr val="D70020"/>
              </a:solidFill>
              <a:prstDash val="solid"/>
              <a:round/>
              <a:headEnd type="none" w="lg" len="lg"/>
              <a:tailEnd type="none" w="lg" len="lg"/>
            </a:ln>
          </p:spPr>
        </p:cxnSp>
        <p:cxnSp>
          <p:nvCxnSpPr>
            <p:cNvPr id="1059" name="Shape 1059"/>
            <p:cNvCxnSpPr/>
            <p:nvPr/>
          </p:nvCxnSpPr>
          <p:spPr>
            <a:xfrm>
              <a:off x="2037575" y="3321075"/>
              <a:ext cx="204599" cy="0"/>
            </a:xfrm>
            <a:prstGeom prst="straightConnector1">
              <a:avLst/>
            </a:prstGeom>
            <a:noFill/>
            <a:ln w="19050" cap="flat">
              <a:solidFill>
                <a:srgbClr val="D70020"/>
              </a:solidFill>
              <a:prstDash val="solid"/>
              <a:round/>
              <a:headEnd type="none" w="lg" len="lg"/>
              <a:tailEnd type="none" w="lg" len="lg"/>
            </a:ln>
          </p:spPr>
        </p:cxnSp>
      </p:grpSp>
    </p:spTree>
  </p:cSld>
  <p:clrMapOvr>
    <a:masterClrMapping/>
  </p:clrMapOvr>
  <p:transition spd="slow">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63"/>
        <p:cNvGrpSpPr/>
        <p:nvPr/>
      </p:nvGrpSpPr>
      <p:grpSpPr>
        <a:xfrm>
          <a:off x="0" y="0"/>
          <a:ext cx="0" cy="0"/>
          <a:chOff x="0" y="0"/>
          <a:chExt cx="0" cy="0"/>
        </a:xfrm>
      </p:grpSpPr>
      <p:sp>
        <p:nvSpPr>
          <p:cNvPr id="1064" name="Shape 1064"/>
          <p:cNvSpPr/>
          <p:nvPr/>
        </p:nvSpPr>
        <p:spPr>
          <a:xfrm>
            <a:off x="3294675" y="4909675"/>
            <a:ext cx="2561399" cy="575699"/>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Scalarm</a:t>
            </a:r>
          </a:p>
        </p:txBody>
      </p:sp>
      <p:sp>
        <p:nvSpPr>
          <p:cNvPr id="1065" name="Shape 1065"/>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Integrated solution - architecture overview</a:t>
            </a:r>
          </a:p>
        </p:txBody>
      </p:sp>
      <p:sp>
        <p:nvSpPr>
          <p:cNvPr id="1066" name="Shape 1066"/>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Wide range of resources available</a:t>
            </a:r>
          </a:p>
          <a:p>
            <a:pPr marL="457200" lvl="0" indent="-393700" rtl="0">
              <a:spcBef>
                <a:spcPts val="0"/>
              </a:spcBef>
              <a:buClr>
                <a:srgbClr val="000000"/>
              </a:buClr>
              <a:buSzPct val="100000"/>
              <a:buFont typeface="Arial"/>
              <a:buChar char="●"/>
            </a:pPr>
            <a:r>
              <a:rPr lang="en"/>
              <a:t>Advanced computational tasks monitoring</a:t>
            </a:r>
          </a:p>
        </p:txBody>
      </p:sp>
      <p:grpSp>
        <p:nvGrpSpPr>
          <p:cNvPr id="1067" name="Shape 1067"/>
          <p:cNvGrpSpPr/>
          <p:nvPr/>
        </p:nvGrpSpPr>
        <p:grpSpPr>
          <a:xfrm>
            <a:off x="478924" y="2982000"/>
            <a:ext cx="1016400" cy="1808400"/>
            <a:chOff x="876724" y="3112300"/>
            <a:chExt cx="1016400" cy="1808400"/>
          </a:xfrm>
        </p:grpSpPr>
        <p:sp>
          <p:nvSpPr>
            <p:cNvPr id="1068" name="Shape 1068"/>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69" name="Shape 1069"/>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1070" name="Shape 1070"/>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71" name="Shape 1071"/>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072" name="Shape 1072"/>
          <p:cNvGrpSpPr/>
          <p:nvPr/>
        </p:nvGrpSpPr>
        <p:grpSpPr>
          <a:xfrm>
            <a:off x="7264851" y="5042564"/>
            <a:ext cx="1222754" cy="575648"/>
            <a:chOff x="6845200" y="4861775"/>
            <a:chExt cx="1564425" cy="736499"/>
          </a:xfrm>
        </p:grpSpPr>
        <p:sp>
          <p:nvSpPr>
            <p:cNvPr id="1073" name="Shape 1073"/>
            <p:cNvSpPr/>
            <p:nvPr/>
          </p:nvSpPr>
          <p:spPr>
            <a:xfrm>
              <a:off x="68452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74" name="Shape 1074"/>
            <p:cNvSpPr/>
            <p:nvPr/>
          </p:nvSpPr>
          <p:spPr>
            <a:xfrm>
              <a:off x="73927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75" name="Shape 1075"/>
            <p:cNvSpPr/>
            <p:nvPr/>
          </p:nvSpPr>
          <p:spPr>
            <a:xfrm>
              <a:off x="7962625"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076" name="Shape 1076"/>
          <p:cNvGrpSpPr/>
          <p:nvPr/>
        </p:nvGrpSpPr>
        <p:grpSpPr>
          <a:xfrm>
            <a:off x="7342825" y="2383540"/>
            <a:ext cx="1030785" cy="659332"/>
            <a:chOff x="7240300" y="2390890"/>
            <a:chExt cx="1030785" cy="659332"/>
          </a:xfrm>
        </p:grpSpPr>
        <p:grpSp>
          <p:nvGrpSpPr>
            <p:cNvPr id="1077" name="Shape 1077"/>
            <p:cNvGrpSpPr/>
            <p:nvPr/>
          </p:nvGrpSpPr>
          <p:grpSpPr>
            <a:xfrm>
              <a:off x="7808546" y="2390890"/>
              <a:ext cx="462539" cy="270527"/>
              <a:chOff x="6992950" y="2941347"/>
              <a:chExt cx="664758" cy="388800"/>
            </a:xfrm>
          </p:grpSpPr>
          <p:sp>
            <p:nvSpPr>
              <p:cNvPr id="1078" name="Shape 1078"/>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79" name="Shape 1079"/>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80" name="Shape 1080"/>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081" name="Shape 1081"/>
            <p:cNvGrpSpPr/>
            <p:nvPr/>
          </p:nvGrpSpPr>
          <p:grpSpPr>
            <a:xfrm>
              <a:off x="7540020" y="2518326"/>
              <a:ext cx="516517" cy="302097"/>
              <a:chOff x="6992950" y="2941347"/>
              <a:chExt cx="664758" cy="388800"/>
            </a:xfrm>
          </p:grpSpPr>
          <p:sp>
            <p:nvSpPr>
              <p:cNvPr id="1082" name="Shape 1082"/>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83" name="Shape 1083"/>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84" name="Shape 1084"/>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085" name="Shape 1085"/>
            <p:cNvGrpSpPr/>
            <p:nvPr/>
          </p:nvGrpSpPr>
          <p:grpSpPr>
            <a:xfrm>
              <a:off x="7240300" y="2661422"/>
              <a:ext cx="664758" cy="388800"/>
              <a:chOff x="6992950" y="2941347"/>
              <a:chExt cx="664758" cy="388800"/>
            </a:xfrm>
          </p:grpSpPr>
          <p:sp>
            <p:nvSpPr>
              <p:cNvPr id="1086" name="Shape 1086"/>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87" name="Shape 1087"/>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88" name="Shape 1088"/>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
        <p:nvSpPr>
          <p:cNvPr id="1089" name="Shape 1089"/>
          <p:cNvSpPr txBox="1"/>
          <p:nvPr/>
        </p:nvSpPr>
        <p:spPr>
          <a:xfrm>
            <a:off x="7342830" y="3093850"/>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Grid</a:t>
            </a:r>
          </a:p>
        </p:txBody>
      </p:sp>
      <p:sp>
        <p:nvSpPr>
          <p:cNvPr id="1090" name="Shape 1090"/>
          <p:cNvSpPr txBox="1"/>
          <p:nvPr/>
        </p:nvSpPr>
        <p:spPr>
          <a:xfrm>
            <a:off x="7342830" y="56771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Servers</a:t>
            </a:r>
          </a:p>
        </p:txBody>
      </p:sp>
      <p:sp>
        <p:nvSpPr>
          <p:cNvPr id="1091" name="Shape 1091"/>
          <p:cNvSpPr/>
          <p:nvPr/>
        </p:nvSpPr>
        <p:spPr>
          <a:xfrm>
            <a:off x="7134700" y="3588525"/>
            <a:ext cx="1483056" cy="908387"/>
          </a:xfrm>
          <a:prstGeom prst="cloud">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092" name="Shape 1092"/>
          <p:cNvSpPr txBox="1"/>
          <p:nvPr/>
        </p:nvSpPr>
        <p:spPr>
          <a:xfrm>
            <a:off x="7324817" y="44969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Clouds</a:t>
            </a:r>
          </a:p>
        </p:txBody>
      </p:sp>
      <p:cxnSp>
        <p:nvCxnSpPr>
          <p:cNvPr id="1093" name="Shape 1093"/>
          <p:cNvCxnSpPr>
            <a:stCxn id="1064" idx="3"/>
            <a:endCxn id="1086" idx="2"/>
          </p:cNvCxnSpPr>
          <p:nvPr/>
        </p:nvCxnSpPr>
        <p:spPr>
          <a:xfrm rot="10800000" flipH="1">
            <a:off x="5856074" y="2877925"/>
            <a:ext cx="1486800" cy="2319600"/>
          </a:xfrm>
          <a:prstGeom prst="straightConnector1">
            <a:avLst/>
          </a:prstGeom>
          <a:noFill/>
          <a:ln w="19050" cap="flat">
            <a:solidFill>
              <a:schemeClr val="dk2"/>
            </a:solidFill>
            <a:prstDash val="solid"/>
            <a:round/>
            <a:headEnd type="none" w="lg" len="lg"/>
            <a:tailEnd type="triangle" w="lg" len="lg"/>
          </a:ln>
        </p:spPr>
      </p:cxnSp>
      <p:cxnSp>
        <p:nvCxnSpPr>
          <p:cNvPr id="1094" name="Shape 1094"/>
          <p:cNvCxnSpPr>
            <a:stCxn id="1064" idx="3"/>
            <a:endCxn id="1091" idx="2"/>
          </p:cNvCxnSpPr>
          <p:nvPr/>
        </p:nvCxnSpPr>
        <p:spPr>
          <a:xfrm rot="10800000" flipH="1">
            <a:off x="5856074" y="4042825"/>
            <a:ext cx="1283100" cy="1154700"/>
          </a:xfrm>
          <a:prstGeom prst="straightConnector1">
            <a:avLst/>
          </a:prstGeom>
          <a:noFill/>
          <a:ln w="19050" cap="flat">
            <a:solidFill>
              <a:schemeClr val="dk2"/>
            </a:solidFill>
            <a:prstDash val="solid"/>
            <a:round/>
            <a:headEnd type="none" w="lg" len="lg"/>
            <a:tailEnd type="triangle" w="lg" len="lg"/>
          </a:ln>
        </p:spPr>
      </p:cxnSp>
      <p:cxnSp>
        <p:nvCxnSpPr>
          <p:cNvPr id="1095" name="Shape 1095"/>
          <p:cNvCxnSpPr>
            <a:stCxn id="1064" idx="3"/>
            <a:endCxn id="1073" idx="2"/>
          </p:cNvCxnSpPr>
          <p:nvPr/>
        </p:nvCxnSpPr>
        <p:spPr>
          <a:xfrm>
            <a:off x="5856074" y="5197525"/>
            <a:ext cx="1408800" cy="176400"/>
          </a:xfrm>
          <a:prstGeom prst="straightConnector1">
            <a:avLst/>
          </a:prstGeom>
          <a:noFill/>
          <a:ln w="19050" cap="flat">
            <a:solidFill>
              <a:schemeClr val="dk2"/>
            </a:solidFill>
            <a:prstDash val="solid"/>
            <a:round/>
            <a:headEnd type="none" w="lg" len="lg"/>
            <a:tailEnd type="triangle" w="lg" len="lg"/>
          </a:ln>
        </p:spPr>
      </p:cxnSp>
      <p:grpSp>
        <p:nvGrpSpPr>
          <p:cNvPr id="1096" name="Shape 1096"/>
          <p:cNvGrpSpPr/>
          <p:nvPr/>
        </p:nvGrpSpPr>
        <p:grpSpPr>
          <a:xfrm>
            <a:off x="3568850" y="4266750"/>
            <a:ext cx="302099" cy="410699"/>
            <a:chOff x="1988825" y="3021975"/>
            <a:chExt cx="302099" cy="410699"/>
          </a:xfrm>
        </p:grpSpPr>
        <p:sp>
          <p:nvSpPr>
            <p:cNvPr id="1097" name="Shape 1097"/>
            <p:cNvSpPr/>
            <p:nvPr/>
          </p:nvSpPr>
          <p:spPr>
            <a:xfrm>
              <a:off x="1988825" y="3021975"/>
              <a:ext cx="302099" cy="4106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098" name="Shape 1098"/>
            <p:cNvCxnSpPr/>
            <p:nvPr/>
          </p:nvCxnSpPr>
          <p:spPr>
            <a:xfrm>
              <a:off x="2037575" y="3093850"/>
              <a:ext cx="204599" cy="0"/>
            </a:xfrm>
            <a:prstGeom prst="straightConnector1">
              <a:avLst/>
            </a:prstGeom>
            <a:noFill/>
            <a:ln w="19050" cap="flat">
              <a:solidFill>
                <a:srgbClr val="D70020"/>
              </a:solidFill>
              <a:prstDash val="solid"/>
              <a:round/>
              <a:headEnd type="none" w="lg" len="lg"/>
              <a:tailEnd type="none" w="lg" len="lg"/>
            </a:ln>
          </p:spPr>
        </p:cxnSp>
        <p:cxnSp>
          <p:nvCxnSpPr>
            <p:cNvPr id="1099" name="Shape 1099"/>
            <p:cNvCxnSpPr/>
            <p:nvPr/>
          </p:nvCxnSpPr>
          <p:spPr>
            <a:xfrm>
              <a:off x="2037575" y="3165225"/>
              <a:ext cx="204599" cy="0"/>
            </a:xfrm>
            <a:prstGeom prst="straightConnector1">
              <a:avLst/>
            </a:prstGeom>
            <a:noFill/>
            <a:ln w="19050" cap="flat">
              <a:solidFill>
                <a:srgbClr val="D70020"/>
              </a:solidFill>
              <a:prstDash val="solid"/>
              <a:round/>
              <a:headEnd type="none" w="lg" len="lg"/>
              <a:tailEnd type="none" w="lg" len="lg"/>
            </a:ln>
          </p:spPr>
        </p:cxnSp>
        <p:cxnSp>
          <p:nvCxnSpPr>
            <p:cNvPr id="1100" name="Shape 1100"/>
            <p:cNvCxnSpPr/>
            <p:nvPr/>
          </p:nvCxnSpPr>
          <p:spPr>
            <a:xfrm>
              <a:off x="2037575" y="3242325"/>
              <a:ext cx="204599" cy="0"/>
            </a:xfrm>
            <a:prstGeom prst="straightConnector1">
              <a:avLst/>
            </a:prstGeom>
            <a:noFill/>
            <a:ln w="19050" cap="flat">
              <a:solidFill>
                <a:srgbClr val="D70020"/>
              </a:solidFill>
              <a:prstDash val="solid"/>
              <a:round/>
              <a:headEnd type="none" w="lg" len="lg"/>
              <a:tailEnd type="none" w="lg" len="lg"/>
            </a:ln>
          </p:spPr>
        </p:cxnSp>
        <p:cxnSp>
          <p:nvCxnSpPr>
            <p:cNvPr id="1101" name="Shape 1101"/>
            <p:cNvCxnSpPr/>
            <p:nvPr/>
          </p:nvCxnSpPr>
          <p:spPr>
            <a:xfrm>
              <a:off x="2037575" y="3321075"/>
              <a:ext cx="204599" cy="0"/>
            </a:xfrm>
            <a:prstGeom prst="straightConnector1">
              <a:avLst/>
            </a:prstGeom>
            <a:noFill/>
            <a:ln w="19050" cap="flat">
              <a:solidFill>
                <a:srgbClr val="D70020"/>
              </a:solidFill>
              <a:prstDash val="solid"/>
              <a:round/>
              <a:headEnd type="none" w="lg" len="lg"/>
              <a:tailEnd type="none" w="lg" len="lg"/>
            </a:ln>
          </p:spPr>
        </p:cxnSp>
      </p:grpSp>
      <p:grpSp>
        <p:nvGrpSpPr>
          <p:cNvPr id="1102" name="Shape 1102"/>
          <p:cNvGrpSpPr/>
          <p:nvPr/>
        </p:nvGrpSpPr>
        <p:grpSpPr>
          <a:xfrm>
            <a:off x="6526275" y="3717950"/>
            <a:ext cx="346899" cy="356474"/>
            <a:chOff x="6467575" y="3093850"/>
            <a:chExt cx="346899" cy="356474"/>
          </a:xfrm>
        </p:grpSpPr>
        <p:sp>
          <p:nvSpPr>
            <p:cNvPr id="1103" name="Shape 1103"/>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04" name="Shape 1104"/>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05" name="Shape 1105"/>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106" name="Shape 1106"/>
          <p:cNvGrpSpPr/>
          <p:nvPr/>
        </p:nvGrpSpPr>
        <p:grpSpPr>
          <a:xfrm>
            <a:off x="6434762" y="4426712"/>
            <a:ext cx="346899" cy="356474"/>
            <a:chOff x="6467575" y="3093850"/>
            <a:chExt cx="346899" cy="356474"/>
          </a:xfrm>
        </p:grpSpPr>
        <p:sp>
          <p:nvSpPr>
            <p:cNvPr id="1107" name="Shape 1107"/>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08" name="Shape 1108"/>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09" name="Shape 1109"/>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110" name="Shape 1110"/>
          <p:cNvGrpSpPr/>
          <p:nvPr/>
        </p:nvGrpSpPr>
        <p:grpSpPr>
          <a:xfrm>
            <a:off x="6467562" y="5107475"/>
            <a:ext cx="346899" cy="356474"/>
            <a:chOff x="6467575" y="3093850"/>
            <a:chExt cx="346899" cy="356474"/>
          </a:xfrm>
        </p:grpSpPr>
        <p:sp>
          <p:nvSpPr>
            <p:cNvPr id="1111" name="Shape 1111"/>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12" name="Shape 1112"/>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13" name="Shape 1113"/>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114" name="Shape 1114"/>
          <p:cNvGrpSpPr/>
          <p:nvPr/>
        </p:nvGrpSpPr>
        <p:grpSpPr>
          <a:xfrm>
            <a:off x="3294549" y="2570710"/>
            <a:ext cx="2561531" cy="1562345"/>
            <a:chOff x="2784425" y="2622400"/>
            <a:chExt cx="3469499" cy="1959300"/>
          </a:xfrm>
        </p:grpSpPr>
        <p:sp>
          <p:nvSpPr>
            <p:cNvPr id="1115" name="Shape 1115"/>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ManuOpti</a:t>
              </a:r>
            </a:p>
          </p:txBody>
        </p:sp>
        <p:sp>
          <p:nvSpPr>
            <p:cNvPr id="1116" name="Shape 1116"/>
            <p:cNvSpPr/>
            <p:nvPr/>
          </p:nvSpPr>
          <p:spPr>
            <a:xfrm>
              <a:off x="3160125"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17" name="Shape 1117"/>
            <p:cNvSpPr/>
            <p:nvPr/>
          </p:nvSpPr>
          <p:spPr>
            <a:xfrm>
              <a:off x="390920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18" name="Shape 1118"/>
            <p:cNvSpPr/>
            <p:nvPr/>
          </p:nvSpPr>
          <p:spPr>
            <a:xfrm>
              <a:off x="4658275" y="34179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19" name="Shape 1119"/>
            <p:cNvSpPr/>
            <p:nvPr/>
          </p:nvSpPr>
          <p:spPr>
            <a:xfrm>
              <a:off x="4658275" y="40221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20" name="Shape 1120"/>
            <p:cNvSpPr/>
            <p:nvPr/>
          </p:nvSpPr>
          <p:spPr>
            <a:xfrm>
              <a:off x="540735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121" name="Shape 1121"/>
            <p:cNvCxnSpPr>
              <a:stCxn id="1116" idx="3"/>
              <a:endCxn id="1117" idx="1"/>
            </p:cNvCxnSpPr>
            <p:nvPr/>
          </p:nvCxnSpPr>
          <p:spPr>
            <a:xfrm>
              <a:off x="3462224" y="3871099"/>
              <a:ext cx="447000" cy="0"/>
            </a:xfrm>
            <a:prstGeom prst="straightConnector1">
              <a:avLst/>
            </a:prstGeom>
            <a:noFill/>
            <a:ln w="19050" cap="flat">
              <a:solidFill>
                <a:schemeClr val="dk2"/>
              </a:solidFill>
              <a:prstDash val="solid"/>
              <a:round/>
              <a:headEnd type="none" w="lg" len="lg"/>
              <a:tailEnd type="triangle" w="lg" len="lg"/>
            </a:ln>
          </p:spPr>
        </p:cxnSp>
        <p:cxnSp>
          <p:nvCxnSpPr>
            <p:cNvPr id="1122" name="Shape 1122"/>
            <p:cNvCxnSpPr>
              <a:stCxn id="1117" idx="3"/>
              <a:endCxn id="1118" idx="1"/>
            </p:cNvCxnSpPr>
            <p:nvPr/>
          </p:nvCxnSpPr>
          <p:spPr>
            <a:xfrm rot="10800000" flipH="1">
              <a:off x="4211299"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123" name="Shape 1123"/>
            <p:cNvCxnSpPr>
              <a:stCxn id="1118" idx="3"/>
              <a:endCxn id="1120" idx="1"/>
            </p:cNvCxnSpPr>
            <p:nvPr/>
          </p:nvCxnSpPr>
          <p:spPr>
            <a:xfrm>
              <a:off x="4960374"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124" name="Shape 1124"/>
            <p:cNvCxnSpPr>
              <a:stCxn id="1117" idx="3"/>
              <a:endCxn id="1119" idx="1"/>
            </p:cNvCxnSpPr>
            <p:nvPr/>
          </p:nvCxnSpPr>
          <p:spPr>
            <a:xfrm>
              <a:off x="4211299" y="38710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125" name="Shape 1125"/>
            <p:cNvCxnSpPr>
              <a:stCxn id="1119" idx="3"/>
              <a:endCxn id="1120" idx="1"/>
            </p:cNvCxnSpPr>
            <p:nvPr/>
          </p:nvCxnSpPr>
          <p:spPr>
            <a:xfrm rot="10800000" flipH="1">
              <a:off x="4960374" y="3871100"/>
              <a:ext cx="447000" cy="302100"/>
            </a:xfrm>
            <a:prstGeom prst="straightConnector1">
              <a:avLst/>
            </a:prstGeom>
            <a:noFill/>
            <a:ln w="19050" cap="flat">
              <a:solidFill>
                <a:schemeClr val="dk2"/>
              </a:solidFill>
              <a:prstDash val="solid"/>
              <a:round/>
              <a:headEnd type="none" w="lg" len="lg"/>
              <a:tailEnd type="triangle" w="lg" len="lg"/>
            </a:ln>
          </p:spPr>
        </p:cxnSp>
        <p:sp>
          <p:nvSpPr>
            <p:cNvPr id="1126" name="Shape 1126"/>
            <p:cNvSpPr/>
            <p:nvPr/>
          </p:nvSpPr>
          <p:spPr>
            <a:xfrm>
              <a:off x="3300100" y="3233800"/>
              <a:ext cx="2276175" cy="500900"/>
            </a:xfrm>
            <a:custGeom>
              <a:avLst/>
              <a:gdLst/>
              <a:ahLst/>
              <a:cxnLst/>
              <a:rect l="0" t="0" r="0" b="0"/>
              <a:pathLst>
                <a:path w="91047" h="20036" extrusionOk="0">
                  <a:moveTo>
                    <a:pt x="91047" y="20036"/>
                  </a:moveTo>
                  <a:lnTo>
                    <a:pt x="91047" y="0"/>
                  </a:lnTo>
                  <a:lnTo>
                    <a:pt x="0" y="0"/>
                  </a:lnTo>
                  <a:lnTo>
                    <a:pt x="0" y="19741"/>
                  </a:lnTo>
                </a:path>
              </a:pathLst>
            </a:custGeom>
            <a:noFill/>
            <a:ln w="19050" cap="flat">
              <a:solidFill>
                <a:schemeClr val="dk2"/>
              </a:solidFill>
              <a:prstDash val="lgDash"/>
              <a:round/>
              <a:headEnd type="none" w="lg" len="lg"/>
              <a:tailEnd type="triangle" w="lg" len="lg"/>
            </a:ln>
          </p:spPr>
        </p:sp>
      </p:grpSp>
      <p:cxnSp>
        <p:nvCxnSpPr>
          <p:cNvPr id="1127" name="Shape 1127"/>
          <p:cNvCxnSpPr/>
          <p:nvPr/>
        </p:nvCxnSpPr>
        <p:spPr>
          <a:xfrm>
            <a:off x="3941275" y="3749275"/>
            <a:ext cx="0" cy="1156800"/>
          </a:xfrm>
          <a:prstGeom prst="straightConnector1">
            <a:avLst/>
          </a:prstGeom>
          <a:noFill/>
          <a:ln w="38100" cap="flat">
            <a:solidFill>
              <a:srgbClr val="D70020"/>
            </a:solidFill>
            <a:prstDash val="dash"/>
            <a:round/>
            <a:headEnd type="none" w="lg" len="lg"/>
            <a:tailEnd type="triangle" w="lg" len="lg"/>
          </a:ln>
        </p:spPr>
      </p:cxnSp>
      <p:sp>
        <p:nvSpPr>
          <p:cNvPr id="1128" name="Shape 1128"/>
          <p:cNvSpPr/>
          <p:nvPr/>
        </p:nvSpPr>
        <p:spPr>
          <a:xfrm>
            <a:off x="3506350" y="3410575"/>
            <a:ext cx="913500" cy="338699"/>
          </a:xfrm>
          <a:prstGeom prst="rect">
            <a:avLst/>
          </a:prstGeom>
          <a:noFill/>
          <a:ln w="19050" cap="flat">
            <a:solidFill>
              <a:schemeClr val="dk2"/>
            </a:solidFill>
            <a:prstDash val="dash"/>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129" name="Shape 1129"/>
          <p:cNvCxnSpPr>
            <a:stCxn id="1119" idx="2"/>
          </p:cNvCxnSpPr>
          <p:nvPr/>
        </p:nvCxnSpPr>
        <p:spPr>
          <a:xfrm>
            <a:off x="4789532" y="3927765"/>
            <a:ext cx="0" cy="993000"/>
          </a:xfrm>
          <a:prstGeom prst="straightConnector1">
            <a:avLst/>
          </a:prstGeom>
          <a:noFill/>
          <a:ln w="38100" cap="flat">
            <a:solidFill>
              <a:srgbClr val="D70020"/>
            </a:solidFill>
            <a:prstDash val="dash"/>
            <a:round/>
            <a:headEnd type="none" w="lg" len="lg"/>
            <a:tailEnd type="triangle" w="lg" len="lg"/>
          </a:ln>
        </p:spPr>
      </p:cxnSp>
      <p:cxnSp>
        <p:nvCxnSpPr>
          <p:cNvPr id="1130" name="Shape 1130"/>
          <p:cNvCxnSpPr/>
          <p:nvPr/>
        </p:nvCxnSpPr>
        <p:spPr>
          <a:xfrm>
            <a:off x="5347082" y="3717940"/>
            <a:ext cx="0" cy="1202700"/>
          </a:xfrm>
          <a:prstGeom prst="straightConnector1">
            <a:avLst/>
          </a:prstGeom>
          <a:noFill/>
          <a:ln w="38100" cap="flat">
            <a:solidFill>
              <a:srgbClr val="D70020"/>
            </a:solidFill>
            <a:prstDash val="dash"/>
            <a:round/>
            <a:headEnd type="none" w="lg" len="lg"/>
            <a:tailEnd type="triangle" w="lg" len="lg"/>
          </a:ln>
        </p:spPr>
      </p:cxnSp>
      <p:cxnSp>
        <p:nvCxnSpPr>
          <p:cNvPr id="1131" name="Shape 1131"/>
          <p:cNvCxnSpPr/>
          <p:nvPr/>
        </p:nvCxnSpPr>
        <p:spPr>
          <a:xfrm>
            <a:off x="1569025" y="3587375"/>
            <a:ext cx="1738500" cy="0"/>
          </a:xfrm>
          <a:prstGeom prst="straightConnector1">
            <a:avLst/>
          </a:prstGeom>
          <a:noFill/>
          <a:ln w="19050" cap="flat">
            <a:solidFill>
              <a:schemeClr val="dk2"/>
            </a:solidFill>
            <a:prstDash val="solid"/>
            <a:round/>
            <a:headEnd type="triangle" w="lg" len="lg"/>
            <a:tailEnd type="triangle" w="lg" len="lg"/>
          </a:ln>
        </p:spPr>
      </p:cxnSp>
      <p:grpSp>
        <p:nvGrpSpPr>
          <p:cNvPr id="1132" name="Shape 1132"/>
          <p:cNvGrpSpPr/>
          <p:nvPr/>
        </p:nvGrpSpPr>
        <p:grpSpPr>
          <a:xfrm>
            <a:off x="4424325" y="4266750"/>
            <a:ext cx="302099" cy="410699"/>
            <a:chOff x="1988825" y="3021975"/>
            <a:chExt cx="302099" cy="410699"/>
          </a:xfrm>
        </p:grpSpPr>
        <p:sp>
          <p:nvSpPr>
            <p:cNvPr id="1133" name="Shape 1133"/>
            <p:cNvSpPr/>
            <p:nvPr/>
          </p:nvSpPr>
          <p:spPr>
            <a:xfrm>
              <a:off x="1988825" y="3021975"/>
              <a:ext cx="302099" cy="4106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134" name="Shape 1134"/>
            <p:cNvCxnSpPr/>
            <p:nvPr/>
          </p:nvCxnSpPr>
          <p:spPr>
            <a:xfrm>
              <a:off x="2037575" y="3093850"/>
              <a:ext cx="204599" cy="0"/>
            </a:xfrm>
            <a:prstGeom prst="straightConnector1">
              <a:avLst/>
            </a:prstGeom>
            <a:noFill/>
            <a:ln w="19050" cap="flat">
              <a:solidFill>
                <a:srgbClr val="D70020"/>
              </a:solidFill>
              <a:prstDash val="solid"/>
              <a:round/>
              <a:headEnd type="none" w="lg" len="lg"/>
              <a:tailEnd type="none" w="lg" len="lg"/>
            </a:ln>
          </p:spPr>
        </p:cxnSp>
        <p:cxnSp>
          <p:nvCxnSpPr>
            <p:cNvPr id="1135" name="Shape 1135"/>
            <p:cNvCxnSpPr/>
            <p:nvPr/>
          </p:nvCxnSpPr>
          <p:spPr>
            <a:xfrm>
              <a:off x="2037575" y="3165225"/>
              <a:ext cx="204599" cy="0"/>
            </a:xfrm>
            <a:prstGeom prst="straightConnector1">
              <a:avLst/>
            </a:prstGeom>
            <a:noFill/>
            <a:ln w="19050" cap="flat">
              <a:solidFill>
                <a:srgbClr val="D70020"/>
              </a:solidFill>
              <a:prstDash val="solid"/>
              <a:round/>
              <a:headEnd type="none" w="lg" len="lg"/>
              <a:tailEnd type="none" w="lg" len="lg"/>
            </a:ln>
          </p:spPr>
        </p:cxnSp>
        <p:cxnSp>
          <p:nvCxnSpPr>
            <p:cNvPr id="1136" name="Shape 1136"/>
            <p:cNvCxnSpPr/>
            <p:nvPr/>
          </p:nvCxnSpPr>
          <p:spPr>
            <a:xfrm>
              <a:off x="2037575" y="3242325"/>
              <a:ext cx="204599" cy="0"/>
            </a:xfrm>
            <a:prstGeom prst="straightConnector1">
              <a:avLst/>
            </a:prstGeom>
            <a:noFill/>
            <a:ln w="19050" cap="flat">
              <a:solidFill>
                <a:srgbClr val="D70020"/>
              </a:solidFill>
              <a:prstDash val="solid"/>
              <a:round/>
              <a:headEnd type="none" w="lg" len="lg"/>
              <a:tailEnd type="none" w="lg" len="lg"/>
            </a:ln>
          </p:spPr>
        </p:cxnSp>
        <p:cxnSp>
          <p:nvCxnSpPr>
            <p:cNvPr id="1137" name="Shape 1137"/>
            <p:cNvCxnSpPr/>
            <p:nvPr/>
          </p:nvCxnSpPr>
          <p:spPr>
            <a:xfrm>
              <a:off x="2037575" y="3321075"/>
              <a:ext cx="204599" cy="0"/>
            </a:xfrm>
            <a:prstGeom prst="straightConnector1">
              <a:avLst/>
            </a:prstGeom>
            <a:noFill/>
            <a:ln w="19050" cap="flat">
              <a:solidFill>
                <a:srgbClr val="D70020"/>
              </a:solidFill>
              <a:prstDash val="solid"/>
              <a:round/>
              <a:headEnd type="none" w="lg" len="lg"/>
              <a:tailEnd type="none" w="lg" len="lg"/>
            </a:ln>
          </p:spPr>
        </p:cxnSp>
      </p:grpSp>
      <p:grpSp>
        <p:nvGrpSpPr>
          <p:cNvPr id="1138" name="Shape 1138"/>
          <p:cNvGrpSpPr/>
          <p:nvPr/>
        </p:nvGrpSpPr>
        <p:grpSpPr>
          <a:xfrm>
            <a:off x="4979712" y="4266750"/>
            <a:ext cx="302099" cy="410699"/>
            <a:chOff x="1988825" y="3021975"/>
            <a:chExt cx="302099" cy="410699"/>
          </a:xfrm>
        </p:grpSpPr>
        <p:sp>
          <p:nvSpPr>
            <p:cNvPr id="1139" name="Shape 1139"/>
            <p:cNvSpPr/>
            <p:nvPr/>
          </p:nvSpPr>
          <p:spPr>
            <a:xfrm>
              <a:off x="1988825" y="3021975"/>
              <a:ext cx="302099" cy="4106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140" name="Shape 1140"/>
            <p:cNvCxnSpPr/>
            <p:nvPr/>
          </p:nvCxnSpPr>
          <p:spPr>
            <a:xfrm>
              <a:off x="2037575" y="3093850"/>
              <a:ext cx="204599" cy="0"/>
            </a:xfrm>
            <a:prstGeom prst="straightConnector1">
              <a:avLst/>
            </a:prstGeom>
            <a:noFill/>
            <a:ln w="19050" cap="flat">
              <a:solidFill>
                <a:srgbClr val="D70020"/>
              </a:solidFill>
              <a:prstDash val="solid"/>
              <a:round/>
              <a:headEnd type="none" w="lg" len="lg"/>
              <a:tailEnd type="none" w="lg" len="lg"/>
            </a:ln>
          </p:spPr>
        </p:cxnSp>
        <p:cxnSp>
          <p:nvCxnSpPr>
            <p:cNvPr id="1141" name="Shape 1141"/>
            <p:cNvCxnSpPr/>
            <p:nvPr/>
          </p:nvCxnSpPr>
          <p:spPr>
            <a:xfrm>
              <a:off x="2037575" y="3165225"/>
              <a:ext cx="204599" cy="0"/>
            </a:xfrm>
            <a:prstGeom prst="straightConnector1">
              <a:avLst/>
            </a:prstGeom>
            <a:noFill/>
            <a:ln w="19050" cap="flat">
              <a:solidFill>
                <a:srgbClr val="D70020"/>
              </a:solidFill>
              <a:prstDash val="solid"/>
              <a:round/>
              <a:headEnd type="none" w="lg" len="lg"/>
              <a:tailEnd type="none" w="lg" len="lg"/>
            </a:ln>
          </p:spPr>
        </p:cxnSp>
        <p:cxnSp>
          <p:nvCxnSpPr>
            <p:cNvPr id="1142" name="Shape 1142"/>
            <p:cNvCxnSpPr/>
            <p:nvPr/>
          </p:nvCxnSpPr>
          <p:spPr>
            <a:xfrm>
              <a:off x="2037575" y="3242325"/>
              <a:ext cx="204599" cy="0"/>
            </a:xfrm>
            <a:prstGeom prst="straightConnector1">
              <a:avLst/>
            </a:prstGeom>
            <a:noFill/>
            <a:ln w="19050" cap="flat">
              <a:solidFill>
                <a:srgbClr val="D70020"/>
              </a:solidFill>
              <a:prstDash val="solid"/>
              <a:round/>
              <a:headEnd type="none" w="lg" len="lg"/>
              <a:tailEnd type="none" w="lg" len="lg"/>
            </a:ln>
          </p:spPr>
        </p:cxnSp>
        <p:cxnSp>
          <p:nvCxnSpPr>
            <p:cNvPr id="1143" name="Shape 1143"/>
            <p:cNvCxnSpPr/>
            <p:nvPr/>
          </p:nvCxnSpPr>
          <p:spPr>
            <a:xfrm>
              <a:off x="2037575" y="3321075"/>
              <a:ext cx="204599" cy="0"/>
            </a:xfrm>
            <a:prstGeom prst="straightConnector1">
              <a:avLst/>
            </a:prstGeom>
            <a:noFill/>
            <a:ln w="19050" cap="flat">
              <a:solidFill>
                <a:srgbClr val="D70020"/>
              </a:solidFill>
              <a:prstDash val="solid"/>
              <a:round/>
              <a:headEnd type="none" w="lg" len="lg"/>
              <a:tailEnd type="none" w="lg" len="lg"/>
            </a:ln>
          </p:spPr>
        </p:cxnSp>
      </p:grpSp>
      <p:sp>
        <p:nvSpPr>
          <p:cNvPr id="1144" name="Shape 1144"/>
          <p:cNvSpPr/>
          <p:nvPr/>
        </p:nvSpPr>
        <p:spPr>
          <a:xfrm>
            <a:off x="478925" y="4896900"/>
            <a:ext cx="2204399" cy="575699"/>
          </a:xfrm>
          <a:prstGeom prst="wedgeRectCallout">
            <a:avLst>
              <a:gd name="adj1" fmla="val 84421"/>
              <a:gd name="adj2" fmla="val -82187"/>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300" b="1">
                <a:solidFill>
                  <a:schemeClr val="dk1"/>
                </a:solidFill>
                <a:latin typeface="Verdana"/>
                <a:ea typeface="Verdana"/>
                <a:cs typeface="Verdana"/>
                <a:sym typeface="Verdana"/>
              </a:rPr>
              <a:t>Process parts specification</a:t>
            </a:r>
          </a:p>
        </p:txBody>
      </p:sp>
      <p:grpSp>
        <p:nvGrpSpPr>
          <p:cNvPr id="1145" name="Shape 1145"/>
          <p:cNvGrpSpPr/>
          <p:nvPr/>
        </p:nvGrpSpPr>
        <p:grpSpPr>
          <a:xfrm>
            <a:off x="2287225" y="3093850"/>
            <a:ext cx="302099" cy="410699"/>
            <a:chOff x="1988825" y="3021975"/>
            <a:chExt cx="302099" cy="410699"/>
          </a:xfrm>
        </p:grpSpPr>
        <p:sp>
          <p:nvSpPr>
            <p:cNvPr id="1146" name="Shape 1146"/>
            <p:cNvSpPr/>
            <p:nvPr/>
          </p:nvSpPr>
          <p:spPr>
            <a:xfrm>
              <a:off x="1988825" y="3021975"/>
              <a:ext cx="302099" cy="4106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147" name="Shape 1147"/>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1148" name="Shape 1148"/>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1149" name="Shape 1149"/>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1150" name="Shape 1150"/>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spTree>
  </p:cSld>
  <p:clrMapOvr>
    <a:masterClrMapping/>
  </p:clrMapOvr>
  <p:transition spd="slow">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154"/>
        <p:cNvGrpSpPr/>
        <p:nvPr/>
      </p:nvGrpSpPr>
      <p:grpSpPr>
        <a:xfrm>
          <a:off x="0" y="0"/>
          <a:ext cx="0" cy="0"/>
          <a:chOff x="0" y="0"/>
          <a:chExt cx="0" cy="0"/>
        </a:xfrm>
      </p:grpSpPr>
      <p:sp>
        <p:nvSpPr>
          <p:cNvPr id="1155" name="Shape 1155"/>
          <p:cNvSpPr/>
          <p:nvPr/>
        </p:nvSpPr>
        <p:spPr>
          <a:xfrm>
            <a:off x="3294675" y="4909675"/>
            <a:ext cx="2561399" cy="575699"/>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Scalarm</a:t>
            </a:r>
          </a:p>
        </p:txBody>
      </p:sp>
      <p:sp>
        <p:nvSpPr>
          <p:cNvPr id="1156" name="Shape 1156"/>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Integrated solution - architecture overview</a:t>
            </a:r>
          </a:p>
        </p:txBody>
      </p:sp>
      <p:sp>
        <p:nvSpPr>
          <p:cNvPr id="1157" name="Shape 1157"/>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Wide range of resources available</a:t>
            </a:r>
          </a:p>
          <a:p>
            <a:pPr marL="457200" lvl="0" indent="-393700" rtl="0">
              <a:spcBef>
                <a:spcPts val="0"/>
              </a:spcBef>
              <a:buClr>
                <a:srgbClr val="000000"/>
              </a:buClr>
              <a:buSzPct val="100000"/>
              <a:buFont typeface="Arial"/>
              <a:buChar char="●"/>
            </a:pPr>
            <a:r>
              <a:rPr lang="en"/>
              <a:t>Advanced computational tasks monitoring</a:t>
            </a:r>
          </a:p>
        </p:txBody>
      </p:sp>
      <p:grpSp>
        <p:nvGrpSpPr>
          <p:cNvPr id="1158" name="Shape 1158"/>
          <p:cNvGrpSpPr/>
          <p:nvPr/>
        </p:nvGrpSpPr>
        <p:grpSpPr>
          <a:xfrm>
            <a:off x="478924" y="2982000"/>
            <a:ext cx="1016400" cy="1808400"/>
            <a:chOff x="876724" y="3112300"/>
            <a:chExt cx="1016400" cy="1808400"/>
          </a:xfrm>
        </p:grpSpPr>
        <p:sp>
          <p:nvSpPr>
            <p:cNvPr id="1159" name="Shape 1159"/>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60" name="Shape 1160"/>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1161" name="Shape 1161"/>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62" name="Shape 1162"/>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163" name="Shape 1163"/>
          <p:cNvGrpSpPr/>
          <p:nvPr/>
        </p:nvGrpSpPr>
        <p:grpSpPr>
          <a:xfrm>
            <a:off x="7264851" y="5042564"/>
            <a:ext cx="1222754" cy="575648"/>
            <a:chOff x="6845200" y="4861775"/>
            <a:chExt cx="1564425" cy="736499"/>
          </a:xfrm>
        </p:grpSpPr>
        <p:sp>
          <p:nvSpPr>
            <p:cNvPr id="1164" name="Shape 1164"/>
            <p:cNvSpPr/>
            <p:nvPr/>
          </p:nvSpPr>
          <p:spPr>
            <a:xfrm>
              <a:off x="68452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65" name="Shape 1165"/>
            <p:cNvSpPr/>
            <p:nvPr/>
          </p:nvSpPr>
          <p:spPr>
            <a:xfrm>
              <a:off x="73927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66" name="Shape 1166"/>
            <p:cNvSpPr/>
            <p:nvPr/>
          </p:nvSpPr>
          <p:spPr>
            <a:xfrm>
              <a:off x="7962625"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167" name="Shape 1167"/>
          <p:cNvGrpSpPr/>
          <p:nvPr/>
        </p:nvGrpSpPr>
        <p:grpSpPr>
          <a:xfrm>
            <a:off x="7342825" y="2383540"/>
            <a:ext cx="1030785" cy="659332"/>
            <a:chOff x="7240300" y="2390890"/>
            <a:chExt cx="1030785" cy="659332"/>
          </a:xfrm>
        </p:grpSpPr>
        <p:grpSp>
          <p:nvGrpSpPr>
            <p:cNvPr id="1168" name="Shape 1168"/>
            <p:cNvGrpSpPr/>
            <p:nvPr/>
          </p:nvGrpSpPr>
          <p:grpSpPr>
            <a:xfrm>
              <a:off x="7808546" y="2390890"/>
              <a:ext cx="462539" cy="270527"/>
              <a:chOff x="6992950" y="2941347"/>
              <a:chExt cx="664758" cy="388800"/>
            </a:xfrm>
          </p:grpSpPr>
          <p:sp>
            <p:nvSpPr>
              <p:cNvPr id="1169" name="Shape 1169"/>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70" name="Shape 1170"/>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71" name="Shape 1171"/>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172" name="Shape 1172"/>
            <p:cNvGrpSpPr/>
            <p:nvPr/>
          </p:nvGrpSpPr>
          <p:grpSpPr>
            <a:xfrm>
              <a:off x="7540020" y="2518326"/>
              <a:ext cx="516517" cy="302097"/>
              <a:chOff x="6992950" y="2941347"/>
              <a:chExt cx="664758" cy="388800"/>
            </a:xfrm>
          </p:grpSpPr>
          <p:sp>
            <p:nvSpPr>
              <p:cNvPr id="1173" name="Shape 1173"/>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74" name="Shape 1174"/>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75" name="Shape 1175"/>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176" name="Shape 1176"/>
            <p:cNvGrpSpPr/>
            <p:nvPr/>
          </p:nvGrpSpPr>
          <p:grpSpPr>
            <a:xfrm>
              <a:off x="7240300" y="2661422"/>
              <a:ext cx="664758" cy="388800"/>
              <a:chOff x="6992950" y="2941347"/>
              <a:chExt cx="664758" cy="388800"/>
            </a:xfrm>
          </p:grpSpPr>
          <p:sp>
            <p:nvSpPr>
              <p:cNvPr id="1177" name="Shape 1177"/>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78" name="Shape 1178"/>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79" name="Shape 1179"/>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
        <p:nvSpPr>
          <p:cNvPr id="1180" name="Shape 1180"/>
          <p:cNvSpPr txBox="1"/>
          <p:nvPr/>
        </p:nvSpPr>
        <p:spPr>
          <a:xfrm>
            <a:off x="7342830" y="3093850"/>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Grid</a:t>
            </a:r>
          </a:p>
        </p:txBody>
      </p:sp>
      <p:sp>
        <p:nvSpPr>
          <p:cNvPr id="1181" name="Shape 1181"/>
          <p:cNvSpPr txBox="1"/>
          <p:nvPr/>
        </p:nvSpPr>
        <p:spPr>
          <a:xfrm>
            <a:off x="7342830" y="56771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Servers</a:t>
            </a:r>
          </a:p>
        </p:txBody>
      </p:sp>
      <p:sp>
        <p:nvSpPr>
          <p:cNvPr id="1182" name="Shape 1182"/>
          <p:cNvSpPr/>
          <p:nvPr/>
        </p:nvSpPr>
        <p:spPr>
          <a:xfrm>
            <a:off x="7134700" y="3588525"/>
            <a:ext cx="1483056" cy="908387"/>
          </a:xfrm>
          <a:prstGeom prst="cloud">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83" name="Shape 1183"/>
          <p:cNvSpPr txBox="1"/>
          <p:nvPr/>
        </p:nvSpPr>
        <p:spPr>
          <a:xfrm>
            <a:off x="7324817" y="44969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Clouds</a:t>
            </a:r>
          </a:p>
        </p:txBody>
      </p:sp>
      <p:cxnSp>
        <p:nvCxnSpPr>
          <p:cNvPr id="1184" name="Shape 1184"/>
          <p:cNvCxnSpPr>
            <a:stCxn id="1155" idx="3"/>
            <a:endCxn id="1177" idx="2"/>
          </p:cNvCxnSpPr>
          <p:nvPr/>
        </p:nvCxnSpPr>
        <p:spPr>
          <a:xfrm rot="10800000" flipH="1">
            <a:off x="5856074" y="2877925"/>
            <a:ext cx="1486800" cy="2319600"/>
          </a:xfrm>
          <a:prstGeom prst="straightConnector1">
            <a:avLst/>
          </a:prstGeom>
          <a:noFill/>
          <a:ln w="19050" cap="flat">
            <a:solidFill>
              <a:schemeClr val="dk2"/>
            </a:solidFill>
            <a:prstDash val="solid"/>
            <a:round/>
            <a:headEnd type="none" w="lg" len="lg"/>
            <a:tailEnd type="triangle" w="lg" len="lg"/>
          </a:ln>
        </p:spPr>
      </p:cxnSp>
      <p:cxnSp>
        <p:nvCxnSpPr>
          <p:cNvPr id="1185" name="Shape 1185"/>
          <p:cNvCxnSpPr>
            <a:stCxn id="1155" idx="3"/>
            <a:endCxn id="1182" idx="2"/>
          </p:cNvCxnSpPr>
          <p:nvPr/>
        </p:nvCxnSpPr>
        <p:spPr>
          <a:xfrm rot="10800000" flipH="1">
            <a:off x="5856074" y="4042825"/>
            <a:ext cx="1283100" cy="1154700"/>
          </a:xfrm>
          <a:prstGeom prst="straightConnector1">
            <a:avLst/>
          </a:prstGeom>
          <a:noFill/>
          <a:ln w="19050" cap="flat">
            <a:solidFill>
              <a:schemeClr val="dk2"/>
            </a:solidFill>
            <a:prstDash val="solid"/>
            <a:round/>
            <a:headEnd type="none" w="lg" len="lg"/>
            <a:tailEnd type="triangle" w="lg" len="lg"/>
          </a:ln>
        </p:spPr>
      </p:cxnSp>
      <p:cxnSp>
        <p:nvCxnSpPr>
          <p:cNvPr id="1186" name="Shape 1186"/>
          <p:cNvCxnSpPr>
            <a:stCxn id="1155" idx="3"/>
            <a:endCxn id="1164" idx="2"/>
          </p:cNvCxnSpPr>
          <p:nvPr/>
        </p:nvCxnSpPr>
        <p:spPr>
          <a:xfrm>
            <a:off x="5856074" y="5197525"/>
            <a:ext cx="1408800" cy="176400"/>
          </a:xfrm>
          <a:prstGeom prst="straightConnector1">
            <a:avLst/>
          </a:prstGeom>
          <a:noFill/>
          <a:ln w="19050" cap="flat">
            <a:solidFill>
              <a:schemeClr val="dk2"/>
            </a:solidFill>
            <a:prstDash val="solid"/>
            <a:round/>
            <a:headEnd type="none" w="lg" len="lg"/>
            <a:tailEnd type="triangle" w="lg" len="lg"/>
          </a:ln>
        </p:spPr>
      </p:cxnSp>
      <p:grpSp>
        <p:nvGrpSpPr>
          <p:cNvPr id="1187" name="Shape 1187"/>
          <p:cNvGrpSpPr/>
          <p:nvPr/>
        </p:nvGrpSpPr>
        <p:grpSpPr>
          <a:xfrm>
            <a:off x="3568850" y="4266750"/>
            <a:ext cx="302099" cy="410699"/>
            <a:chOff x="1988825" y="3021975"/>
            <a:chExt cx="302099" cy="410699"/>
          </a:xfrm>
        </p:grpSpPr>
        <p:sp>
          <p:nvSpPr>
            <p:cNvPr id="1188" name="Shape 1188"/>
            <p:cNvSpPr/>
            <p:nvPr/>
          </p:nvSpPr>
          <p:spPr>
            <a:xfrm>
              <a:off x="1988825" y="3021975"/>
              <a:ext cx="302099" cy="4106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189" name="Shape 1189"/>
            <p:cNvCxnSpPr/>
            <p:nvPr/>
          </p:nvCxnSpPr>
          <p:spPr>
            <a:xfrm>
              <a:off x="2037575" y="3093850"/>
              <a:ext cx="204599" cy="0"/>
            </a:xfrm>
            <a:prstGeom prst="straightConnector1">
              <a:avLst/>
            </a:prstGeom>
            <a:noFill/>
            <a:ln w="19050" cap="flat">
              <a:solidFill>
                <a:srgbClr val="D70020"/>
              </a:solidFill>
              <a:prstDash val="solid"/>
              <a:round/>
              <a:headEnd type="none" w="lg" len="lg"/>
              <a:tailEnd type="none" w="lg" len="lg"/>
            </a:ln>
          </p:spPr>
        </p:cxnSp>
        <p:cxnSp>
          <p:nvCxnSpPr>
            <p:cNvPr id="1190" name="Shape 1190"/>
            <p:cNvCxnSpPr/>
            <p:nvPr/>
          </p:nvCxnSpPr>
          <p:spPr>
            <a:xfrm>
              <a:off x="2037575" y="3165225"/>
              <a:ext cx="204599" cy="0"/>
            </a:xfrm>
            <a:prstGeom prst="straightConnector1">
              <a:avLst/>
            </a:prstGeom>
            <a:noFill/>
            <a:ln w="19050" cap="flat">
              <a:solidFill>
                <a:srgbClr val="D70020"/>
              </a:solidFill>
              <a:prstDash val="solid"/>
              <a:round/>
              <a:headEnd type="none" w="lg" len="lg"/>
              <a:tailEnd type="none" w="lg" len="lg"/>
            </a:ln>
          </p:spPr>
        </p:cxnSp>
        <p:cxnSp>
          <p:nvCxnSpPr>
            <p:cNvPr id="1191" name="Shape 1191"/>
            <p:cNvCxnSpPr/>
            <p:nvPr/>
          </p:nvCxnSpPr>
          <p:spPr>
            <a:xfrm>
              <a:off x="2037575" y="3242325"/>
              <a:ext cx="204599" cy="0"/>
            </a:xfrm>
            <a:prstGeom prst="straightConnector1">
              <a:avLst/>
            </a:prstGeom>
            <a:noFill/>
            <a:ln w="19050" cap="flat">
              <a:solidFill>
                <a:srgbClr val="D70020"/>
              </a:solidFill>
              <a:prstDash val="solid"/>
              <a:round/>
              <a:headEnd type="none" w="lg" len="lg"/>
              <a:tailEnd type="none" w="lg" len="lg"/>
            </a:ln>
          </p:spPr>
        </p:cxnSp>
        <p:cxnSp>
          <p:nvCxnSpPr>
            <p:cNvPr id="1192" name="Shape 1192"/>
            <p:cNvCxnSpPr/>
            <p:nvPr/>
          </p:nvCxnSpPr>
          <p:spPr>
            <a:xfrm>
              <a:off x="2037575" y="3321075"/>
              <a:ext cx="204599" cy="0"/>
            </a:xfrm>
            <a:prstGeom prst="straightConnector1">
              <a:avLst/>
            </a:prstGeom>
            <a:noFill/>
            <a:ln w="19050" cap="flat">
              <a:solidFill>
                <a:srgbClr val="D70020"/>
              </a:solidFill>
              <a:prstDash val="solid"/>
              <a:round/>
              <a:headEnd type="none" w="lg" len="lg"/>
              <a:tailEnd type="none" w="lg" len="lg"/>
            </a:ln>
          </p:spPr>
        </p:cxnSp>
      </p:grpSp>
      <p:grpSp>
        <p:nvGrpSpPr>
          <p:cNvPr id="1193" name="Shape 1193"/>
          <p:cNvGrpSpPr/>
          <p:nvPr/>
        </p:nvGrpSpPr>
        <p:grpSpPr>
          <a:xfrm>
            <a:off x="6526275" y="3717950"/>
            <a:ext cx="346899" cy="356474"/>
            <a:chOff x="6467575" y="3093850"/>
            <a:chExt cx="346899" cy="356474"/>
          </a:xfrm>
        </p:grpSpPr>
        <p:sp>
          <p:nvSpPr>
            <p:cNvPr id="1194" name="Shape 1194"/>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95" name="Shape 1195"/>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96" name="Shape 1196"/>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197" name="Shape 1197"/>
          <p:cNvGrpSpPr/>
          <p:nvPr/>
        </p:nvGrpSpPr>
        <p:grpSpPr>
          <a:xfrm>
            <a:off x="6434762" y="4426712"/>
            <a:ext cx="346899" cy="356474"/>
            <a:chOff x="6467575" y="3093850"/>
            <a:chExt cx="346899" cy="356474"/>
          </a:xfrm>
        </p:grpSpPr>
        <p:sp>
          <p:nvSpPr>
            <p:cNvPr id="1198" name="Shape 1198"/>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99" name="Shape 1199"/>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00" name="Shape 1200"/>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201" name="Shape 1201"/>
          <p:cNvGrpSpPr/>
          <p:nvPr/>
        </p:nvGrpSpPr>
        <p:grpSpPr>
          <a:xfrm>
            <a:off x="6467562" y="5107475"/>
            <a:ext cx="346899" cy="356474"/>
            <a:chOff x="6467575" y="3093850"/>
            <a:chExt cx="346899" cy="356474"/>
          </a:xfrm>
        </p:grpSpPr>
        <p:sp>
          <p:nvSpPr>
            <p:cNvPr id="1202" name="Shape 1202"/>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03" name="Shape 1203"/>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04" name="Shape 1204"/>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205" name="Shape 1205"/>
          <p:cNvGrpSpPr/>
          <p:nvPr/>
        </p:nvGrpSpPr>
        <p:grpSpPr>
          <a:xfrm>
            <a:off x="3294549" y="2570710"/>
            <a:ext cx="2561531" cy="1562345"/>
            <a:chOff x="2784425" y="2622400"/>
            <a:chExt cx="3469499" cy="1959300"/>
          </a:xfrm>
        </p:grpSpPr>
        <p:sp>
          <p:nvSpPr>
            <p:cNvPr id="1206" name="Shape 1206"/>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ManuOpti</a:t>
              </a:r>
            </a:p>
          </p:txBody>
        </p:sp>
        <p:sp>
          <p:nvSpPr>
            <p:cNvPr id="1207" name="Shape 1207"/>
            <p:cNvSpPr/>
            <p:nvPr/>
          </p:nvSpPr>
          <p:spPr>
            <a:xfrm>
              <a:off x="3160125"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08" name="Shape 1208"/>
            <p:cNvSpPr/>
            <p:nvPr/>
          </p:nvSpPr>
          <p:spPr>
            <a:xfrm>
              <a:off x="390920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09" name="Shape 1209"/>
            <p:cNvSpPr/>
            <p:nvPr/>
          </p:nvSpPr>
          <p:spPr>
            <a:xfrm>
              <a:off x="4658275" y="34179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10" name="Shape 1210"/>
            <p:cNvSpPr/>
            <p:nvPr/>
          </p:nvSpPr>
          <p:spPr>
            <a:xfrm>
              <a:off x="4658275" y="40221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11" name="Shape 1211"/>
            <p:cNvSpPr/>
            <p:nvPr/>
          </p:nvSpPr>
          <p:spPr>
            <a:xfrm>
              <a:off x="540735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212" name="Shape 1212"/>
            <p:cNvCxnSpPr>
              <a:stCxn id="1207" idx="3"/>
              <a:endCxn id="1208" idx="1"/>
            </p:cNvCxnSpPr>
            <p:nvPr/>
          </p:nvCxnSpPr>
          <p:spPr>
            <a:xfrm>
              <a:off x="3462224" y="3871099"/>
              <a:ext cx="447000" cy="0"/>
            </a:xfrm>
            <a:prstGeom prst="straightConnector1">
              <a:avLst/>
            </a:prstGeom>
            <a:noFill/>
            <a:ln w="19050" cap="flat">
              <a:solidFill>
                <a:schemeClr val="dk2"/>
              </a:solidFill>
              <a:prstDash val="solid"/>
              <a:round/>
              <a:headEnd type="none" w="lg" len="lg"/>
              <a:tailEnd type="triangle" w="lg" len="lg"/>
            </a:ln>
          </p:spPr>
        </p:cxnSp>
        <p:cxnSp>
          <p:nvCxnSpPr>
            <p:cNvPr id="1213" name="Shape 1213"/>
            <p:cNvCxnSpPr>
              <a:stCxn id="1208" idx="3"/>
              <a:endCxn id="1209" idx="1"/>
            </p:cNvCxnSpPr>
            <p:nvPr/>
          </p:nvCxnSpPr>
          <p:spPr>
            <a:xfrm rot="10800000" flipH="1">
              <a:off x="4211299"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214" name="Shape 1214"/>
            <p:cNvCxnSpPr>
              <a:stCxn id="1209" idx="3"/>
              <a:endCxn id="1211" idx="1"/>
            </p:cNvCxnSpPr>
            <p:nvPr/>
          </p:nvCxnSpPr>
          <p:spPr>
            <a:xfrm>
              <a:off x="4960374"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215" name="Shape 1215"/>
            <p:cNvCxnSpPr>
              <a:stCxn id="1208" idx="3"/>
              <a:endCxn id="1210" idx="1"/>
            </p:cNvCxnSpPr>
            <p:nvPr/>
          </p:nvCxnSpPr>
          <p:spPr>
            <a:xfrm>
              <a:off x="4211299" y="38710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216" name="Shape 1216"/>
            <p:cNvCxnSpPr>
              <a:stCxn id="1210" idx="3"/>
              <a:endCxn id="1211" idx="1"/>
            </p:cNvCxnSpPr>
            <p:nvPr/>
          </p:nvCxnSpPr>
          <p:spPr>
            <a:xfrm rot="10800000" flipH="1">
              <a:off x="4960374" y="3871100"/>
              <a:ext cx="447000" cy="302100"/>
            </a:xfrm>
            <a:prstGeom prst="straightConnector1">
              <a:avLst/>
            </a:prstGeom>
            <a:noFill/>
            <a:ln w="19050" cap="flat">
              <a:solidFill>
                <a:schemeClr val="dk2"/>
              </a:solidFill>
              <a:prstDash val="solid"/>
              <a:round/>
              <a:headEnd type="none" w="lg" len="lg"/>
              <a:tailEnd type="triangle" w="lg" len="lg"/>
            </a:ln>
          </p:spPr>
        </p:cxnSp>
        <p:sp>
          <p:nvSpPr>
            <p:cNvPr id="1217" name="Shape 1217"/>
            <p:cNvSpPr/>
            <p:nvPr/>
          </p:nvSpPr>
          <p:spPr>
            <a:xfrm>
              <a:off x="3300100" y="3233800"/>
              <a:ext cx="2276175" cy="500900"/>
            </a:xfrm>
            <a:custGeom>
              <a:avLst/>
              <a:gdLst/>
              <a:ahLst/>
              <a:cxnLst/>
              <a:rect l="0" t="0" r="0" b="0"/>
              <a:pathLst>
                <a:path w="91047" h="20036" extrusionOk="0">
                  <a:moveTo>
                    <a:pt x="91047" y="20036"/>
                  </a:moveTo>
                  <a:lnTo>
                    <a:pt x="91047" y="0"/>
                  </a:lnTo>
                  <a:lnTo>
                    <a:pt x="0" y="0"/>
                  </a:lnTo>
                  <a:lnTo>
                    <a:pt x="0" y="19741"/>
                  </a:lnTo>
                </a:path>
              </a:pathLst>
            </a:custGeom>
            <a:noFill/>
            <a:ln w="19050" cap="flat">
              <a:solidFill>
                <a:schemeClr val="dk2"/>
              </a:solidFill>
              <a:prstDash val="lgDash"/>
              <a:round/>
              <a:headEnd type="none" w="lg" len="lg"/>
              <a:tailEnd type="triangle" w="lg" len="lg"/>
            </a:ln>
          </p:spPr>
        </p:sp>
      </p:grpSp>
      <p:cxnSp>
        <p:nvCxnSpPr>
          <p:cNvPr id="1218" name="Shape 1218"/>
          <p:cNvCxnSpPr/>
          <p:nvPr/>
        </p:nvCxnSpPr>
        <p:spPr>
          <a:xfrm>
            <a:off x="3941275" y="3749275"/>
            <a:ext cx="0" cy="1156800"/>
          </a:xfrm>
          <a:prstGeom prst="straightConnector1">
            <a:avLst/>
          </a:prstGeom>
          <a:noFill/>
          <a:ln w="38100" cap="flat">
            <a:solidFill>
              <a:srgbClr val="D70020"/>
            </a:solidFill>
            <a:prstDash val="dash"/>
            <a:round/>
            <a:headEnd type="triangle" w="lg" len="lg"/>
            <a:tailEnd type="none" w="lg" len="lg"/>
          </a:ln>
        </p:spPr>
      </p:cxnSp>
      <p:sp>
        <p:nvSpPr>
          <p:cNvPr id="1219" name="Shape 1219"/>
          <p:cNvSpPr/>
          <p:nvPr/>
        </p:nvSpPr>
        <p:spPr>
          <a:xfrm>
            <a:off x="3506350" y="3410575"/>
            <a:ext cx="913500" cy="338699"/>
          </a:xfrm>
          <a:prstGeom prst="rect">
            <a:avLst/>
          </a:prstGeom>
          <a:noFill/>
          <a:ln w="19050" cap="flat">
            <a:solidFill>
              <a:schemeClr val="dk2"/>
            </a:solidFill>
            <a:prstDash val="dash"/>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220" name="Shape 1220"/>
          <p:cNvCxnSpPr>
            <a:stCxn id="1210" idx="2"/>
          </p:cNvCxnSpPr>
          <p:nvPr/>
        </p:nvCxnSpPr>
        <p:spPr>
          <a:xfrm>
            <a:off x="4789532" y="3927765"/>
            <a:ext cx="0" cy="993000"/>
          </a:xfrm>
          <a:prstGeom prst="straightConnector1">
            <a:avLst/>
          </a:prstGeom>
          <a:noFill/>
          <a:ln w="38100" cap="flat">
            <a:solidFill>
              <a:srgbClr val="D70020"/>
            </a:solidFill>
            <a:prstDash val="dash"/>
            <a:round/>
            <a:headEnd type="triangle" w="lg" len="lg"/>
            <a:tailEnd type="none" w="lg" len="lg"/>
          </a:ln>
        </p:spPr>
      </p:cxnSp>
      <p:cxnSp>
        <p:nvCxnSpPr>
          <p:cNvPr id="1221" name="Shape 1221"/>
          <p:cNvCxnSpPr/>
          <p:nvPr/>
        </p:nvCxnSpPr>
        <p:spPr>
          <a:xfrm>
            <a:off x="5347082" y="3717940"/>
            <a:ext cx="0" cy="1202700"/>
          </a:xfrm>
          <a:prstGeom prst="straightConnector1">
            <a:avLst/>
          </a:prstGeom>
          <a:noFill/>
          <a:ln w="38100" cap="flat">
            <a:solidFill>
              <a:srgbClr val="D70020"/>
            </a:solidFill>
            <a:prstDash val="dash"/>
            <a:round/>
            <a:headEnd type="triangle" w="lg" len="lg"/>
            <a:tailEnd type="none" w="lg" len="lg"/>
          </a:ln>
        </p:spPr>
      </p:cxnSp>
      <p:cxnSp>
        <p:nvCxnSpPr>
          <p:cNvPr id="1222" name="Shape 1222"/>
          <p:cNvCxnSpPr/>
          <p:nvPr/>
        </p:nvCxnSpPr>
        <p:spPr>
          <a:xfrm>
            <a:off x="1569025" y="3587375"/>
            <a:ext cx="1738500" cy="0"/>
          </a:xfrm>
          <a:prstGeom prst="straightConnector1">
            <a:avLst/>
          </a:prstGeom>
          <a:noFill/>
          <a:ln w="19050" cap="flat">
            <a:solidFill>
              <a:schemeClr val="dk2"/>
            </a:solidFill>
            <a:prstDash val="solid"/>
            <a:round/>
            <a:headEnd type="triangle" w="lg" len="lg"/>
            <a:tailEnd type="triangle" w="lg" len="lg"/>
          </a:ln>
        </p:spPr>
      </p:cxnSp>
      <p:grpSp>
        <p:nvGrpSpPr>
          <p:cNvPr id="1223" name="Shape 1223"/>
          <p:cNvGrpSpPr/>
          <p:nvPr/>
        </p:nvGrpSpPr>
        <p:grpSpPr>
          <a:xfrm>
            <a:off x="4424325" y="4266750"/>
            <a:ext cx="302099" cy="410699"/>
            <a:chOff x="1988825" y="3021975"/>
            <a:chExt cx="302099" cy="410699"/>
          </a:xfrm>
        </p:grpSpPr>
        <p:sp>
          <p:nvSpPr>
            <p:cNvPr id="1224" name="Shape 1224"/>
            <p:cNvSpPr/>
            <p:nvPr/>
          </p:nvSpPr>
          <p:spPr>
            <a:xfrm>
              <a:off x="1988825" y="3021975"/>
              <a:ext cx="302099" cy="4106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225" name="Shape 1225"/>
            <p:cNvCxnSpPr/>
            <p:nvPr/>
          </p:nvCxnSpPr>
          <p:spPr>
            <a:xfrm>
              <a:off x="2037575" y="3093850"/>
              <a:ext cx="204599" cy="0"/>
            </a:xfrm>
            <a:prstGeom prst="straightConnector1">
              <a:avLst/>
            </a:prstGeom>
            <a:noFill/>
            <a:ln w="19050" cap="flat">
              <a:solidFill>
                <a:srgbClr val="D70020"/>
              </a:solidFill>
              <a:prstDash val="solid"/>
              <a:round/>
              <a:headEnd type="none" w="lg" len="lg"/>
              <a:tailEnd type="none" w="lg" len="lg"/>
            </a:ln>
          </p:spPr>
        </p:cxnSp>
        <p:cxnSp>
          <p:nvCxnSpPr>
            <p:cNvPr id="1226" name="Shape 1226"/>
            <p:cNvCxnSpPr/>
            <p:nvPr/>
          </p:nvCxnSpPr>
          <p:spPr>
            <a:xfrm>
              <a:off x="2037575" y="3165225"/>
              <a:ext cx="204599" cy="0"/>
            </a:xfrm>
            <a:prstGeom prst="straightConnector1">
              <a:avLst/>
            </a:prstGeom>
            <a:noFill/>
            <a:ln w="19050" cap="flat">
              <a:solidFill>
                <a:srgbClr val="D70020"/>
              </a:solidFill>
              <a:prstDash val="solid"/>
              <a:round/>
              <a:headEnd type="none" w="lg" len="lg"/>
              <a:tailEnd type="none" w="lg" len="lg"/>
            </a:ln>
          </p:spPr>
        </p:cxnSp>
        <p:cxnSp>
          <p:nvCxnSpPr>
            <p:cNvPr id="1227" name="Shape 1227"/>
            <p:cNvCxnSpPr/>
            <p:nvPr/>
          </p:nvCxnSpPr>
          <p:spPr>
            <a:xfrm>
              <a:off x="2037575" y="3242325"/>
              <a:ext cx="204599" cy="0"/>
            </a:xfrm>
            <a:prstGeom prst="straightConnector1">
              <a:avLst/>
            </a:prstGeom>
            <a:noFill/>
            <a:ln w="19050" cap="flat">
              <a:solidFill>
                <a:srgbClr val="D70020"/>
              </a:solidFill>
              <a:prstDash val="solid"/>
              <a:round/>
              <a:headEnd type="none" w="lg" len="lg"/>
              <a:tailEnd type="none" w="lg" len="lg"/>
            </a:ln>
          </p:spPr>
        </p:cxnSp>
        <p:cxnSp>
          <p:nvCxnSpPr>
            <p:cNvPr id="1228" name="Shape 1228"/>
            <p:cNvCxnSpPr/>
            <p:nvPr/>
          </p:nvCxnSpPr>
          <p:spPr>
            <a:xfrm>
              <a:off x="2037575" y="3321075"/>
              <a:ext cx="204599" cy="0"/>
            </a:xfrm>
            <a:prstGeom prst="straightConnector1">
              <a:avLst/>
            </a:prstGeom>
            <a:noFill/>
            <a:ln w="19050" cap="flat">
              <a:solidFill>
                <a:srgbClr val="D70020"/>
              </a:solidFill>
              <a:prstDash val="solid"/>
              <a:round/>
              <a:headEnd type="none" w="lg" len="lg"/>
              <a:tailEnd type="none" w="lg" len="lg"/>
            </a:ln>
          </p:spPr>
        </p:cxnSp>
      </p:grpSp>
      <p:grpSp>
        <p:nvGrpSpPr>
          <p:cNvPr id="1229" name="Shape 1229"/>
          <p:cNvGrpSpPr/>
          <p:nvPr/>
        </p:nvGrpSpPr>
        <p:grpSpPr>
          <a:xfrm>
            <a:off x="4979712" y="4266750"/>
            <a:ext cx="302099" cy="410699"/>
            <a:chOff x="1988825" y="3021975"/>
            <a:chExt cx="302099" cy="410699"/>
          </a:xfrm>
        </p:grpSpPr>
        <p:sp>
          <p:nvSpPr>
            <p:cNvPr id="1230" name="Shape 1230"/>
            <p:cNvSpPr/>
            <p:nvPr/>
          </p:nvSpPr>
          <p:spPr>
            <a:xfrm>
              <a:off x="1988825" y="3021975"/>
              <a:ext cx="302099" cy="410699"/>
            </a:xfrm>
            <a:prstGeom prst="rect">
              <a:avLst/>
            </a:prstGeom>
            <a:solidFill>
              <a:srgbClr val="FFD966"/>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231" name="Shape 1231"/>
            <p:cNvCxnSpPr/>
            <p:nvPr/>
          </p:nvCxnSpPr>
          <p:spPr>
            <a:xfrm>
              <a:off x="2037575" y="3093850"/>
              <a:ext cx="204599" cy="0"/>
            </a:xfrm>
            <a:prstGeom prst="straightConnector1">
              <a:avLst/>
            </a:prstGeom>
            <a:noFill/>
            <a:ln w="19050" cap="flat">
              <a:solidFill>
                <a:srgbClr val="D70020"/>
              </a:solidFill>
              <a:prstDash val="solid"/>
              <a:round/>
              <a:headEnd type="none" w="lg" len="lg"/>
              <a:tailEnd type="none" w="lg" len="lg"/>
            </a:ln>
          </p:spPr>
        </p:cxnSp>
        <p:cxnSp>
          <p:nvCxnSpPr>
            <p:cNvPr id="1232" name="Shape 1232"/>
            <p:cNvCxnSpPr/>
            <p:nvPr/>
          </p:nvCxnSpPr>
          <p:spPr>
            <a:xfrm>
              <a:off x="2037575" y="3165225"/>
              <a:ext cx="204599" cy="0"/>
            </a:xfrm>
            <a:prstGeom prst="straightConnector1">
              <a:avLst/>
            </a:prstGeom>
            <a:noFill/>
            <a:ln w="19050" cap="flat">
              <a:solidFill>
                <a:srgbClr val="D70020"/>
              </a:solidFill>
              <a:prstDash val="solid"/>
              <a:round/>
              <a:headEnd type="none" w="lg" len="lg"/>
              <a:tailEnd type="none" w="lg" len="lg"/>
            </a:ln>
          </p:spPr>
        </p:cxnSp>
        <p:cxnSp>
          <p:nvCxnSpPr>
            <p:cNvPr id="1233" name="Shape 1233"/>
            <p:cNvCxnSpPr/>
            <p:nvPr/>
          </p:nvCxnSpPr>
          <p:spPr>
            <a:xfrm>
              <a:off x="2037575" y="3242325"/>
              <a:ext cx="204599" cy="0"/>
            </a:xfrm>
            <a:prstGeom prst="straightConnector1">
              <a:avLst/>
            </a:prstGeom>
            <a:noFill/>
            <a:ln w="19050" cap="flat">
              <a:solidFill>
                <a:srgbClr val="D70020"/>
              </a:solidFill>
              <a:prstDash val="solid"/>
              <a:round/>
              <a:headEnd type="none" w="lg" len="lg"/>
              <a:tailEnd type="none" w="lg" len="lg"/>
            </a:ln>
          </p:spPr>
        </p:cxnSp>
        <p:cxnSp>
          <p:nvCxnSpPr>
            <p:cNvPr id="1234" name="Shape 1234"/>
            <p:cNvCxnSpPr/>
            <p:nvPr/>
          </p:nvCxnSpPr>
          <p:spPr>
            <a:xfrm>
              <a:off x="2037575" y="3321075"/>
              <a:ext cx="204599" cy="0"/>
            </a:xfrm>
            <a:prstGeom prst="straightConnector1">
              <a:avLst/>
            </a:prstGeom>
            <a:noFill/>
            <a:ln w="19050" cap="flat">
              <a:solidFill>
                <a:srgbClr val="D70020"/>
              </a:solidFill>
              <a:prstDash val="solid"/>
              <a:round/>
              <a:headEnd type="none" w="lg" len="lg"/>
              <a:tailEnd type="none" w="lg" len="lg"/>
            </a:ln>
          </p:spPr>
        </p:cxnSp>
      </p:grpSp>
      <p:sp>
        <p:nvSpPr>
          <p:cNvPr id="1235" name="Shape 1235"/>
          <p:cNvSpPr/>
          <p:nvPr/>
        </p:nvSpPr>
        <p:spPr>
          <a:xfrm>
            <a:off x="478925" y="4896900"/>
            <a:ext cx="2561399" cy="575699"/>
          </a:xfrm>
          <a:prstGeom prst="wedgeRectCallout">
            <a:avLst>
              <a:gd name="adj1" fmla="val 62619"/>
              <a:gd name="adj2" fmla="val -89005"/>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rtl="0">
              <a:spcBef>
                <a:spcPts val="0"/>
              </a:spcBef>
              <a:buNone/>
            </a:pPr>
            <a:r>
              <a:rPr lang="en" sz="1300" b="1">
                <a:solidFill>
                  <a:schemeClr val="dk1"/>
                </a:solidFill>
                <a:latin typeface="Verdana"/>
                <a:ea typeface="Verdana"/>
                <a:cs typeface="Verdana"/>
                <a:sym typeface="Verdana"/>
              </a:rPr>
              <a:t>Execution information</a:t>
            </a:r>
          </a:p>
          <a:p>
            <a:pPr lvl="0" rtl="0">
              <a:spcBef>
                <a:spcPts val="0"/>
              </a:spcBef>
              <a:buNone/>
            </a:pPr>
            <a:r>
              <a:rPr lang="en" sz="1300" b="1">
                <a:solidFill>
                  <a:schemeClr val="dk1"/>
                </a:solidFill>
                <a:latin typeface="Verdana"/>
                <a:ea typeface="Verdana"/>
                <a:cs typeface="Verdana"/>
                <a:sym typeface="Verdana"/>
              </a:rPr>
              <a:t>Simulations results</a:t>
            </a:r>
          </a:p>
        </p:txBody>
      </p:sp>
      <p:grpSp>
        <p:nvGrpSpPr>
          <p:cNvPr id="1236" name="Shape 1236"/>
          <p:cNvGrpSpPr/>
          <p:nvPr/>
        </p:nvGrpSpPr>
        <p:grpSpPr>
          <a:xfrm>
            <a:off x="2287225" y="3093850"/>
            <a:ext cx="302099" cy="410699"/>
            <a:chOff x="1988825" y="3021975"/>
            <a:chExt cx="302099" cy="410699"/>
          </a:xfrm>
        </p:grpSpPr>
        <p:sp>
          <p:nvSpPr>
            <p:cNvPr id="1237" name="Shape 1237"/>
            <p:cNvSpPr/>
            <p:nvPr/>
          </p:nvSpPr>
          <p:spPr>
            <a:xfrm>
              <a:off x="1988825" y="3021975"/>
              <a:ext cx="302099" cy="4106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238" name="Shape 1238"/>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1239" name="Shape 1239"/>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1240" name="Shape 1240"/>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1241" name="Shape 1241"/>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spTree>
  </p:cSld>
  <p:clrMapOvr>
    <a:masterClrMapping/>
  </p:clrMapOvr>
  <p:transition spd="slow">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245"/>
        <p:cNvGrpSpPr/>
        <p:nvPr/>
      </p:nvGrpSpPr>
      <p:grpSpPr>
        <a:xfrm>
          <a:off x="0" y="0"/>
          <a:ext cx="0" cy="0"/>
          <a:chOff x="0" y="0"/>
          <a:chExt cx="0" cy="0"/>
        </a:xfrm>
      </p:grpSpPr>
      <p:sp>
        <p:nvSpPr>
          <p:cNvPr id="1246" name="Shape 1246"/>
          <p:cNvSpPr/>
          <p:nvPr/>
        </p:nvSpPr>
        <p:spPr>
          <a:xfrm>
            <a:off x="3294675" y="4909675"/>
            <a:ext cx="2561399" cy="575699"/>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Scalarm</a:t>
            </a:r>
          </a:p>
        </p:txBody>
      </p:sp>
      <p:sp>
        <p:nvSpPr>
          <p:cNvPr id="1247" name="Shape 1247"/>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Integrated solution - architecture overview</a:t>
            </a:r>
          </a:p>
        </p:txBody>
      </p:sp>
      <p:sp>
        <p:nvSpPr>
          <p:cNvPr id="1248" name="Shape 1248"/>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Wide range of resources available</a:t>
            </a:r>
          </a:p>
          <a:p>
            <a:pPr marL="457200" lvl="0" indent="-393700" rtl="0">
              <a:spcBef>
                <a:spcPts val="0"/>
              </a:spcBef>
              <a:buClr>
                <a:srgbClr val="000000"/>
              </a:buClr>
              <a:buSzPct val="100000"/>
              <a:buFont typeface="Arial"/>
              <a:buChar char="●"/>
            </a:pPr>
            <a:r>
              <a:rPr lang="en"/>
              <a:t>Advanced computational tasks monitoring</a:t>
            </a:r>
          </a:p>
        </p:txBody>
      </p:sp>
      <p:grpSp>
        <p:nvGrpSpPr>
          <p:cNvPr id="1249" name="Shape 1249"/>
          <p:cNvGrpSpPr/>
          <p:nvPr/>
        </p:nvGrpSpPr>
        <p:grpSpPr>
          <a:xfrm>
            <a:off x="478924" y="2982000"/>
            <a:ext cx="1016400" cy="1808400"/>
            <a:chOff x="876724" y="3112300"/>
            <a:chExt cx="1016400" cy="1808400"/>
          </a:xfrm>
        </p:grpSpPr>
        <p:sp>
          <p:nvSpPr>
            <p:cNvPr id="1250" name="Shape 1250"/>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51" name="Shape 1251"/>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1252" name="Shape 1252"/>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53" name="Shape 1253"/>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254" name="Shape 1254"/>
          <p:cNvGrpSpPr/>
          <p:nvPr/>
        </p:nvGrpSpPr>
        <p:grpSpPr>
          <a:xfrm>
            <a:off x="7264851" y="5042564"/>
            <a:ext cx="1222754" cy="575648"/>
            <a:chOff x="6845200" y="4861775"/>
            <a:chExt cx="1564425" cy="736499"/>
          </a:xfrm>
        </p:grpSpPr>
        <p:sp>
          <p:nvSpPr>
            <p:cNvPr id="1255" name="Shape 1255"/>
            <p:cNvSpPr/>
            <p:nvPr/>
          </p:nvSpPr>
          <p:spPr>
            <a:xfrm>
              <a:off x="68452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56" name="Shape 1256"/>
            <p:cNvSpPr/>
            <p:nvPr/>
          </p:nvSpPr>
          <p:spPr>
            <a:xfrm>
              <a:off x="73927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57" name="Shape 1257"/>
            <p:cNvSpPr/>
            <p:nvPr/>
          </p:nvSpPr>
          <p:spPr>
            <a:xfrm>
              <a:off x="7962625"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258" name="Shape 1258"/>
          <p:cNvGrpSpPr/>
          <p:nvPr/>
        </p:nvGrpSpPr>
        <p:grpSpPr>
          <a:xfrm>
            <a:off x="7342825" y="2383540"/>
            <a:ext cx="1030785" cy="659332"/>
            <a:chOff x="7240300" y="2390890"/>
            <a:chExt cx="1030785" cy="659332"/>
          </a:xfrm>
        </p:grpSpPr>
        <p:grpSp>
          <p:nvGrpSpPr>
            <p:cNvPr id="1259" name="Shape 1259"/>
            <p:cNvGrpSpPr/>
            <p:nvPr/>
          </p:nvGrpSpPr>
          <p:grpSpPr>
            <a:xfrm>
              <a:off x="7808546" y="2390890"/>
              <a:ext cx="462539" cy="270527"/>
              <a:chOff x="6992950" y="2941347"/>
              <a:chExt cx="664758" cy="388800"/>
            </a:xfrm>
          </p:grpSpPr>
          <p:sp>
            <p:nvSpPr>
              <p:cNvPr id="1260" name="Shape 1260"/>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61" name="Shape 1261"/>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62" name="Shape 1262"/>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263" name="Shape 1263"/>
            <p:cNvGrpSpPr/>
            <p:nvPr/>
          </p:nvGrpSpPr>
          <p:grpSpPr>
            <a:xfrm>
              <a:off x="7540020" y="2518326"/>
              <a:ext cx="516517" cy="302097"/>
              <a:chOff x="6992950" y="2941347"/>
              <a:chExt cx="664758" cy="388800"/>
            </a:xfrm>
          </p:grpSpPr>
          <p:sp>
            <p:nvSpPr>
              <p:cNvPr id="1264" name="Shape 1264"/>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65" name="Shape 1265"/>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66" name="Shape 1266"/>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267" name="Shape 1267"/>
            <p:cNvGrpSpPr/>
            <p:nvPr/>
          </p:nvGrpSpPr>
          <p:grpSpPr>
            <a:xfrm>
              <a:off x="7240300" y="2661422"/>
              <a:ext cx="664758" cy="388800"/>
              <a:chOff x="6992950" y="2941347"/>
              <a:chExt cx="664758" cy="388800"/>
            </a:xfrm>
          </p:grpSpPr>
          <p:sp>
            <p:nvSpPr>
              <p:cNvPr id="1268" name="Shape 1268"/>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69" name="Shape 1269"/>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70" name="Shape 1270"/>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
        <p:nvSpPr>
          <p:cNvPr id="1271" name="Shape 1271"/>
          <p:cNvSpPr txBox="1"/>
          <p:nvPr/>
        </p:nvSpPr>
        <p:spPr>
          <a:xfrm>
            <a:off x="7342830" y="3093850"/>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Grid</a:t>
            </a:r>
          </a:p>
        </p:txBody>
      </p:sp>
      <p:sp>
        <p:nvSpPr>
          <p:cNvPr id="1272" name="Shape 1272"/>
          <p:cNvSpPr txBox="1"/>
          <p:nvPr/>
        </p:nvSpPr>
        <p:spPr>
          <a:xfrm>
            <a:off x="7342830" y="56771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Servers</a:t>
            </a:r>
          </a:p>
        </p:txBody>
      </p:sp>
      <p:sp>
        <p:nvSpPr>
          <p:cNvPr id="1273" name="Shape 1273"/>
          <p:cNvSpPr/>
          <p:nvPr/>
        </p:nvSpPr>
        <p:spPr>
          <a:xfrm>
            <a:off x="7134700" y="3588525"/>
            <a:ext cx="1483056" cy="908387"/>
          </a:xfrm>
          <a:prstGeom prst="cloud">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74" name="Shape 1274"/>
          <p:cNvSpPr txBox="1"/>
          <p:nvPr/>
        </p:nvSpPr>
        <p:spPr>
          <a:xfrm>
            <a:off x="7324817" y="44969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Clouds</a:t>
            </a:r>
          </a:p>
        </p:txBody>
      </p:sp>
      <p:cxnSp>
        <p:nvCxnSpPr>
          <p:cNvPr id="1275" name="Shape 1275"/>
          <p:cNvCxnSpPr>
            <a:stCxn id="1246" idx="3"/>
            <a:endCxn id="1268" idx="2"/>
          </p:cNvCxnSpPr>
          <p:nvPr/>
        </p:nvCxnSpPr>
        <p:spPr>
          <a:xfrm rot="10800000" flipH="1">
            <a:off x="5856074" y="2877925"/>
            <a:ext cx="1486800" cy="2319600"/>
          </a:xfrm>
          <a:prstGeom prst="straightConnector1">
            <a:avLst/>
          </a:prstGeom>
          <a:noFill/>
          <a:ln w="19050" cap="flat">
            <a:solidFill>
              <a:schemeClr val="dk2"/>
            </a:solidFill>
            <a:prstDash val="solid"/>
            <a:round/>
            <a:headEnd type="none" w="lg" len="lg"/>
            <a:tailEnd type="triangle" w="lg" len="lg"/>
          </a:ln>
        </p:spPr>
      </p:cxnSp>
      <p:cxnSp>
        <p:nvCxnSpPr>
          <p:cNvPr id="1276" name="Shape 1276"/>
          <p:cNvCxnSpPr>
            <a:stCxn id="1246" idx="3"/>
            <a:endCxn id="1273" idx="2"/>
          </p:cNvCxnSpPr>
          <p:nvPr/>
        </p:nvCxnSpPr>
        <p:spPr>
          <a:xfrm rot="10800000" flipH="1">
            <a:off x="5856074" y="4042825"/>
            <a:ext cx="1283100" cy="1154700"/>
          </a:xfrm>
          <a:prstGeom prst="straightConnector1">
            <a:avLst/>
          </a:prstGeom>
          <a:noFill/>
          <a:ln w="19050" cap="flat">
            <a:solidFill>
              <a:schemeClr val="dk2"/>
            </a:solidFill>
            <a:prstDash val="solid"/>
            <a:round/>
            <a:headEnd type="none" w="lg" len="lg"/>
            <a:tailEnd type="triangle" w="lg" len="lg"/>
          </a:ln>
        </p:spPr>
      </p:cxnSp>
      <p:cxnSp>
        <p:nvCxnSpPr>
          <p:cNvPr id="1277" name="Shape 1277"/>
          <p:cNvCxnSpPr>
            <a:stCxn id="1246" idx="3"/>
            <a:endCxn id="1255" idx="2"/>
          </p:cNvCxnSpPr>
          <p:nvPr/>
        </p:nvCxnSpPr>
        <p:spPr>
          <a:xfrm>
            <a:off x="5856074" y="5197525"/>
            <a:ext cx="1408800" cy="176400"/>
          </a:xfrm>
          <a:prstGeom prst="straightConnector1">
            <a:avLst/>
          </a:prstGeom>
          <a:noFill/>
          <a:ln w="19050" cap="flat">
            <a:solidFill>
              <a:schemeClr val="dk2"/>
            </a:solidFill>
            <a:prstDash val="solid"/>
            <a:round/>
            <a:headEnd type="none" w="lg" len="lg"/>
            <a:tailEnd type="triangle" w="lg" len="lg"/>
          </a:ln>
        </p:spPr>
      </p:cxnSp>
      <p:grpSp>
        <p:nvGrpSpPr>
          <p:cNvPr id="1278" name="Shape 1278"/>
          <p:cNvGrpSpPr/>
          <p:nvPr/>
        </p:nvGrpSpPr>
        <p:grpSpPr>
          <a:xfrm>
            <a:off x="3568850" y="4266750"/>
            <a:ext cx="302099" cy="410699"/>
            <a:chOff x="1988825" y="3021975"/>
            <a:chExt cx="302099" cy="410699"/>
          </a:xfrm>
        </p:grpSpPr>
        <p:sp>
          <p:nvSpPr>
            <p:cNvPr id="1279" name="Shape 1279"/>
            <p:cNvSpPr/>
            <p:nvPr/>
          </p:nvSpPr>
          <p:spPr>
            <a:xfrm>
              <a:off x="1988825" y="3021975"/>
              <a:ext cx="302099" cy="410699"/>
            </a:xfrm>
            <a:prstGeom prst="rect">
              <a:avLst/>
            </a:prstGeom>
            <a:solidFill>
              <a:srgbClr val="FFD966"/>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280" name="Shape 1280"/>
            <p:cNvCxnSpPr/>
            <p:nvPr/>
          </p:nvCxnSpPr>
          <p:spPr>
            <a:xfrm>
              <a:off x="2037575" y="3093850"/>
              <a:ext cx="204599" cy="0"/>
            </a:xfrm>
            <a:prstGeom prst="straightConnector1">
              <a:avLst/>
            </a:prstGeom>
            <a:noFill/>
            <a:ln w="19050" cap="flat">
              <a:solidFill>
                <a:srgbClr val="000000"/>
              </a:solidFill>
              <a:prstDash val="solid"/>
              <a:round/>
              <a:headEnd type="none" w="lg" len="lg"/>
              <a:tailEnd type="none" w="lg" len="lg"/>
            </a:ln>
          </p:spPr>
        </p:cxnSp>
        <p:cxnSp>
          <p:nvCxnSpPr>
            <p:cNvPr id="1281" name="Shape 1281"/>
            <p:cNvCxnSpPr/>
            <p:nvPr/>
          </p:nvCxnSpPr>
          <p:spPr>
            <a:xfrm>
              <a:off x="2037575" y="3165225"/>
              <a:ext cx="204599" cy="0"/>
            </a:xfrm>
            <a:prstGeom prst="straightConnector1">
              <a:avLst/>
            </a:prstGeom>
            <a:noFill/>
            <a:ln w="19050" cap="flat">
              <a:solidFill>
                <a:srgbClr val="000000"/>
              </a:solidFill>
              <a:prstDash val="solid"/>
              <a:round/>
              <a:headEnd type="none" w="lg" len="lg"/>
              <a:tailEnd type="none" w="lg" len="lg"/>
            </a:ln>
          </p:spPr>
        </p:cxnSp>
        <p:cxnSp>
          <p:nvCxnSpPr>
            <p:cNvPr id="1282" name="Shape 1282"/>
            <p:cNvCxnSpPr/>
            <p:nvPr/>
          </p:nvCxnSpPr>
          <p:spPr>
            <a:xfrm>
              <a:off x="2037575" y="3242325"/>
              <a:ext cx="204599" cy="0"/>
            </a:xfrm>
            <a:prstGeom prst="straightConnector1">
              <a:avLst/>
            </a:prstGeom>
            <a:noFill/>
            <a:ln w="19050" cap="flat">
              <a:solidFill>
                <a:srgbClr val="000000"/>
              </a:solidFill>
              <a:prstDash val="solid"/>
              <a:round/>
              <a:headEnd type="none" w="lg" len="lg"/>
              <a:tailEnd type="none" w="lg" len="lg"/>
            </a:ln>
          </p:spPr>
        </p:cxnSp>
        <p:cxnSp>
          <p:nvCxnSpPr>
            <p:cNvPr id="1283" name="Shape 1283"/>
            <p:cNvCxnSpPr/>
            <p:nvPr/>
          </p:nvCxnSpPr>
          <p:spPr>
            <a:xfrm>
              <a:off x="2037575" y="3321075"/>
              <a:ext cx="204599" cy="0"/>
            </a:xfrm>
            <a:prstGeom prst="straightConnector1">
              <a:avLst/>
            </a:prstGeom>
            <a:noFill/>
            <a:ln w="19050" cap="flat">
              <a:solidFill>
                <a:srgbClr val="000000"/>
              </a:solidFill>
              <a:prstDash val="solid"/>
              <a:round/>
              <a:headEnd type="none" w="lg" len="lg"/>
              <a:tailEnd type="none" w="lg" len="lg"/>
            </a:ln>
          </p:spPr>
        </p:cxnSp>
      </p:grpSp>
      <p:grpSp>
        <p:nvGrpSpPr>
          <p:cNvPr id="1284" name="Shape 1284"/>
          <p:cNvGrpSpPr/>
          <p:nvPr/>
        </p:nvGrpSpPr>
        <p:grpSpPr>
          <a:xfrm>
            <a:off x="6526275" y="3717950"/>
            <a:ext cx="346899" cy="356474"/>
            <a:chOff x="6467575" y="3093850"/>
            <a:chExt cx="346899" cy="356474"/>
          </a:xfrm>
        </p:grpSpPr>
        <p:sp>
          <p:nvSpPr>
            <p:cNvPr id="1285" name="Shape 1285"/>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86" name="Shape 1286"/>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87" name="Shape 1287"/>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288" name="Shape 1288"/>
          <p:cNvGrpSpPr/>
          <p:nvPr/>
        </p:nvGrpSpPr>
        <p:grpSpPr>
          <a:xfrm>
            <a:off x="6434762" y="4426712"/>
            <a:ext cx="346899" cy="356474"/>
            <a:chOff x="6467575" y="3093850"/>
            <a:chExt cx="346899" cy="356474"/>
          </a:xfrm>
        </p:grpSpPr>
        <p:sp>
          <p:nvSpPr>
            <p:cNvPr id="1289" name="Shape 1289"/>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90" name="Shape 1290"/>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91" name="Shape 1291"/>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292" name="Shape 1292"/>
          <p:cNvGrpSpPr/>
          <p:nvPr/>
        </p:nvGrpSpPr>
        <p:grpSpPr>
          <a:xfrm>
            <a:off x="6467562" y="5107475"/>
            <a:ext cx="346899" cy="356474"/>
            <a:chOff x="6467575" y="3093850"/>
            <a:chExt cx="346899" cy="356474"/>
          </a:xfrm>
        </p:grpSpPr>
        <p:sp>
          <p:nvSpPr>
            <p:cNvPr id="1293" name="Shape 1293"/>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94" name="Shape 1294"/>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95" name="Shape 1295"/>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296" name="Shape 1296"/>
          <p:cNvGrpSpPr/>
          <p:nvPr/>
        </p:nvGrpSpPr>
        <p:grpSpPr>
          <a:xfrm>
            <a:off x="3294549" y="2570710"/>
            <a:ext cx="2561531" cy="1562345"/>
            <a:chOff x="2784425" y="2622400"/>
            <a:chExt cx="3469499" cy="1959300"/>
          </a:xfrm>
        </p:grpSpPr>
        <p:sp>
          <p:nvSpPr>
            <p:cNvPr id="1297" name="Shape 1297"/>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ManuOpti</a:t>
              </a:r>
            </a:p>
          </p:txBody>
        </p:sp>
        <p:sp>
          <p:nvSpPr>
            <p:cNvPr id="1298" name="Shape 1298"/>
            <p:cNvSpPr/>
            <p:nvPr/>
          </p:nvSpPr>
          <p:spPr>
            <a:xfrm>
              <a:off x="3160125"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99" name="Shape 1299"/>
            <p:cNvSpPr/>
            <p:nvPr/>
          </p:nvSpPr>
          <p:spPr>
            <a:xfrm>
              <a:off x="390920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00" name="Shape 1300"/>
            <p:cNvSpPr/>
            <p:nvPr/>
          </p:nvSpPr>
          <p:spPr>
            <a:xfrm>
              <a:off x="4658275" y="34179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01" name="Shape 1301"/>
            <p:cNvSpPr/>
            <p:nvPr/>
          </p:nvSpPr>
          <p:spPr>
            <a:xfrm>
              <a:off x="4658275" y="40221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02" name="Shape 1302"/>
            <p:cNvSpPr/>
            <p:nvPr/>
          </p:nvSpPr>
          <p:spPr>
            <a:xfrm>
              <a:off x="540735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303" name="Shape 1303"/>
            <p:cNvCxnSpPr>
              <a:stCxn id="1298" idx="3"/>
              <a:endCxn id="1299" idx="1"/>
            </p:cNvCxnSpPr>
            <p:nvPr/>
          </p:nvCxnSpPr>
          <p:spPr>
            <a:xfrm>
              <a:off x="3462224" y="3871099"/>
              <a:ext cx="447000" cy="0"/>
            </a:xfrm>
            <a:prstGeom prst="straightConnector1">
              <a:avLst/>
            </a:prstGeom>
            <a:noFill/>
            <a:ln w="19050" cap="flat">
              <a:solidFill>
                <a:schemeClr val="dk2"/>
              </a:solidFill>
              <a:prstDash val="solid"/>
              <a:round/>
              <a:headEnd type="none" w="lg" len="lg"/>
              <a:tailEnd type="triangle" w="lg" len="lg"/>
            </a:ln>
          </p:spPr>
        </p:cxnSp>
        <p:cxnSp>
          <p:nvCxnSpPr>
            <p:cNvPr id="1304" name="Shape 1304"/>
            <p:cNvCxnSpPr>
              <a:stCxn id="1299" idx="3"/>
              <a:endCxn id="1300" idx="1"/>
            </p:cNvCxnSpPr>
            <p:nvPr/>
          </p:nvCxnSpPr>
          <p:spPr>
            <a:xfrm rot="10800000" flipH="1">
              <a:off x="4211299"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305" name="Shape 1305"/>
            <p:cNvCxnSpPr>
              <a:stCxn id="1300" idx="3"/>
              <a:endCxn id="1302" idx="1"/>
            </p:cNvCxnSpPr>
            <p:nvPr/>
          </p:nvCxnSpPr>
          <p:spPr>
            <a:xfrm>
              <a:off x="4960374"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306" name="Shape 1306"/>
            <p:cNvCxnSpPr>
              <a:stCxn id="1299" idx="3"/>
              <a:endCxn id="1301" idx="1"/>
            </p:cNvCxnSpPr>
            <p:nvPr/>
          </p:nvCxnSpPr>
          <p:spPr>
            <a:xfrm>
              <a:off x="4211299" y="38710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307" name="Shape 1307"/>
            <p:cNvCxnSpPr>
              <a:stCxn id="1301" idx="3"/>
              <a:endCxn id="1302" idx="1"/>
            </p:cNvCxnSpPr>
            <p:nvPr/>
          </p:nvCxnSpPr>
          <p:spPr>
            <a:xfrm rot="10800000" flipH="1">
              <a:off x="4960374" y="3871100"/>
              <a:ext cx="447000" cy="302100"/>
            </a:xfrm>
            <a:prstGeom prst="straightConnector1">
              <a:avLst/>
            </a:prstGeom>
            <a:noFill/>
            <a:ln w="19050" cap="flat">
              <a:solidFill>
                <a:schemeClr val="dk2"/>
              </a:solidFill>
              <a:prstDash val="solid"/>
              <a:round/>
              <a:headEnd type="none" w="lg" len="lg"/>
              <a:tailEnd type="triangle" w="lg" len="lg"/>
            </a:ln>
          </p:spPr>
        </p:cxnSp>
        <p:sp>
          <p:nvSpPr>
            <p:cNvPr id="1308" name="Shape 1308"/>
            <p:cNvSpPr/>
            <p:nvPr/>
          </p:nvSpPr>
          <p:spPr>
            <a:xfrm>
              <a:off x="3300100" y="3233800"/>
              <a:ext cx="2276175" cy="500900"/>
            </a:xfrm>
            <a:custGeom>
              <a:avLst/>
              <a:gdLst/>
              <a:ahLst/>
              <a:cxnLst/>
              <a:rect l="0" t="0" r="0" b="0"/>
              <a:pathLst>
                <a:path w="91047" h="20036" extrusionOk="0">
                  <a:moveTo>
                    <a:pt x="91047" y="20036"/>
                  </a:moveTo>
                  <a:lnTo>
                    <a:pt x="91047" y="0"/>
                  </a:lnTo>
                  <a:lnTo>
                    <a:pt x="0" y="0"/>
                  </a:lnTo>
                  <a:lnTo>
                    <a:pt x="0" y="19741"/>
                  </a:lnTo>
                </a:path>
              </a:pathLst>
            </a:custGeom>
            <a:noFill/>
            <a:ln w="19050" cap="flat">
              <a:solidFill>
                <a:schemeClr val="dk2"/>
              </a:solidFill>
              <a:prstDash val="lgDash"/>
              <a:round/>
              <a:headEnd type="none" w="lg" len="lg"/>
              <a:tailEnd type="triangle" w="lg" len="lg"/>
            </a:ln>
          </p:spPr>
        </p:sp>
      </p:grpSp>
      <p:cxnSp>
        <p:nvCxnSpPr>
          <p:cNvPr id="1309" name="Shape 1309"/>
          <p:cNvCxnSpPr/>
          <p:nvPr/>
        </p:nvCxnSpPr>
        <p:spPr>
          <a:xfrm>
            <a:off x="3941275" y="3749275"/>
            <a:ext cx="0" cy="1156800"/>
          </a:xfrm>
          <a:prstGeom prst="straightConnector1">
            <a:avLst/>
          </a:prstGeom>
          <a:noFill/>
          <a:ln w="19050" cap="flat">
            <a:solidFill>
              <a:srgbClr val="000000"/>
            </a:solidFill>
            <a:prstDash val="dash"/>
            <a:round/>
            <a:headEnd type="triangle" w="lg" len="lg"/>
            <a:tailEnd type="triangle" w="lg" len="lg"/>
          </a:ln>
        </p:spPr>
      </p:cxnSp>
      <p:sp>
        <p:nvSpPr>
          <p:cNvPr id="1310" name="Shape 1310"/>
          <p:cNvSpPr/>
          <p:nvPr/>
        </p:nvSpPr>
        <p:spPr>
          <a:xfrm>
            <a:off x="3506350" y="3410575"/>
            <a:ext cx="913500" cy="338699"/>
          </a:xfrm>
          <a:prstGeom prst="rect">
            <a:avLst/>
          </a:prstGeom>
          <a:noFill/>
          <a:ln w="19050" cap="flat">
            <a:solidFill>
              <a:schemeClr val="dk2"/>
            </a:solidFill>
            <a:prstDash val="dash"/>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311" name="Shape 1311"/>
          <p:cNvCxnSpPr>
            <a:stCxn id="1301" idx="2"/>
          </p:cNvCxnSpPr>
          <p:nvPr/>
        </p:nvCxnSpPr>
        <p:spPr>
          <a:xfrm>
            <a:off x="4789532" y="3927765"/>
            <a:ext cx="0" cy="993000"/>
          </a:xfrm>
          <a:prstGeom prst="straightConnector1">
            <a:avLst/>
          </a:prstGeom>
          <a:noFill/>
          <a:ln w="19050" cap="flat">
            <a:solidFill>
              <a:srgbClr val="000000"/>
            </a:solidFill>
            <a:prstDash val="dash"/>
            <a:round/>
            <a:headEnd type="triangle" w="lg" len="lg"/>
            <a:tailEnd type="triangle" w="lg" len="lg"/>
          </a:ln>
        </p:spPr>
      </p:cxnSp>
      <p:cxnSp>
        <p:nvCxnSpPr>
          <p:cNvPr id="1312" name="Shape 1312"/>
          <p:cNvCxnSpPr/>
          <p:nvPr/>
        </p:nvCxnSpPr>
        <p:spPr>
          <a:xfrm>
            <a:off x="5347082" y="3717940"/>
            <a:ext cx="0" cy="1202700"/>
          </a:xfrm>
          <a:prstGeom prst="straightConnector1">
            <a:avLst/>
          </a:prstGeom>
          <a:noFill/>
          <a:ln w="19050" cap="flat">
            <a:solidFill>
              <a:srgbClr val="000000"/>
            </a:solidFill>
            <a:prstDash val="dash"/>
            <a:round/>
            <a:headEnd type="triangle" w="lg" len="lg"/>
            <a:tailEnd type="triangle" w="lg" len="lg"/>
          </a:ln>
        </p:spPr>
      </p:cxnSp>
      <p:cxnSp>
        <p:nvCxnSpPr>
          <p:cNvPr id="1313" name="Shape 1313"/>
          <p:cNvCxnSpPr/>
          <p:nvPr/>
        </p:nvCxnSpPr>
        <p:spPr>
          <a:xfrm>
            <a:off x="1569025" y="3587375"/>
            <a:ext cx="1738500" cy="0"/>
          </a:xfrm>
          <a:prstGeom prst="straightConnector1">
            <a:avLst/>
          </a:prstGeom>
          <a:noFill/>
          <a:ln w="38100" cap="flat">
            <a:solidFill>
              <a:srgbClr val="D70020"/>
            </a:solidFill>
            <a:prstDash val="solid"/>
            <a:round/>
            <a:headEnd type="triangle" w="lg" len="lg"/>
            <a:tailEnd type="none" w="lg" len="lg"/>
          </a:ln>
        </p:spPr>
      </p:cxnSp>
      <p:grpSp>
        <p:nvGrpSpPr>
          <p:cNvPr id="1314" name="Shape 1314"/>
          <p:cNvGrpSpPr/>
          <p:nvPr/>
        </p:nvGrpSpPr>
        <p:grpSpPr>
          <a:xfrm>
            <a:off x="4424325" y="4266750"/>
            <a:ext cx="302099" cy="410699"/>
            <a:chOff x="1988825" y="3021975"/>
            <a:chExt cx="302099" cy="410699"/>
          </a:xfrm>
        </p:grpSpPr>
        <p:sp>
          <p:nvSpPr>
            <p:cNvPr id="1315" name="Shape 1315"/>
            <p:cNvSpPr/>
            <p:nvPr/>
          </p:nvSpPr>
          <p:spPr>
            <a:xfrm>
              <a:off x="1988825" y="3021975"/>
              <a:ext cx="302099" cy="410699"/>
            </a:xfrm>
            <a:prstGeom prst="rect">
              <a:avLst/>
            </a:prstGeom>
            <a:solidFill>
              <a:srgbClr val="FFD966"/>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316" name="Shape 1316"/>
            <p:cNvCxnSpPr/>
            <p:nvPr/>
          </p:nvCxnSpPr>
          <p:spPr>
            <a:xfrm>
              <a:off x="2037575" y="3093850"/>
              <a:ext cx="204599" cy="0"/>
            </a:xfrm>
            <a:prstGeom prst="straightConnector1">
              <a:avLst/>
            </a:prstGeom>
            <a:noFill/>
            <a:ln w="19050" cap="flat">
              <a:solidFill>
                <a:srgbClr val="000000"/>
              </a:solidFill>
              <a:prstDash val="solid"/>
              <a:round/>
              <a:headEnd type="none" w="lg" len="lg"/>
              <a:tailEnd type="none" w="lg" len="lg"/>
            </a:ln>
          </p:spPr>
        </p:cxnSp>
        <p:cxnSp>
          <p:nvCxnSpPr>
            <p:cNvPr id="1317" name="Shape 1317"/>
            <p:cNvCxnSpPr/>
            <p:nvPr/>
          </p:nvCxnSpPr>
          <p:spPr>
            <a:xfrm>
              <a:off x="2037575" y="3165225"/>
              <a:ext cx="204599" cy="0"/>
            </a:xfrm>
            <a:prstGeom prst="straightConnector1">
              <a:avLst/>
            </a:prstGeom>
            <a:noFill/>
            <a:ln w="19050" cap="flat">
              <a:solidFill>
                <a:srgbClr val="000000"/>
              </a:solidFill>
              <a:prstDash val="solid"/>
              <a:round/>
              <a:headEnd type="none" w="lg" len="lg"/>
              <a:tailEnd type="none" w="lg" len="lg"/>
            </a:ln>
          </p:spPr>
        </p:cxnSp>
        <p:cxnSp>
          <p:nvCxnSpPr>
            <p:cNvPr id="1318" name="Shape 1318"/>
            <p:cNvCxnSpPr/>
            <p:nvPr/>
          </p:nvCxnSpPr>
          <p:spPr>
            <a:xfrm>
              <a:off x="2037575" y="3242325"/>
              <a:ext cx="204599" cy="0"/>
            </a:xfrm>
            <a:prstGeom prst="straightConnector1">
              <a:avLst/>
            </a:prstGeom>
            <a:noFill/>
            <a:ln w="19050" cap="flat">
              <a:solidFill>
                <a:srgbClr val="000000"/>
              </a:solidFill>
              <a:prstDash val="solid"/>
              <a:round/>
              <a:headEnd type="none" w="lg" len="lg"/>
              <a:tailEnd type="none" w="lg" len="lg"/>
            </a:ln>
          </p:spPr>
        </p:cxnSp>
        <p:cxnSp>
          <p:nvCxnSpPr>
            <p:cNvPr id="1319" name="Shape 1319"/>
            <p:cNvCxnSpPr/>
            <p:nvPr/>
          </p:nvCxnSpPr>
          <p:spPr>
            <a:xfrm>
              <a:off x="2037575" y="3321075"/>
              <a:ext cx="204599" cy="0"/>
            </a:xfrm>
            <a:prstGeom prst="straightConnector1">
              <a:avLst/>
            </a:prstGeom>
            <a:noFill/>
            <a:ln w="19050" cap="flat">
              <a:solidFill>
                <a:srgbClr val="000000"/>
              </a:solidFill>
              <a:prstDash val="solid"/>
              <a:round/>
              <a:headEnd type="none" w="lg" len="lg"/>
              <a:tailEnd type="none" w="lg" len="lg"/>
            </a:ln>
          </p:spPr>
        </p:cxnSp>
      </p:grpSp>
      <p:grpSp>
        <p:nvGrpSpPr>
          <p:cNvPr id="1320" name="Shape 1320"/>
          <p:cNvGrpSpPr/>
          <p:nvPr/>
        </p:nvGrpSpPr>
        <p:grpSpPr>
          <a:xfrm>
            <a:off x="4979712" y="4266750"/>
            <a:ext cx="302099" cy="410699"/>
            <a:chOff x="1988825" y="3021975"/>
            <a:chExt cx="302099" cy="410699"/>
          </a:xfrm>
        </p:grpSpPr>
        <p:sp>
          <p:nvSpPr>
            <p:cNvPr id="1321" name="Shape 1321"/>
            <p:cNvSpPr/>
            <p:nvPr/>
          </p:nvSpPr>
          <p:spPr>
            <a:xfrm>
              <a:off x="1988825" y="3021975"/>
              <a:ext cx="302099" cy="410699"/>
            </a:xfrm>
            <a:prstGeom prst="rect">
              <a:avLst/>
            </a:prstGeom>
            <a:solidFill>
              <a:srgbClr val="FFD966"/>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322" name="Shape 1322"/>
            <p:cNvCxnSpPr/>
            <p:nvPr/>
          </p:nvCxnSpPr>
          <p:spPr>
            <a:xfrm>
              <a:off x="2037575" y="3093850"/>
              <a:ext cx="204599" cy="0"/>
            </a:xfrm>
            <a:prstGeom prst="straightConnector1">
              <a:avLst/>
            </a:prstGeom>
            <a:noFill/>
            <a:ln w="19050" cap="flat">
              <a:solidFill>
                <a:srgbClr val="000000"/>
              </a:solidFill>
              <a:prstDash val="solid"/>
              <a:round/>
              <a:headEnd type="none" w="lg" len="lg"/>
              <a:tailEnd type="none" w="lg" len="lg"/>
            </a:ln>
          </p:spPr>
        </p:cxnSp>
        <p:cxnSp>
          <p:nvCxnSpPr>
            <p:cNvPr id="1323" name="Shape 1323"/>
            <p:cNvCxnSpPr/>
            <p:nvPr/>
          </p:nvCxnSpPr>
          <p:spPr>
            <a:xfrm>
              <a:off x="2037575" y="3165225"/>
              <a:ext cx="204599" cy="0"/>
            </a:xfrm>
            <a:prstGeom prst="straightConnector1">
              <a:avLst/>
            </a:prstGeom>
            <a:noFill/>
            <a:ln w="19050" cap="flat">
              <a:solidFill>
                <a:srgbClr val="000000"/>
              </a:solidFill>
              <a:prstDash val="solid"/>
              <a:round/>
              <a:headEnd type="none" w="lg" len="lg"/>
              <a:tailEnd type="none" w="lg" len="lg"/>
            </a:ln>
          </p:spPr>
        </p:cxnSp>
        <p:cxnSp>
          <p:nvCxnSpPr>
            <p:cNvPr id="1324" name="Shape 1324"/>
            <p:cNvCxnSpPr/>
            <p:nvPr/>
          </p:nvCxnSpPr>
          <p:spPr>
            <a:xfrm>
              <a:off x="2037575" y="3242325"/>
              <a:ext cx="204599" cy="0"/>
            </a:xfrm>
            <a:prstGeom prst="straightConnector1">
              <a:avLst/>
            </a:prstGeom>
            <a:noFill/>
            <a:ln w="19050" cap="flat">
              <a:solidFill>
                <a:srgbClr val="000000"/>
              </a:solidFill>
              <a:prstDash val="solid"/>
              <a:round/>
              <a:headEnd type="none" w="lg" len="lg"/>
              <a:tailEnd type="none" w="lg" len="lg"/>
            </a:ln>
          </p:spPr>
        </p:cxnSp>
        <p:cxnSp>
          <p:nvCxnSpPr>
            <p:cNvPr id="1325" name="Shape 1325"/>
            <p:cNvCxnSpPr/>
            <p:nvPr/>
          </p:nvCxnSpPr>
          <p:spPr>
            <a:xfrm>
              <a:off x="2037575" y="3321075"/>
              <a:ext cx="204599" cy="0"/>
            </a:xfrm>
            <a:prstGeom prst="straightConnector1">
              <a:avLst/>
            </a:prstGeom>
            <a:noFill/>
            <a:ln w="19050" cap="flat">
              <a:solidFill>
                <a:srgbClr val="000000"/>
              </a:solidFill>
              <a:prstDash val="solid"/>
              <a:round/>
              <a:headEnd type="none" w="lg" len="lg"/>
              <a:tailEnd type="none" w="lg" len="lg"/>
            </a:ln>
          </p:spPr>
        </p:cxnSp>
      </p:grpSp>
      <p:grpSp>
        <p:nvGrpSpPr>
          <p:cNvPr id="1326" name="Shape 1326"/>
          <p:cNvGrpSpPr/>
          <p:nvPr/>
        </p:nvGrpSpPr>
        <p:grpSpPr>
          <a:xfrm>
            <a:off x="2287225" y="3093850"/>
            <a:ext cx="302099" cy="410699"/>
            <a:chOff x="1988825" y="3021975"/>
            <a:chExt cx="302099" cy="410699"/>
          </a:xfrm>
        </p:grpSpPr>
        <p:sp>
          <p:nvSpPr>
            <p:cNvPr id="1327" name="Shape 1327"/>
            <p:cNvSpPr/>
            <p:nvPr/>
          </p:nvSpPr>
          <p:spPr>
            <a:xfrm>
              <a:off x="1988825" y="3021975"/>
              <a:ext cx="302099" cy="410699"/>
            </a:xfrm>
            <a:prstGeom prst="rect">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328" name="Shape 1328"/>
            <p:cNvCxnSpPr/>
            <p:nvPr/>
          </p:nvCxnSpPr>
          <p:spPr>
            <a:xfrm>
              <a:off x="2037575" y="3093850"/>
              <a:ext cx="204599" cy="0"/>
            </a:xfrm>
            <a:prstGeom prst="straightConnector1">
              <a:avLst/>
            </a:prstGeom>
            <a:noFill/>
            <a:ln w="19050" cap="flat">
              <a:solidFill>
                <a:srgbClr val="D70020"/>
              </a:solidFill>
              <a:prstDash val="solid"/>
              <a:round/>
              <a:headEnd type="none" w="lg" len="lg"/>
              <a:tailEnd type="none" w="lg" len="lg"/>
            </a:ln>
          </p:spPr>
        </p:cxnSp>
        <p:cxnSp>
          <p:nvCxnSpPr>
            <p:cNvPr id="1329" name="Shape 1329"/>
            <p:cNvCxnSpPr/>
            <p:nvPr/>
          </p:nvCxnSpPr>
          <p:spPr>
            <a:xfrm>
              <a:off x="2037575" y="3165225"/>
              <a:ext cx="204599" cy="0"/>
            </a:xfrm>
            <a:prstGeom prst="straightConnector1">
              <a:avLst/>
            </a:prstGeom>
            <a:noFill/>
            <a:ln w="19050" cap="flat">
              <a:solidFill>
                <a:srgbClr val="D70020"/>
              </a:solidFill>
              <a:prstDash val="solid"/>
              <a:round/>
              <a:headEnd type="none" w="lg" len="lg"/>
              <a:tailEnd type="none" w="lg" len="lg"/>
            </a:ln>
          </p:spPr>
        </p:cxnSp>
        <p:cxnSp>
          <p:nvCxnSpPr>
            <p:cNvPr id="1330" name="Shape 1330"/>
            <p:cNvCxnSpPr/>
            <p:nvPr/>
          </p:nvCxnSpPr>
          <p:spPr>
            <a:xfrm>
              <a:off x="2037575" y="3242325"/>
              <a:ext cx="204599" cy="0"/>
            </a:xfrm>
            <a:prstGeom prst="straightConnector1">
              <a:avLst/>
            </a:prstGeom>
            <a:noFill/>
            <a:ln w="19050" cap="flat">
              <a:solidFill>
                <a:srgbClr val="D70020"/>
              </a:solidFill>
              <a:prstDash val="solid"/>
              <a:round/>
              <a:headEnd type="none" w="lg" len="lg"/>
              <a:tailEnd type="none" w="lg" len="lg"/>
            </a:ln>
          </p:spPr>
        </p:cxnSp>
        <p:cxnSp>
          <p:nvCxnSpPr>
            <p:cNvPr id="1331" name="Shape 1331"/>
            <p:cNvCxnSpPr/>
            <p:nvPr/>
          </p:nvCxnSpPr>
          <p:spPr>
            <a:xfrm>
              <a:off x="2037575" y="3321075"/>
              <a:ext cx="204599" cy="0"/>
            </a:xfrm>
            <a:prstGeom prst="straightConnector1">
              <a:avLst/>
            </a:prstGeom>
            <a:noFill/>
            <a:ln w="19050" cap="flat">
              <a:solidFill>
                <a:srgbClr val="D70020"/>
              </a:solidFill>
              <a:prstDash val="solid"/>
              <a:round/>
              <a:headEnd type="none" w="lg" len="lg"/>
              <a:tailEnd type="none" w="lg" len="lg"/>
            </a:ln>
          </p:spPr>
        </p:cxnSp>
      </p:grpSp>
      <p:sp>
        <p:nvSpPr>
          <p:cNvPr id="1332" name="Shape 1332"/>
          <p:cNvSpPr/>
          <p:nvPr/>
        </p:nvSpPr>
        <p:spPr>
          <a:xfrm>
            <a:off x="478925" y="4263350"/>
            <a:ext cx="2110499" cy="356399"/>
          </a:xfrm>
          <a:prstGeom prst="wedgeRectCallout">
            <a:avLst>
              <a:gd name="adj1" fmla="val 38311"/>
              <a:gd name="adj2" fmla="val -210662"/>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300" b="1">
                <a:solidFill>
                  <a:schemeClr val="dk1"/>
                </a:solidFill>
                <a:latin typeface="Verdana"/>
                <a:ea typeface="Verdana"/>
                <a:cs typeface="Verdana"/>
                <a:sym typeface="Verdana"/>
              </a:rPr>
              <a:t>Results analysis</a:t>
            </a:r>
          </a:p>
        </p:txBody>
      </p:sp>
    </p:spTree>
  </p:cSld>
  <p:clrMapOvr>
    <a:masterClrMapping/>
  </p:clrMapOvr>
  <p:transition spd="slow">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336"/>
        <p:cNvGrpSpPr/>
        <p:nvPr/>
      </p:nvGrpSpPr>
      <p:grpSpPr>
        <a:xfrm>
          <a:off x="0" y="0"/>
          <a:ext cx="0" cy="0"/>
          <a:chOff x="0" y="0"/>
          <a:chExt cx="0" cy="0"/>
        </a:xfrm>
      </p:grpSpPr>
      <p:sp>
        <p:nvSpPr>
          <p:cNvPr id="1337" name="Shape 1337"/>
          <p:cNvSpPr/>
          <p:nvPr/>
        </p:nvSpPr>
        <p:spPr>
          <a:xfrm>
            <a:off x="3294675" y="4909675"/>
            <a:ext cx="2561399" cy="575699"/>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Scalarm</a:t>
            </a:r>
          </a:p>
        </p:txBody>
      </p:sp>
      <p:sp>
        <p:nvSpPr>
          <p:cNvPr id="1338" name="Shape 1338"/>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Integrated solution - architecture overview</a:t>
            </a:r>
          </a:p>
        </p:txBody>
      </p:sp>
      <p:sp>
        <p:nvSpPr>
          <p:cNvPr id="1339" name="Shape 1339"/>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Additional results analysis methods made possible by Scalarm</a:t>
            </a:r>
          </a:p>
        </p:txBody>
      </p:sp>
      <p:grpSp>
        <p:nvGrpSpPr>
          <p:cNvPr id="1340" name="Shape 1340"/>
          <p:cNvGrpSpPr/>
          <p:nvPr/>
        </p:nvGrpSpPr>
        <p:grpSpPr>
          <a:xfrm>
            <a:off x="478924" y="2982000"/>
            <a:ext cx="1016400" cy="1808400"/>
            <a:chOff x="876724" y="3112300"/>
            <a:chExt cx="1016400" cy="1808400"/>
          </a:xfrm>
        </p:grpSpPr>
        <p:sp>
          <p:nvSpPr>
            <p:cNvPr id="1341" name="Shape 1341"/>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42" name="Shape 1342"/>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1343" name="Shape 1343"/>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44" name="Shape 1344"/>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345" name="Shape 1345"/>
          <p:cNvGrpSpPr/>
          <p:nvPr/>
        </p:nvGrpSpPr>
        <p:grpSpPr>
          <a:xfrm>
            <a:off x="7264851" y="5042564"/>
            <a:ext cx="1222754" cy="575648"/>
            <a:chOff x="6845200" y="4861775"/>
            <a:chExt cx="1564425" cy="736499"/>
          </a:xfrm>
        </p:grpSpPr>
        <p:sp>
          <p:nvSpPr>
            <p:cNvPr id="1346" name="Shape 1346"/>
            <p:cNvSpPr/>
            <p:nvPr/>
          </p:nvSpPr>
          <p:spPr>
            <a:xfrm>
              <a:off x="68452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47" name="Shape 1347"/>
            <p:cNvSpPr/>
            <p:nvPr/>
          </p:nvSpPr>
          <p:spPr>
            <a:xfrm>
              <a:off x="73927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48" name="Shape 1348"/>
            <p:cNvSpPr/>
            <p:nvPr/>
          </p:nvSpPr>
          <p:spPr>
            <a:xfrm>
              <a:off x="7962625"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349" name="Shape 1349"/>
          <p:cNvGrpSpPr/>
          <p:nvPr/>
        </p:nvGrpSpPr>
        <p:grpSpPr>
          <a:xfrm>
            <a:off x="7342825" y="2383540"/>
            <a:ext cx="1030785" cy="659332"/>
            <a:chOff x="7240300" y="2390890"/>
            <a:chExt cx="1030785" cy="659332"/>
          </a:xfrm>
        </p:grpSpPr>
        <p:grpSp>
          <p:nvGrpSpPr>
            <p:cNvPr id="1350" name="Shape 1350"/>
            <p:cNvGrpSpPr/>
            <p:nvPr/>
          </p:nvGrpSpPr>
          <p:grpSpPr>
            <a:xfrm>
              <a:off x="7808546" y="2390890"/>
              <a:ext cx="462539" cy="270527"/>
              <a:chOff x="6992950" y="2941347"/>
              <a:chExt cx="664758" cy="388800"/>
            </a:xfrm>
          </p:grpSpPr>
          <p:sp>
            <p:nvSpPr>
              <p:cNvPr id="1351" name="Shape 1351"/>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52" name="Shape 1352"/>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53" name="Shape 1353"/>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354" name="Shape 1354"/>
            <p:cNvGrpSpPr/>
            <p:nvPr/>
          </p:nvGrpSpPr>
          <p:grpSpPr>
            <a:xfrm>
              <a:off x="7540020" y="2518326"/>
              <a:ext cx="516517" cy="302097"/>
              <a:chOff x="6992950" y="2941347"/>
              <a:chExt cx="664758" cy="388800"/>
            </a:xfrm>
          </p:grpSpPr>
          <p:sp>
            <p:nvSpPr>
              <p:cNvPr id="1355" name="Shape 1355"/>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56" name="Shape 1356"/>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57" name="Shape 1357"/>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358" name="Shape 1358"/>
            <p:cNvGrpSpPr/>
            <p:nvPr/>
          </p:nvGrpSpPr>
          <p:grpSpPr>
            <a:xfrm>
              <a:off x="7240300" y="2661422"/>
              <a:ext cx="664758" cy="388800"/>
              <a:chOff x="6992950" y="2941347"/>
              <a:chExt cx="664758" cy="388800"/>
            </a:xfrm>
          </p:grpSpPr>
          <p:sp>
            <p:nvSpPr>
              <p:cNvPr id="1359" name="Shape 1359"/>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60" name="Shape 1360"/>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61" name="Shape 1361"/>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
        <p:nvSpPr>
          <p:cNvPr id="1362" name="Shape 1362"/>
          <p:cNvSpPr txBox="1"/>
          <p:nvPr/>
        </p:nvSpPr>
        <p:spPr>
          <a:xfrm>
            <a:off x="7342830" y="3093850"/>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Grid</a:t>
            </a:r>
          </a:p>
        </p:txBody>
      </p:sp>
      <p:sp>
        <p:nvSpPr>
          <p:cNvPr id="1363" name="Shape 1363"/>
          <p:cNvSpPr txBox="1"/>
          <p:nvPr/>
        </p:nvSpPr>
        <p:spPr>
          <a:xfrm>
            <a:off x="7342830" y="56771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Servers</a:t>
            </a:r>
          </a:p>
        </p:txBody>
      </p:sp>
      <p:sp>
        <p:nvSpPr>
          <p:cNvPr id="1364" name="Shape 1364"/>
          <p:cNvSpPr/>
          <p:nvPr/>
        </p:nvSpPr>
        <p:spPr>
          <a:xfrm>
            <a:off x="7134700" y="3588525"/>
            <a:ext cx="1483056" cy="908387"/>
          </a:xfrm>
          <a:prstGeom prst="cloud">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65" name="Shape 1365"/>
          <p:cNvSpPr txBox="1"/>
          <p:nvPr/>
        </p:nvSpPr>
        <p:spPr>
          <a:xfrm>
            <a:off x="7324817" y="44969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Clouds</a:t>
            </a:r>
          </a:p>
        </p:txBody>
      </p:sp>
      <p:cxnSp>
        <p:nvCxnSpPr>
          <p:cNvPr id="1366" name="Shape 1366"/>
          <p:cNvCxnSpPr>
            <a:stCxn id="1337" idx="3"/>
            <a:endCxn id="1359" idx="2"/>
          </p:cNvCxnSpPr>
          <p:nvPr/>
        </p:nvCxnSpPr>
        <p:spPr>
          <a:xfrm rot="10800000" flipH="1">
            <a:off x="5856074" y="2877925"/>
            <a:ext cx="1486800" cy="2319600"/>
          </a:xfrm>
          <a:prstGeom prst="straightConnector1">
            <a:avLst/>
          </a:prstGeom>
          <a:noFill/>
          <a:ln w="19050" cap="flat">
            <a:solidFill>
              <a:schemeClr val="dk2"/>
            </a:solidFill>
            <a:prstDash val="solid"/>
            <a:round/>
            <a:headEnd type="none" w="lg" len="lg"/>
            <a:tailEnd type="triangle" w="lg" len="lg"/>
          </a:ln>
        </p:spPr>
      </p:cxnSp>
      <p:cxnSp>
        <p:nvCxnSpPr>
          <p:cNvPr id="1367" name="Shape 1367"/>
          <p:cNvCxnSpPr>
            <a:stCxn id="1337" idx="3"/>
            <a:endCxn id="1364" idx="2"/>
          </p:cNvCxnSpPr>
          <p:nvPr/>
        </p:nvCxnSpPr>
        <p:spPr>
          <a:xfrm rot="10800000" flipH="1">
            <a:off x="5856074" y="4042825"/>
            <a:ext cx="1283100" cy="1154700"/>
          </a:xfrm>
          <a:prstGeom prst="straightConnector1">
            <a:avLst/>
          </a:prstGeom>
          <a:noFill/>
          <a:ln w="19050" cap="flat">
            <a:solidFill>
              <a:schemeClr val="dk2"/>
            </a:solidFill>
            <a:prstDash val="solid"/>
            <a:round/>
            <a:headEnd type="none" w="lg" len="lg"/>
            <a:tailEnd type="triangle" w="lg" len="lg"/>
          </a:ln>
        </p:spPr>
      </p:cxnSp>
      <p:cxnSp>
        <p:nvCxnSpPr>
          <p:cNvPr id="1368" name="Shape 1368"/>
          <p:cNvCxnSpPr>
            <a:stCxn id="1337" idx="3"/>
            <a:endCxn id="1346" idx="2"/>
          </p:cNvCxnSpPr>
          <p:nvPr/>
        </p:nvCxnSpPr>
        <p:spPr>
          <a:xfrm>
            <a:off x="5856074" y="5197525"/>
            <a:ext cx="1408800" cy="176400"/>
          </a:xfrm>
          <a:prstGeom prst="straightConnector1">
            <a:avLst/>
          </a:prstGeom>
          <a:noFill/>
          <a:ln w="19050" cap="flat">
            <a:solidFill>
              <a:schemeClr val="dk2"/>
            </a:solidFill>
            <a:prstDash val="solid"/>
            <a:round/>
            <a:headEnd type="none" w="lg" len="lg"/>
            <a:tailEnd type="triangle" w="lg" len="lg"/>
          </a:ln>
        </p:spPr>
      </p:cxnSp>
      <p:grpSp>
        <p:nvGrpSpPr>
          <p:cNvPr id="1369" name="Shape 1369"/>
          <p:cNvGrpSpPr/>
          <p:nvPr/>
        </p:nvGrpSpPr>
        <p:grpSpPr>
          <a:xfrm>
            <a:off x="6526275" y="3717950"/>
            <a:ext cx="346899" cy="356474"/>
            <a:chOff x="6467575" y="3093850"/>
            <a:chExt cx="346899" cy="356474"/>
          </a:xfrm>
        </p:grpSpPr>
        <p:sp>
          <p:nvSpPr>
            <p:cNvPr id="1370" name="Shape 1370"/>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71" name="Shape 1371"/>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72" name="Shape 1372"/>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373" name="Shape 1373"/>
          <p:cNvGrpSpPr/>
          <p:nvPr/>
        </p:nvGrpSpPr>
        <p:grpSpPr>
          <a:xfrm>
            <a:off x="6434762" y="4426712"/>
            <a:ext cx="346899" cy="356474"/>
            <a:chOff x="6467575" y="3093850"/>
            <a:chExt cx="346899" cy="356474"/>
          </a:xfrm>
        </p:grpSpPr>
        <p:sp>
          <p:nvSpPr>
            <p:cNvPr id="1374" name="Shape 1374"/>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75" name="Shape 1375"/>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76" name="Shape 1376"/>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377" name="Shape 1377"/>
          <p:cNvGrpSpPr/>
          <p:nvPr/>
        </p:nvGrpSpPr>
        <p:grpSpPr>
          <a:xfrm>
            <a:off x="6467562" y="5107475"/>
            <a:ext cx="346899" cy="356474"/>
            <a:chOff x="6467575" y="3093850"/>
            <a:chExt cx="346899" cy="356474"/>
          </a:xfrm>
        </p:grpSpPr>
        <p:sp>
          <p:nvSpPr>
            <p:cNvPr id="1378" name="Shape 1378"/>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79" name="Shape 1379"/>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80" name="Shape 1380"/>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381" name="Shape 1381"/>
          <p:cNvGrpSpPr/>
          <p:nvPr/>
        </p:nvGrpSpPr>
        <p:grpSpPr>
          <a:xfrm>
            <a:off x="3294549" y="2570710"/>
            <a:ext cx="2561531" cy="1562345"/>
            <a:chOff x="2784425" y="2622400"/>
            <a:chExt cx="3469499" cy="1959300"/>
          </a:xfrm>
        </p:grpSpPr>
        <p:sp>
          <p:nvSpPr>
            <p:cNvPr id="1382" name="Shape 1382"/>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ManuOpti</a:t>
              </a:r>
            </a:p>
          </p:txBody>
        </p:sp>
        <p:sp>
          <p:nvSpPr>
            <p:cNvPr id="1383" name="Shape 1383"/>
            <p:cNvSpPr/>
            <p:nvPr/>
          </p:nvSpPr>
          <p:spPr>
            <a:xfrm>
              <a:off x="3160125"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84" name="Shape 1384"/>
            <p:cNvSpPr/>
            <p:nvPr/>
          </p:nvSpPr>
          <p:spPr>
            <a:xfrm>
              <a:off x="390920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85" name="Shape 1385"/>
            <p:cNvSpPr/>
            <p:nvPr/>
          </p:nvSpPr>
          <p:spPr>
            <a:xfrm>
              <a:off x="4658275" y="34179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86" name="Shape 1386"/>
            <p:cNvSpPr/>
            <p:nvPr/>
          </p:nvSpPr>
          <p:spPr>
            <a:xfrm>
              <a:off x="4658275" y="40221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87" name="Shape 1387"/>
            <p:cNvSpPr/>
            <p:nvPr/>
          </p:nvSpPr>
          <p:spPr>
            <a:xfrm>
              <a:off x="540735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388" name="Shape 1388"/>
            <p:cNvCxnSpPr>
              <a:stCxn id="1383" idx="3"/>
              <a:endCxn id="1384" idx="1"/>
            </p:cNvCxnSpPr>
            <p:nvPr/>
          </p:nvCxnSpPr>
          <p:spPr>
            <a:xfrm>
              <a:off x="3462224" y="3871099"/>
              <a:ext cx="447000" cy="0"/>
            </a:xfrm>
            <a:prstGeom prst="straightConnector1">
              <a:avLst/>
            </a:prstGeom>
            <a:noFill/>
            <a:ln w="19050" cap="flat">
              <a:solidFill>
                <a:schemeClr val="dk2"/>
              </a:solidFill>
              <a:prstDash val="solid"/>
              <a:round/>
              <a:headEnd type="none" w="lg" len="lg"/>
              <a:tailEnd type="triangle" w="lg" len="lg"/>
            </a:ln>
          </p:spPr>
        </p:cxnSp>
        <p:cxnSp>
          <p:nvCxnSpPr>
            <p:cNvPr id="1389" name="Shape 1389"/>
            <p:cNvCxnSpPr>
              <a:stCxn id="1384" idx="3"/>
              <a:endCxn id="1385" idx="1"/>
            </p:cNvCxnSpPr>
            <p:nvPr/>
          </p:nvCxnSpPr>
          <p:spPr>
            <a:xfrm rot="10800000" flipH="1">
              <a:off x="4211299"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390" name="Shape 1390"/>
            <p:cNvCxnSpPr>
              <a:stCxn id="1385" idx="3"/>
              <a:endCxn id="1387" idx="1"/>
            </p:cNvCxnSpPr>
            <p:nvPr/>
          </p:nvCxnSpPr>
          <p:spPr>
            <a:xfrm>
              <a:off x="4960374"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391" name="Shape 1391"/>
            <p:cNvCxnSpPr>
              <a:stCxn id="1384" idx="3"/>
              <a:endCxn id="1386" idx="1"/>
            </p:cNvCxnSpPr>
            <p:nvPr/>
          </p:nvCxnSpPr>
          <p:spPr>
            <a:xfrm>
              <a:off x="4211299" y="38710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392" name="Shape 1392"/>
            <p:cNvCxnSpPr>
              <a:stCxn id="1386" idx="3"/>
              <a:endCxn id="1387" idx="1"/>
            </p:cNvCxnSpPr>
            <p:nvPr/>
          </p:nvCxnSpPr>
          <p:spPr>
            <a:xfrm rot="10800000" flipH="1">
              <a:off x="4960374" y="3871100"/>
              <a:ext cx="447000" cy="302100"/>
            </a:xfrm>
            <a:prstGeom prst="straightConnector1">
              <a:avLst/>
            </a:prstGeom>
            <a:noFill/>
            <a:ln w="19050" cap="flat">
              <a:solidFill>
                <a:schemeClr val="dk2"/>
              </a:solidFill>
              <a:prstDash val="solid"/>
              <a:round/>
              <a:headEnd type="none" w="lg" len="lg"/>
              <a:tailEnd type="triangle" w="lg" len="lg"/>
            </a:ln>
          </p:spPr>
        </p:cxnSp>
        <p:sp>
          <p:nvSpPr>
            <p:cNvPr id="1393" name="Shape 1393"/>
            <p:cNvSpPr/>
            <p:nvPr/>
          </p:nvSpPr>
          <p:spPr>
            <a:xfrm>
              <a:off x="3300100" y="3233800"/>
              <a:ext cx="2276175" cy="500900"/>
            </a:xfrm>
            <a:custGeom>
              <a:avLst/>
              <a:gdLst/>
              <a:ahLst/>
              <a:cxnLst/>
              <a:rect l="0" t="0" r="0" b="0"/>
              <a:pathLst>
                <a:path w="91047" h="20036" extrusionOk="0">
                  <a:moveTo>
                    <a:pt x="91047" y="20036"/>
                  </a:moveTo>
                  <a:lnTo>
                    <a:pt x="91047" y="0"/>
                  </a:lnTo>
                  <a:lnTo>
                    <a:pt x="0" y="0"/>
                  </a:lnTo>
                  <a:lnTo>
                    <a:pt x="0" y="19741"/>
                  </a:lnTo>
                </a:path>
              </a:pathLst>
            </a:custGeom>
            <a:noFill/>
            <a:ln w="19050" cap="flat">
              <a:solidFill>
                <a:schemeClr val="dk2"/>
              </a:solidFill>
              <a:prstDash val="lgDash"/>
              <a:round/>
              <a:headEnd type="none" w="lg" len="lg"/>
              <a:tailEnd type="triangle" w="lg" len="lg"/>
            </a:ln>
          </p:spPr>
        </p:sp>
      </p:grpSp>
      <p:cxnSp>
        <p:nvCxnSpPr>
          <p:cNvPr id="1394" name="Shape 1394"/>
          <p:cNvCxnSpPr>
            <a:stCxn id="1382" idx="2"/>
            <a:endCxn id="1337" idx="0"/>
          </p:cNvCxnSpPr>
          <p:nvPr/>
        </p:nvCxnSpPr>
        <p:spPr>
          <a:xfrm>
            <a:off x="4575315" y="4133056"/>
            <a:ext cx="0" cy="776700"/>
          </a:xfrm>
          <a:prstGeom prst="straightConnector1">
            <a:avLst/>
          </a:prstGeom>
          <a:noFill/>
          <a:ln w="38100" cap="flat">
            <a:solidFill>
              <a:srgbClr val="D70020"/>
            </a:solidFill>
            <a:prstDash val="dash"/>
            <a:round/>
            <a:headEnd type="triangle" w="lg" len="lg"/>
            <a:tailEnd type="none" w="lg" len="lg"/>
          </a:ln>
        </p:spPr>
      </p:cxnSp>
      <p:sp>
        <p:nvSpPr>
          <p:cNvPr id="1395" name="Shape 1395"/>
          <p:cNvSpPr/>
          <p:nvPr/>
        </p:nvSpPr>
        <p:spPr>
          <a:xfrm>
            <a:off x="3506350" y="3410575"/>
            <a:ext cx="913500" cy="338699"/>
          </a:xfrm>
          <a:prstGeom prst="rect">
            <a:avLst/>
          </a:prstGeom>
          <a:noFill/>
          <a:ln w="19050" cap="flat">
            <a:solidFill>
              <a:schemeClr val="dk2"/>
            </a:solidFill>
            <a:prstDash val="dash"/>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396" name="Shape 1396"/>
          <p:cNvCxnSpPr/>
          <p:nvPr/>
        </p:nvCxnSpPr>
        <p:spPr>
          <a:xfrm>
            <a:off x="1569025" y="3587375"/>
            <a:ext cx="1738500" cy="0"/>
          </a:xfrm>
          <a:prstGeom prst="straightConnector1">
            <a:avLst/>
          </a:prstGeom>
          <a:noFill/>
          <a:ln w="19050" cap="flat">
            <a:solidFill>
              <a:srgbClr val="000000"/>
            </a:solidFill>
            <a:prstDash val="solid"/>
            <a:round/>
            <a:headEnd type="triangle" w="lg" len="lg"/>
            <a:tailEnd type="none" w="lg" len="lg"/>
          </a:ln>
        </p:spPr>
      </p:cxnSp>
      <p:sp>
        <p:nvSpPr>
          <p:cNvPr id="1397" name="Shape 1397"/>
          <p:cNvSpPr/>
          <p:nvPr/>
        </p:nvSpPr>
        <p:spPr>
          <a:xfrm>
            <a:off x="478925" y="4757275"/>
            <a:ext cx="2262899" cy="338699"/>
          </a:xfrm>
          <a:prstGeom prst="wedgeRectCallout">
            <a:avLst>
              <a:gd name="adj1" fmla="val 112756"/>
              <a:gd name="adj2" fmla="val -86670"/>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300" b="1">
                <a:solidFill>
                  <a:schemeClr val="dk1"/>
                </a:solidFill>
                <a:latin typeface="Verdana"/>
                <a:ea typeface="Verdana"/>
                <a:cs typeface="Verdana"/>
                <a:sym typeface="Verdana"/>
              </a:rPr>
              <a:t>Analysis data</a:t>
            </a:r>
          </a:p>
        </p:txBody>
      </p:sp>
      <p:grpSp>
        <p:nvGrpSpPr>
          <p:cNvPr id="1398" name="Shape 1398"/>
          <p:cNvGrpSpPr/>
          <p:nvPr/>
        </p:nvGrpSpPr>
        <p:grpSpPr>
          <a:xfrm>
            <a:off x="4774025" y="4399600"/>
            <a:ext cx="302099" cy="410699"/>
            <a:chOff x="1988825" y="3021975"/>
            <a:chExt cx="302099" cy="410699"/>
          </a:xfrm>
        </p:grpSpPr>
        <p:sp>
          <p:nvSpPr>
            <p:cNvPr id="1399" name="Shape 1399"/>
            <p:cNvSpPr/>
            <p:nvPr/>
          </p:nvSpPr>
          <p:spPr>
            <a:xfrm>
              <a:off x="1988825" y="3021975"/>
              <a:ext cx="302099" cy="410699"/>
            </a:xfrm>
            <a:prstGeom prst="rect">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400" name="Shape 1400"/>
            <p:cNvCxnSpPr/>
            <p:nvPr/>
          </p:nvCxnSpPr>
          <p:spPr>
            <a:xfrm>
              <a:off x="2037575" y="3093850"/>
              <a:ext cx="204599" cy="0"/>
            </a:xfrm>
            <a:prstGeom prst="straightConnector1">
              <a:avLst/>
            </a:prstGeom>
            <a:noFill/>
            <a:ln w="19050" cap="flat">
              <a:solidFill>
                <a:srgbClr val="D70020"/>
              </a:solidFill>
              <a:prstDash val="solid"/>
              <a:round/>
              <a:headEnd type="none" w="lg" len="lg"/>
              <a:tailEnd type="none" w="lg" len="lg"/>
            </a:ln>
          </p:spPr>
        </p:cxnSp>
        <p:cxnSp>
          <p:nvCxnSpPr>
            <p:cNvPr id="1401" name="Shape 1401"/>
            <p:cNvCxnSpPr/>
            <p:nvPr/>
          </p:nvCxnSpPr>
          <p:spPr>
            <a:xfrm>
              <a:off x="2037575" y="3165225"/>
              <a:ext cx="204599" cy="0"/>
            </a:xfrm>
            <a:prstGeom prst="straightConnector1">
              <a:avLst/>
            </a:prstGeom>
            <a:noFill/>
            <a:ln w="19050" cap="flat">
              <a:solidFill>
                <a:srgbClr val="D70020"/>
              </a:solidFill>
              <a:prstDash val="solid"/>
              <a:round/>
              <a:headEnd type="none" w="lg" len="lg"/>
              <a:tailEnd type="none" w="lg" len="lg"/>
            </a:ln>
          </p:spPr>
        </p:cxnSp>
        <p:cxnSp>
          <p:nvCxnSpPr>
            <p:cNvPr id="1402" name="Shape 1402"/>
            <p:cNvCxnSpPr/>
            <p:nvPr/>
          </p:nvCxnSpPr>
          <p:spPr>
            <a:xfrm>
              <a:off x="2037575" y="3242325"/>
              <a:ext cx="204599" cy="0"/>
            </a:xfrm>
            <a:prstGeom prst="straightConnector1">
              <a:avLst/>
            </a:prstGeom>
            <a:noFill/>
            <a:ln w="19050" cap="flat">
              <a:solidFill>
                <a:srgbClr val="D70020"/>
              </a:solidFill>
              <a:prstDash val="solid"/>
              <a:round/>
              <a:headEnd type="none" w="lg" len="lg"/>
              <a:tailEnd type="none" w="lg" len="lg"/>
            </a:ln>
          </p:spPr>
        </p:cxnSp>
        <p:cxnSp>
          <p:nvCxnSpPr>
            <p:cNvPr id="1403" name="Shape 1403"/>
            <p:cNvCxnSpPr/>
            <p:nvPr/>
          </p:nvCxnSpPr>
          <p:spPr>
            <a:xfrm>
              <a:off x="2037575" y="3321075"/>
              <a:ext cx="204599" cy="0"/>
            </a:xfrm>
            <a:prstGeom prst="straightConnector1">
              <a:avLst/>
            </a:prstGeom>
            <a:noFill/>
            <a:ln w="19050" cap="flat">
              <a:solidFill>
                <a:srgbClr val="D70020"/>
              </a:solidFill>
              <a:prstDash val="solid"/>
              <a:round/>
              <a:headEnd type="none" w="lg" len="lg"/>
              <a:tailEnd type="none" w="lg" len="lg"/>
            </a:ln>
          </p:spPr>
        </p:cxnSp>
      </p:grpSp>
      <p:grpSp>
        <p:nvGrpSpPr>
          <p:cNvPr id="1404" name="Shape 1404"/>
          <p:cNvGrpSpPr/>
          <p:nvPr/>
        </p:nvGrpSpPr>
        <p:grpSpPr>
          <a:xfrm>
            <a:off x="2134758" y="2945589"/>
            <a:ext cx="607036" cy="511876"/>
            <a:chOff x="2649412" y="1912502"/>
            <a:chExt cx="1811509" cy="1527532"/>
          </a:xfrm>
        </p:grpSpPr>
        <p:grpSp>
          <p:nvGrpSpPr>
            <p:cNvPr id="1405" name="Shape 1405"/>
            <p:cNvGrpSpPr/>
            <p:nvPr/>
          </p:nvGrpSpPr>
          <p:grpSpPr>
            <a:xfrm>
              <a:off x="3313030" y="2453619"/>
              <a:ext cx="1147891" cy="986415"/>
              <a:chOff x="3757950" y="2375200"/>
              <a:chExt cx="1215600" cy="1044599"/>
            </a:xfrm>
          </p:grpSpPr>
          <p:sp>
            <p:nvSpPr>
              <p:cNvPr id="1406" name="Shape 1406"/>
              <p:cNvSpPr/>
              <p:nvPr/>
            </p:nvSpPr>
            <p:spPr>
              <a:xfrm>
                <a:off x="3757950" y="2375200"/>
                <a:ext cx="1215600" cy="1044599"/>
              </a:xfrm>
              <a:prstGeom prst="rect">
                <a:avLst/>
              </a:prstGeom>
              <a:solidFill>
                <a:srgbClr val="F3F3F3"/>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07" name="Shape 1407"/>
              <p:cNvSpPr/>
              <p:nvPr/>
            </p:nvSpPr>
            <p:spPr>
              <a:xfrm>
                <a:off x="3947525" y="3055425"/>
                <a:ext cx="200699" cy="255300"/>
              </a:xfrm>
              <a:prstGeom prst="rect">
                <a:avLst/>
              </a:prstGeom>
              <a:solidFill>
                <a:srgbClr val="CC0000"/>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08" name="Shape 1408"/>
              <p:cNvSpPr/>
              <p:nvPr/>
            </p:nvSpPr>
            <p:spPr>
              <a:xfrm>
                <a:off x="4256050" y="2821250"/>
                <a:ext cx="200699" cy="489600"/>
              </a:xfrm>
              <a:prstGeom prst="rect">
                <a:avLst/>
              </a:prstGeom>
              <a:solidFill>
                <a:srgbClr val="F1C232"/>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09" name="Shape 1409"/>
              <p:cNvSpPr/>
              <p:nvPr/>
            </p:nvSpPr>
            <p:spPr>
              <a:xfrm>
                <a:off x="4564575" y="2587075"/>
                <a:ext cx="200699" cy="723900"/>
              </a:xfrm>
              <a:prstGeom prst="rect">
                <a:avLst/>
              </a:prstGeom>
              <a:solidFill>
                <a:srgbClr val="6AA84F"/>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410" name="Shape 1410"/>
            <p:cNvGrpSpPr/>
            <p:nvPr/>
          </p:nvGrpSpPr>
          <p:grpSpPr>
            <a:xfrm>
              <a:off x="2649412" y="1912502"/>
              <a:ext cx="1281300" cy="1282199"/>
              <a:chOff x="1411612" y="2318777"/>
              <a:chExt cx="1281300" cy="1282199"/>
            </a:xfrm>
          </p:grpSpPr>
          <p:sp>
            <p:nvSpPr>
              <p:cNvPr id="1411" name="Shape 1411"/>
              <p:cNvSpPr/>
              <p:nvPr/>
            </p:nvSpPr>
            <p:spPr>
              <a:xfrm>
                <a:off x="1595525" y="2509025"/>
                <a:ext cx="913500" cy="901500"/>
              </a:xfrm>
              <a:prstGeom prst="pie">
                <a:avLst>
                  <a:gd name="adj1" fmla="val 19025688"/>
                  <a:gd name="adj2" fmla="val 476784"/>
                </a:avLst>
              </a:prstGeom>
              <a:solidFill>
                <a:srgbClr val="CC0000"/>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12" name="Shape 1412"/>
              <p:cNvSpPr/>
              <p:nvPr/>
            </p:nvSpPr>
            <p:spPr>
              <a:xfrm>
                <a:off x="1595525" y="2509125"/>
                <a:ext cx="913500" cy="901500"/>
              </a:xfrm>
              <a:prstGeom prst="pie">
                <a:avLst>
                  <a:gd name="adj1" fmla="val 12307414"/>
                  <a:gd name="adj2" fmla="val 19614902"/>
                </a:avLst>
              </a:prstGeom>
              <a:solidFill>
                <a:srgbClr val="F1C232"/>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13" name="Shape 1413"/>
              <p:cNvSpPr/>
              <p:nvPr/>
            </p:nvSpPr>
            <p:spPr>
              <a:xfrm rot="-2874136">
                <a:off x="1595592" y="2509050"/>
                <a:ext cx="913339" cy="901654"/>
              </a:xfrm>
              <a:prstGeom prst="pie">
                <a:avLst>
                  <a:gd name="adj1" fmla="val 3089359"/>
                  <a:gd name="adj2" fmla="val 15896782"/>
                </a:avLst>
              </a:prstGeom>
              <a:solidFill>
                <a:srgbClr val="6AA84F"/>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grpSp>
        <p:nvGrpSpPr>
          <p:cNvPr id="1414" name="Shape 1414"/>
          <p:cNvGrpSpPr/>
          <p:nvPr/>
        </p:nvGrpSpPr>
        <p:grpSpPr>
          <a:xfrm>
            <a:off x="4118887" y="4267791"/>
            <a:ext cx="601421" cy="507140"/>
            <a:chOff x="2649412" y="1912502"/>
            <a:chExt cx="1811509" cy="1527532"/>
          </a:xfrm>
        </p:grpSpPr>
        <p:grpSp>
          <p:nvGrpSpPr>
            <p:cNvPr id="1415" name="Shape 1415"/>
            <p:cNvGrpSpPr/>
            <p:nvPr/>
          </p:nvGrpSpPr>
          <p:grpSpPr>
            <a:xfrm>
              <a:off x="3313030" y="2453619"/>
              <a:ext cx="1147891" cy="986415"/>
              <a:chOff x="3757950" y="2375200"/>
              <a:chExt cx="1215600" cy="1044599"/>
            </a:xfrm>
          </p:grpSpPr>
          <p:sp>
            <p:nvSpPr>
              <p:cNvPr id="1416" name="Shape 1416"/>
              <p:cNvSpPr/>
              <p:nvPr/>
            </p:nvSpPr>
            <p:spPr>
              <a:xfrm>
                <a:off x="3757950" y="2375200"/>
                <a:ext cx="1215600" cy="1044599"/>
              </a:xfrm>
              <a:prstGeom prst="rect">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17" name="Shape 1417"/>
              <p:cNvSpPr/>
              <p:nvPr/>
            </p:nvSpPr>
            <p:spPr>
              <a:xfrm>
                <a:off x="3947525" y="3055425"/>
                <a:ext cx="200699" cy="255300"/>
              </a:xfrm>
              <a:prstGeom prst="rect">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18" name="Shape 1418"/>
              <p:cNvSpPr/>
              <p:nvPr/>
            </p:nvSpPr>
            <p:spPr>
              <a:xfrm>
                <a:off x="4256050" y="2821250"/>
                <a:ext cx="200699" cy="489600"/>
              </a:xfrm>
              <a:prstGeom prst="rect">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19" name="Shape 1419"/>
              <p:cNvSpPr/>
              <p:nvPr/>
            </p:nvSpPr>
            <p:spPr>
              <a:xfrm>
                <a:off x="4564575" y="2587075"/>
                <a:ext cx="200699" cy="723900"/>
              </a:xfrm>
              <a:prstGeom prst="rect">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420" name="Shape 1420"/>
            <p:cNvGrpSpPr/>
            <p:nvPr/>
          </p:nvGrpSpPr>
          <p:grpSpPr>
            <a:xfrm>
              <a:off x="2649412" y="1912502"/>
              <a:ext cx="1281300" cy="1282199"/>
              <a:chOff x="1411612" y="2318777"/>
              <a:chExt cx="1281300" cy="1282199"/>
            </a:xfrm>
          </p:grpSpPr>
          <p:sp>
            <p:nvSpPr>
              <p:cNvPr id="1421" name="Shape 1421"/>
              <p:cNvSpPr/>
              <p:nvPr/>
            </p:nvSpPr>
            <p:spPr>
              <a:xfrm>
                <a:off x="1595525" y="2509025"/>
                <a:ext cx="913500" cy="901500"/>
              </a:xfrm>
              <a:prstGeom prst="pie">
                <a:avLst>
                  <a:gd name="adj1" fmla="val 19025688"/>
                  <a:gd name="adj2" fmla="val 476784"/>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22" name="Shape 1422"/>
              <p:cNvSpPr/>
              <p:nvPr/>
            </p:nvSpPr>
            <p:spPr>
              <a:xfrm>
                <a:off x="1595525" y="2509125"/>
                <a:ext cx="913500" cy="901500"/>
              </a:xfrm>
              <a:prstGeom prst="pie">
                <a:avLst>
                  <a:gd name="adj1" fmla="val 12307414"/>
                  <a:gd name="adj2" fmla="val 19614902"/>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23" name="Shape 1423"/>
              <p:cNvSpPr/>
              <p:nvPr/>
            </p:nvSpPr>
            <p:spPr>
              <a:xfrm rot="-2874136">
                <a:off x="1595592" y="2509050"/>
                <a:ext cx="913339" cy="901654"/>
              </a:xfrm>
              <a:prstGeom prst="pie">
                <a:avLst>
                  <a:gd name="adj1" fmla="val 3089359"/>
                  <a:gd name="adj2" fmla="val 15896782"/>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Tree>
  </p:cSld>
  <p:clrMapOvr>
    <a:masterClrMapping/>
  </p:clrMapOvr>
  <p:transition spd="slow">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427"/>
        <p:cNvGrpSpPr/>
        <p:nvPr/>
      </p:nvGrpSpPr>
      <p:grpSpPr>
        <a:xfrm>
          <a:off x="0" y="0"/>
          <a:ext cx="0" cy="0"/>
          <a:chOff x="0" y="0"/>
          <a:chExt cx="0" cy="0"/>
        </a:xfrm>
      </p:grpSpPr>
      <p:sp>
        <p:nvSpPr>
          <p:cNvPr id="1428" name="Shape 1428"/>
          <p:cNvSpPr/>
          <p:nvPr/>
        </p:nvSpPr>
        <p:spPr>
          <a:xfrm>
            <a:off x="3294675" y="4909675"/>
            <a:ext cx="2561399" cy="575699"/>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Scalarm</a:t>
            </a:r>
          </a:p>
        </p:txBody>
      </p:sp>
      <p:sp>
        <p:nvSpPr>
          <p:cNvPr id="1429" name="Shape 1429"/>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Integrated solution - architecture overview</a:t>
            </a:r>
          </a:p>
        </p:txBody>
      </p:sp>
      <p:sp>
        <p:nvSpPr>
          <p:cNvPr id="1430" name="Shape 1430"/>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Additional results analysis methods made possible by Scalarm</a:t>
            </a:r>
          </a:p>
        </p:txBody>
      </p:sp>
      <p:grpSp>
        <p:nvGrpSpPr>
          <p:cNvPr id="1431" name="Shape 1431"/>
          <p:cNvGrpSpPr/>
          <p:nvPr/>
        </p:nvGrpSpPr>
        <p:grpSpPr>
          <a:xfrm>
            <a:off x="478924" y="2982000"/>
            <a:ext cx="1016400" cy="1808400"/>
            <a:chOff x="876724" y="3112300"/>
            <a:chExt cx="1016400" cy="1808400"/>
          </a:xfrm>
        </p:grpSpPr>
        <p:sp>
          <p:nvSpPr>
            <p:cNvPr id="1432" name="Shape 1432"/>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33" name="Shape 1433"/>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1434" name="Shape 1434"/>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35" name="Shape 1435"/>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436" name="Shape 1436"/>
          <p:cNvGrpSpPr/>
          <p:nvPr/>
        </p:nvGrpSpPr>
        <p:grpSpPr>
          <a:xfrm>
            <a:off x="7264851" y="5042564"/>
            <a:ext cx="1222754" cy="575648"/>
            <a:chOff x="6845200" y="4861775"/>
            <a:chExt cx="1564425" cy="736499"/>
          </a:xfrm>
        </p:grpSpPr>
        <p:sp>
          <p:nvSpPr>
            <p:cNvPr id="1437" name="Shape 1437"/>
            <p:cNvSpPr/>
            <p:nvPr/>
          </p:nvSpPr>
          <p:spPr>
            <a:xfrm>
              <a:off x="68452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38" name="Shape 1438"/>
            <p:cNvSpPr/>
            <p:nvPr/>
          </p:nvSpPr>
          <p:spPr>
            <a:xfrm>
              <a:off x="7392700"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39" name="Shape 1439"/>
            <p:cNvSpPr/>
            <p:nvPr/>
          </p:nvSpPr>
          <p:spPr>
            <a:xfrm>
              <a:off x="7962625" y="4861775"/>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440" name="Shape 1440"/>
          <p:cNvGrpSpPr/>
          <p:nvPr/>
        </p:nvGrpSpPr>
        <p:grpSpPr>
          <a:xfrm>
            <a:off x="7342825" y="2383540"/>
            <a:ext cx="1030785" cy="659332"/>
            <a:chOff x="7240300" y="2390890"/>
            <a:chExt cx="1030785" cy="659332"/>
          </a:xfrm>
        </p:grpSpPr>
        <p:grpSp>
          <p:nvGrpSpPr>
            <p:cNvPr id="1441" name="Shape 1441"/>
            <p:cNvGrpSpPr/>
            <p:nvPr/>
          </p:nvGrpSpPr>
          <p:grpSpPr>
            <a:xfrm>
              <a:off x="7808546" y="2390890"/>
              <a:ext cx="462539" cy="270527"/>
              <a:chOff x="6992950" y="2941347"/>
              <a:chExt cx="664758" cy="388800"/>
            </a:xfrm>
          </p:grpSpPr>
          <p:sp>
            <p:nvSpPr>
              <p:cNvPr id="1442" name="Shape 1442"/>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43" name="Shape 1443"/>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44" name="Shape 1444"/>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445" name="Shape 1445"/>
            <p:cNvGrpSpPr/>
            <p:nvPr/>
          </p:nvGrpSpPr>
          <p:grpSpPr>
            <a:xfrm>
              <a:off x="7540020" y="2518326"/>
              <a:ext cx="516517" cy="302097"/>
              <a:chOff x="6992950" y="2941347"/>
              <a:chExt cx="664758" cy="388800"/>
            </a:xfrm>
          </p:grpSpPr>
          <p:sp>
            <p:nvSpPr>
              <p:cNvPr id="1446" name="Shape 1446"/>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47" name="Shape 1447"/>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48" name="Shape 1448"/>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449" name="Shape 1449"/>
            <p:cNvGrpSpPr/>
            <p:nvPr/>
          </p:nvGrpSpPr>
          <p:grpSpPr>
            <a:xfrm>
              <a:off x="7240300" y="2661422"/>
              <a:ext cx="664758" cy="388800"/>
              <a:chOff x="6992950" y="2941347"/>
              <a:chExt cx="664758" cy="388800"/>
            </a:xfrm>
          </p:grpSpPr>
          <p:sp>
            <p:nvSpPr>
              <p:cNvPr id="1450" name="Shape 1450"/>
              <p:cNvSpPr/>
              <p:nvPr/>
            </p:nvSpPr>
            <p:spPr>
              <a:xfrm>
                <a:off x="699295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51" name="Shape 1451"/>
              <p:cNvSpPr/>
              <p:nvPr/>
            </p:nvSpPr>
            <p:spPr>
              <a:xfrm>
                <a:off x="7201510"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52" name="Shape 1452"/>
              <p:cNvSpPr/>
              <p:nvPr/>
            </p:nvSpPr>
            <p:spPr>
              <a:xfrm>
                <a:off x="7421908" y="2941347"/>
                <a:ext cx="235799" cy="388800"/>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
        <p:nvSpPr>
          <p:cNvPr id="1453" name="Shape 1453"/>
          <p:cNvSpPr txBox="1"/>
          <p:nvPr/>
        </p:nvSpPr>
        <p:spPr>
          <a:xfrm>
            <a:off x="7342830" y="3093850"/>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Grid</a:t>
            </a:r>
          </a:p>
        </p:txBody>
      </p:sp>
      <p:sp>
        <p:nvSpPr>
          <p:cNvPr id="1454" name="Shape 1454"/>
          <p:cNvSpPr txBox="1"/>
          <p:nvPr/>
        </p:nvSpPr>
        <p:spPr>
          <a:xfrm>
            <a:off x="7342830" y="56771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Servers</a:t>
            </a:r>
          </a:p>
        </p:txBody>
      </p:sp>
      <p:sp>
        <p:nvSpPr>
          <p:cNvPr id="1455" name="Shape 1455"/>
          <p:cNvSpPr/>
          <p:nvPr/>
        </p:nvSpPr>
        <p:spPr>
          <a:xfrm>
            <a:off x="7134700" y="3588525"/>
            <a:ext cx="1483056" cy="908387"/>
          </a:xfrm>
          <a:prstGeom prst="cloud">
            <a:avLst/>
          </a:prstGeom>
          <a:solidFill>
            <a:srgbClr val="D9D9D9"/>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56" name="Shape 1456"/>
          <p:cNvSpPr txBox="1"/>
          <p:nvPr/>
        </p:nvSpPr>
        <p:spPr>
          <a:xfrm>
            <a:off x="7324817" y="4496925"/>
            <a:ext cx="1066799" cy="338699"/>
          </a:xfrm>
          <a:prstGeom prst="rect">
            <a:avLst/>
          </a:prstGeom>
          <a:noFill/>
          <a:ln>
            <a:noFill/>
          </a:ln>
        </p:spPr>
        <p:txBody>
          <a:bodyPr lIns="91425" tIns="91425" rIns="91425" bIns="91425" anchor="t" anchorCtr="0">
            <a:noAutofit/>
          </a:bodyPr>
          <a:lstStyle/>
          <a:p>
            <a:pPr lvl="0" algn="ctr" rtl="0">
              <a:spcBef>
                <a:spcPts val="0"/>
              </a:spcBef>
              <a:buNone/>
            </a:pPr>
            <a:r>
              <a:rPr lang="en">
                <a:latin typeface="Verdana"/>
                <a:ea typeface="Verdana"/>
                <a:cs typeface="Verdana"/>
                <a:sym typeface="Verdana"/>
              </a:rPr>
              <a:t>Clouds</a:t>
            </a:r>
          </a:p>
        </p:txBody>
      </p:sp>
      <p:cxnSp>
        <p:nvCxnSpPr>
          <p:cNvPr id="1457" name="Shape 1457"/>
          <p:cNvCxnSpPr>
            <a:stCxn id="1428" idx="3"/>
            <a:endCxn id="1450" idx="2"/>
          </p:cNvCxnSpPr>
          <p:nvPr/>
        </p:nvCxnSpPr>
        <p:spPr>
          <a:xfrm rot="10800000" flipH="1">
            <a:off x="5856074" y="2877925"/>
            <a:ext cx="1486800" cy="2319600"/>
          </a:xfrm>
          <a:prstGeom prst="straightConnector1">
            <a:avLst/>
          </a:prstGeom>
          <a:noFill/>
          <a:ln w="19050" cap="flat">
            <a:solidFill>
              <a:schemeClr val="dk2"/>
            </a:solidFill>
            <a:prstDash val="solid"/>
            <a:round/>
            <a:headEnd type="none" w="lg" len="lg"/>
            <a:tailEnd type="triangle" w="lg" len="lg"/>
          </a:ln>
        </p:spPr>
      </p:cxnSp>
      <p:cxnSp>
        <p:nvCxnSpPr>
          <p:cNvPr id="1458" name="Shape 1458"/>
          <p:cNvCxnSpPr>
            <a:stCxn id="1428" idx="3"/>
            <a:endCxn id="1455" idx="2"/>
          </p:cNvCxnSpPr>
          <p:nvPr/>
        </p:nvCxnSpPr>
        <p:spPr>
          <a:xfrm rot="10800000" flipH="1">
            <a:off x="5856074" y="4042825"/>
            <a:ext cx="1283100" cy="1154700"/>
          </a:xfrm>
          <a:prstGeom prst="straightConnector1">
            <a:avLst/>
          </a:prstGeom>
          <a:noFill/>
          <a:ln w="19050" cap="flat">
            <a:solidFill>
              <a:schemeClr val="dk2"/>
            </a:solidFill>
            <a:prstDash val="solid"/>
            <a:round/>
            <a:headEnd type="none" w="lg" len="lg"/>
            <a:tailEnd type="triangle" w="lg" len="lg"/>
          </a:ln>
        </p:spPr>
      </p:cxnSp>
      <p:cxnSp>
        <p:nvCxnSpPr>
          <p:cNvPr id="1459" name="Shape 1459"/>
          <p:cNvCxnSpPr>
            <a:stCxn id="1428" idx="3"/>
            <a:endCxn id="1437" idx="2"/>
          </p:cNvCxnSpPr>
          <p:nvPr/>
        </p:nvCxnSpPr>
        <p:spPr>
          <a:xfrm>
            <a:off x="5856074" y="5197525"/>
            <a:ext cx="1408800" cy="176400"/>
          </a:xfrm>
          <a:prstGeom prst="straightConnector1">
            <a:avLst/>
          </a:prstGeom>
          <a:noFill/>
          <a:ln w="19050" cap="flat">
            <a:solidFill>
              <a:schemeClr val="dk2"/>
            </a:solidFill>
            <a:prstDash val="solid"/>
            <a:round/>
            <a:headEnd type="none" w="lg" len="lg"/>
            <a:tailEnd type="triangle" w="lg" len="lg"/>
          </a:ln>
        </p:spPr>
      </p:cxnSp>
      <p:grpSp>
        <p:nvGrpSpPr>
          <p:cNvPr id="1460" name="Shape 1460"/>
          <p:cNvGrpSpPr/>
          <p:nvPr/>
        </p:nvGrpSpPr>
        <p:grpSpPr>
          <a:xfrm>
            <a:off x="6526275" y="3717950"/>
            <a:ext cx="346899" cy="356474"/>
            <a:chOff x="6467575" y="3093850"/>
            <a:chExt cx="346899" cy="356474"/>
          </a:xfrm>
        </p:grpSpPr>
        <p:sp>
          <p:nvSpPr>
            <p:cNvPr id="1461" name="Shape 1461"/>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62" name="Shape 1462"/>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63" name="Shape 1463"/>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464" name="Shape 1464"/>
          <p:cNvGrpSpPr/>
          <p:nvPr/>
        </p:nvGrpSpPr>
        <p:grpSpPr>
          <a:xfrm>
            <a:off x="6434762" y="4426712"/>
            <a:ext cx="346899" cy="356474"/>
            <a:chOff x="6467575" y="3093850"/>
            <a:chExt cx="346899" cy="356474"/>
          </a:xfrm>
        </p:grpSpPr>
        <p:sp>
          <p:nvSpPr>
            <p:cNvPr id="1465" name="Shape 1465"/>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66" name="Shape 1466"/>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67" name="Shape 1467"/>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468" name="Shape 1468"/>
          <p:cNvGrpSpPr/>
          <p:nvPr/>
        </p:nvGrpSpPr>
        <p:grpSpPr>
          <a:xfrm>
            <a:off x="6467562" y="5107475"/>
            <a:ext cx="346899" cy="356474"/>
            <a:chOff x="6467575" y="3093850"/>
            <a:chExt cx="346899" cy="356474"/>
          </a:xfrm>
        </p:grpSpPr>
        <p:sp>
          <p:nvSpPr>
            <p:cNvPr id="1469" name="Shape 1469"/>
            <p:cNvSpPr/>
            <p:nvPr/>
          </p:nvSpPr>
          <p:spPr>
            <a:xfrm>
              <a:off x="6467575" y="3214525"/>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70" name="Shape 1470"/>
            <p:cNvSpPr/>
            <p:nvPr/>
          </p:nvSpPr>
          <p:spPr>
            <a:xfrm>
              <a:off x="6516850" y="314530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71" name="Shape 1471"/>
            <p:cNvSpPr/>
            <p:nvPr/>
          </p:nvSpPr>
          <p:spPr>
            <a:xfrm>
              <a:off x="6578675" y="3093850"/>
              <a:ext cx="235799" cy="2357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472" name="Shape 1472"/>
          <p:cNvGrpSpPr/>
          <p:nvPr/>
        </p:nvGrpSpPr>
        <p:grpSpPr>
          <a:xfrm>
            <a:off x="3294549" y="2570710"/>
            <a:ext cx="2561531" cy="1562345"/>
            <a:chOff x="2784425" y="2622400"/>
            <a:chExt cx="3469499" cy="1959300"/>
          </a:xfrm>
        </p:grpSpPr>
        <p:sp>
          <p:nvSpPr>
            <p:cNvPr id="1473" name="Shape 1473"/>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ManuOpti</a:t>
              </a:r>
            </a:p>
          </p:txBody>
        </p:sp>
        <p:sp>
          <p:nvSpPr>
            <p:cNvPr id="1474" name="Shape 1474"/>
            <p:cNvSpPr/>
            <p:nvPr/>
          </p:nvSpPr>
          <p:spPr>
            <a:xfrm>
              <a:off x="3160125"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75" name="Shape 1475"/>
            <p:cNvSpPr/>
            <p:nvPr/>
          </p:nvSpPr>
          <p:spPr>
            <a:xfrm>
              <a:off x="390920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76" name="Shape 1476"/>
            <p:cNvSpPr/>
            <p:nvPr/>
          </p:nvSpPr>
          <p:spPr>
            <a:xfrm>
              <a:off x="4658275" y="34179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77" name="Shape 1477"/>
            <p:cNvSpPr/>
            <p:nvPr/>
          </p:nvSpPr>
          <p:spPr>
            <a:xfrm>
              <a:off x="4658275" y="40221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78" name="Shape 1478"/>
            <p:cNvSpPr/>
            <p:nvPr/>
          </p:nvSpPr>
          <p:spPr>
            <a:xfrm>
              <a:off x="540735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479" name="Shape 1479"/>
            <p:cNvCxnSpPr>
              <a:stCxn id="1474" idx="3"/>
              <a:endCxn id="1475" idx="1"/>
            </p:cNvCxnSpPr>
            <p:nvPr/>
          </p:nvCxnSpPr>
          <p:spPr>
            <a:xfrm>
              <a:off x="3462224" y="3871099"/>
              <a:ext cx="447000" cy="0"/>
            </a:xfrm>
            <a:prstGeom prst="straightConnector1">
              <a:avLst/>
            </a:prstGeom>
            <a:noFill/>
            <a:ln w="19050" cap="flat">
              <a:solidFill>
                <a:schemeClr val="dk2"/>
              </a:solidFill>
              <a:prstDash val="solid"/>
              <a:round/>
              <a:headEnd type="none" w="lg" len="lg"/>
              <a:tailEnd type="triangle" w="lg" len="lg"/>
            </a:ln>
          </p:spPr>
        </p:cxnSp>
        <p:cxnSp>
          <p:nvCxnSpPr>
            <p:cNvPr id="1480" name="Shape 1480"/>
            <p:cNvCxnSpPr>
              <a:stCxn id="1475" idx="3"/>
              <a:endCxn id="1476" idx="1"/>
            </p:cNvCxnSpPr>
            <p:nvPr/>
          </p:nvCxnSpPr>
          <p:spPr>
            <a:xfrm rot="10800000" flipH="1">
              <a:off x="4211299"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481" name="Shape 1481"/>
            <p:cNvCxnSpPr>
              <a:stCxn id="1476" idx="3"/>
              <a:endCxn id="1478" idx="1"/>
            </p:cNvCxnSpPr>
            <p:nvPr/>
          </p:nvCxnSpPr>
          <p:spPr>
            <a:xfrm>
              <a:off x="4960374"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482" name="Shape 1482"/>
            <p:cNvCxnSpPr>
              <a:stCxn id="1475" idx="3"/>
              <a:endCxn id="1477" idx="1"/>
            </p:cNvCxnSpPr>
            <p:nvPr/>
          </p:nvCxnSpPr>
          <p:spPr>
            <a:xfrm>
              <a:off x="4211299" y="38710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483" name="Shape 1483"/>
            <p:cNvCxnSpPr>
              <a:stCxn id="1477" idx="3"/>
              <a:endCxn id="1478" idx="1"/>
            </p:cNvCxnSpPr>
            <p:nvPr/>
          </p:nvCxnSpPr>
          <p:spPr>
            <a:xfrm rot="10800000" flipH="1">
              <a:off x="4960374" y="3871100"/>
              <a:ext cx="447000" cy="302100"/>
            </a:xfrm>
            <a:prstGeom prst="straightConnector1">
              <a:avLst/>
            </a:prstGeom>
            <a:noFill/>
            <a:ln w="19050" cap="flat">
              <a:solidFill>
                <a:schemeClr val="dk2"/>
              </a:solidFill>
              <a:prstDash val="solid"/>
              <a:round/>
              <a:headEnd type="none" w="lg" len="lg"/>
              <a:tailEnd type="triangle" w="lg" len="lg"/>
            </a:ln>
          </p:spPr>
        </p:cxnSp>
        <p:sp>
          <p:nvSpPr>
            <p:cNvPr id="1484" name="Shape 1484"/>
            <p:cNvSpPr/>
            <p:nvPr/>
          </p:nvSpPr>
          <p:spPr>
            <a:xfrm>
              <a:off x="3300100" y="3233800"/>
              <a:ext cx="2276175" cy="500900"/>
            </a:xfrm>
            <a:custGeom>
              <a:avLst/>
              <a:gdLst/>
              <a:ahLst/>
              <a:cxnLst/>
              <a:rect l="0" t="0" r="0" b="0"/>
              <a:pathLst>
                <a:path w="91047" h="20036" extrusionOk="0">
                  <a:moveTo>
                    <a:pt x="91047" y="20036"/>
                  </a:moveTo>
                  <a:lnTo>
                    <a:pt x="91047" y="0"/>
                  </a:lnTo>
                  <a:lnTo>
                    <a:pt x="0" y="0"/>
                  </a:lnTo>
                  <a:lnTo>
                    <a:pt x="0" y="19741"/>
                  </a:lnTo>
                </a:path>
              </a:pathLst>
            </a:custGeom>
            <a:noFill/>
            <a:ln w="19050" cap="flat">
              <a:solidFill>
                <a:schemeClr val="dk2"/>
              </a:solidFill>
              <a:prstDash val="lgDash"/>
              <a:round/>
              <a:headEnd type="none" w="lg" len="lg"/>
              <a:tailEnd type="triangle" w="lg" len="lg"/>
            </a:ln>
          </p:spPr>
        </p:sp>
      </p:grpSp>
      <p:cxnSp>
        <p:nvCxnSpPr>
          <p:cNvPr id="1485" name="Shape 1485"/>
          <p:cNvCxnSpPr>
            <a:stCxn id="1473" idx="2"/>
            <a:endCxn id="1428" idx="0"/>
          </p:cNvCxnSpPr>
          <p:nvPr/>
        </p:nvCxnSpPr>
        <p:spPr>
          <a:xfrm>
            <a:off x="4575315" y="4133056"/>
            <a:ext cx="0" cy="776700"/>
          </a:xfrm>
          <a:prstGeom prst="straightConnector1">
            <a:avLst/>
          </a:prstGeom>
          <a:noFill/>
          <a:ln w="19050" cap="flat">
            <a:solidFill>
              <a:srgbClr val="000000"/>
            </a:solidFill>
            <a:prstDash val="dash"/>
            <a:round/>
            <a:headEnd type="triangle" w="lg" len="lg"/>
            <a:tailEnd type="none" w="lg" len="lg"/>
          </a:ln>
        </p:spPr>
      </p:cxnSp>
      <p:sp>
        <p:nvSpPr>
          <p:cNvPr id="1486" name="Shape 1486"/>
          <p:cNvSpPr/>
          <p:nvPr/>
        </p:nvSpPr>
        <p:spPr>
          <a:xfrm>
            <a:off x="3506350" y="3410575"/>
            <a:ext cx="913500" cy="338699"/>
          </a:xfrm>
          <a:prstGeom prst="rect">
            <a:avLst/>
          </a:prstGeom>
          <a:noFill/>
          <a:ln w="19050" cap="flat">
            <a:solidFill>
              <a:schemeClr val="dk2"/>
            </a:solidFill>
            <a:prstDash val="dash"/>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487" name="Shape 1487"/>
          <p:cNvCxnSpPr/>
          <p:nvPr/>
        </p:nvCxnSpPr>
        <p:spPr>
          <a:xfrm>
            <a:off x="1569025" y="3587375"/>
            <a:ext cx="1738500" cy="0"/>
          </a:xfrm>
          <a:prstGeom prst="straightConnector1">
            <a:avLst/>
          </a:prstGeom>
          <a:noFill/>
          <a:ln w="38100" cap="flat">
            <a:solidFill>
              <a:srgbClr val="D70020"/>
            </a:solidFill>
            <a:prstDash val="solid"/>
            <a:round/>
            <a:headEnd type="triangle" w="lg" len="lg"/>
            <a:tailEnd type="none" w="lg" len="lg"/>
          </a:ln>
        </p:spPr>
      </p:cxnSp>
      <p:grpSp>
        <p:nvGrpSpPr>
          <p:cNvPr id="1488" name="Shape 1488"/>
          <p:cNvGrpSpPr/>
          <p:nvPr/>
        </p:nvGrpSpPr>
        <p:grpSpPr>
          <a:xfrm>
            <a:off x="4774025" y="4399600"/>
            <a:ext cx="302099" cy="410699"/>
            <a:chOff x="1988825" y="3021975"/>
            <a:chExt cx="302099" cy="410699"/>
          </a:xfrm>
        </p:grpSpPr>
        <p:sp>
          <p:nvSpPr>
            <p:cNvPr id="1489" name="Shape 1489"/>
            <p:cNvSpPr/>
            <p:nvPr/>
          </p:nvSpPr>
          <p:spPr>
            <a:xfrm>
              <a:off x="1988825" y="3021975"/>
              <a:ext cx="302099" cy="410699"/>
            </a:xfrm>
            <a:prstGeom prst="rect">
              <a:avLst/>
            </a:prstGeom>
            <a:solidFill>
              <a:srgbClr val="F3F3F3"/>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490" name="Shape 1490"/>
            <p:cNvCxnSpPr/>
            <p:nvPr/>
          </p:nvCxnSpPr>
          <p:spPr>
            <a:xfrm>
              <a:off x="2037575" y="3093850"/>
              <a:ext cx="204599" cy="0"/>
            </a:xfrm>
            <a:prstGeom prst="straightConnector1">
              <a:avLst/>
            </a:prstGeom>
            <a:noFill/>
            <a:ln w="19050" cap="flat">
              <a:solidFill>
                <a:srgbClr val="000000"/>
              </a:solidFill>
              <a:prstDash val="solid"/>
              <a:round/>
              <a:headEnd type="none" w="lg" len="lg"/>
              <a:tailEnd type="none" w="lg" len="lg"/>
            </a:ln>
          </p:spPr>
        </p:cxnSp>
        <p:cxnSp>
          <p:nvCxnSpPr>
            <p:cNvPr id="1491" name="Shape 1491"/>
            <p:cNvCxnSpPr/>
            <p:nvPr/>
          </p:nvCxnSpPr>
          <p:spPr>
            <a:xfrm>
              <a:off x="2037575" y="3165225"/>
              <a:ext cx="204599" cy="0"/>
            </a:xfrm>
            <a:prstGeom prst="straightConnector1">
              <a:avLst/>
            </a:prstGeom>
            <a:noFill/>
            <a:ln w="19050" cap="flat">
              <a:solidFill>
                <a:srgbClr val="000000"/>
              </a:solidFill>
              <a:prstDash val="solid"/>
              <a:round/>
              <a:headEnd type="none" w="lg" len="lg"/>
              <a:tailEnd type="none" w="lg" len="lg"/>
            </a:ln>
          </p:spPr>
        </p:cxnSp>
        <p:cxnSp>
          <p:nvCxnSpPr>
            <p:cNvPr id="1492" name="Shape 1492"/>
            <p:cNvCxnSpPr/>
            <p:nvPr/>
          </p:nvCxnSpPr>
          <p:spPr>
            <a:xfrm>
              <a:off x="2037575" y="3242325"/>
              <a:ext cx="204599" cy="0"/>
            </a:xfrm>
            <a:prstGeom prst="straightConnector1">
              <a:avLst/>
            </a:prstGeom>
            <a:noFill/>
            <a:ln w="19050" cap="flat">
              <a:solidFill>
                <a:srgbClr val="000000"/>
              </a:solidFill>
              <a:prstDash val="solid"/>
              <a:round/>
              <a:headEnd type="none" w="lg" len="lg"/>
              <a:tailEnd type="none" w="lg" len="lg"/>
            </a:ln>
          </p:spPr>
        </p:cxnSp>
        <p:cxnSp>
          <p:nvCxnSpPr>
            <p:cNvPr id="1493" name="Shape 1493"/>
            <p:cNvCxnSpPr/>
            <p:nvPr/>
          </p:nvCxnSpPr>
          <p:spPr>
            <a:xfrm>
              <a:off x="2037575" y="3321075"/>
              <a:ext cx="204599" cy="0"/>
            </a:xfrm>
            <a:prstGeom prst="straightConnector1">
              <a:avLst/>
            </a:prstGeom>
            <a:noFill/>
            <a:ln w="19050" cap="flat">
              <a:solidFill>
                <a:srgbClr val="000000"/>
              </a:solidFill>
              <a:prstDash val="solid"/>
              <a:round/>
              <a:headEnd type="none" w="lg" len="lg"/>
              <a:tailEnd type="none" w="lg" len="lg"/>
            </a:ln>
          </p:spPr>
        </p:cxnSp>
      </p:grpSp>
      <p:grpSp>
        <p:nvGrpSpPr>
          <p:cNvPr id="1494" name="Shape 1494"/>
          <p:cNvGrpSpPr/>
          <p:nvPr/>
        </p:nvGrpSpPr>
        <p:grpSpPr>
          <a:xfrm>
            <a:off x="2134758" y="2945589"/>
            <a:ext cx="607036" cy="511876"/>
            <a:chOff x="2649412" y="1912502"/>
            <a:chExt cx="1811509" cy="1527532"/>
          </a:xfrm>
        </p:grpSpPr>
        <p:grpSp>
          <p:nvGrpSpPr>
            <p:cNvPr id="1495" name="Shape 1495"/>
            <p:cNvGrpSpPr/>
            <p:nvPr/>
          </p:nvGrpSpPr>
          <p:grpSpPr>
            <a:xfrm>
              <a:off x="3313030" y="2453619"/>
              <a:ext cx="1147891" cy="986415"/>
              <a:chOff x="3757950" y="2375200"/>
              <a:chExt cx="1215600" cy="1044599"/>
            </a:xfrm>
          </p:grpSpPr>
          <p:sp>
            <p:nvSpPr>
              <p:cNvPr id="1496" name="Shape 1496"/>
              <p:cNvSpPr/>
              <p:nvPr/>
            </p:nvSpPr>
            <p:spPr>
              <a:xfrm>
                <a:off x="3757950" y="2375200"/>
                <a:ext cx="1215600" cy="1044599"/>
              </a:xfrm>
              <a:prstGeom prst="rect">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97" name="Shape 1497"/>
              <p:cNvSpPr/>
              <p:nvPr/>
            </p:nvSpPr>
            <p:spPr>
              <a:xfrm>
                <a:off x="3947525" y="3055425"/>
                <a:ext cx="200699" cy="255300"/>
              </a:xfrm>
              <a:prstGeom prst="rect">
                <a:avLst/>
              </a:prstGeom>
              <a:solidFill>
                <a:srgbClr val="CC0000"/>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98" name="Shape 1498"/>
              <p:cNvSpPr/>
              <p:nvPr/>
            </p:nvSpPr>
            <p:spPr>
              <a:xfrm>
                <a:off x="4256050" y="2821250"/>
                <a:ext cx="200699" cy="489600"/>
              </a:xfrm>
              <a:prstGeom prst="rect">
                <a:avLst/>
              </a:prstGeom>
              <a:solidFill>
                <a:srgbClr val="F1C232"/>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499" name="Shape 1499"/>
              <p:cNvSpPr/>
              <p:nvPr/>
            </p:nvSpPr>
            <p:spPr>
              <a:xfrm>
                <a:off x="4564575" y="2587075"/>
                <a:ext cx="200699" cy="723900"/>
              </a:xfrm>
              <a:prstGeom prst="rect">
                <a:avLst/>
              </a:prstGeom>
              <a:solidFill>
                <a:srgbClr val="6AA84F"/>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500" name="Shape 1500"/>
            <p:cNvGrpSpPr/>
            <p:nvPr/>
          </p:nvGrpSpPr>
          <p:grpSpPr>
            <a:xfrm>
              <a:off x="2649412" y="1912502"/>
              <a:ext cx="1281300" cy="1282199"/>
              <a:chOff x="1411612" y="2318777"/>
              <a:chExt cx="1281300" cy="1282199"/>
            </a:xfrm>
          </p:grpSpPr>
          <p:sp>
            <p:nvSpPr>
              <p:cNvPr id="1501" name="Shape 1501"/>
              <p:cNvSpPr/>
              <p:nvPr/>
            </p:nvSpPr>
            <p:spPr>
              <a:xfrm>
                <a:off x="1595525" y="2509025"/>
                <a:ext cx="913500" cy="901500"/>
              </a:xfrm>
              <a:prstGeom prst="pie">
                <a:avLst>
                  <a:gd name="adj1" fmla="val 19025688"/>
                  <a:gd name="adj2" fmla="val 476784"/>
                </a:avLst>
              </a:prstGeom>
              <a:solidFill>
                <a:srgbClr val="CC0000"/>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02" name="Shape 1502"/>
              <p:cNvSpPr/>
              <p:nvPr/>
            </p:nvSpPr>
            <p:spPr>
              <a:xfrm>
                <a:off x="1595525" y="2509125"/>
                <a:ext cx="913500" cy="901500"/>
              </a:xfrm>
              <a:prstGeom prst="pie">
                <a:avLst>
                  <a:gd name="adj1" fmla="val 12307414"/>
                  <a:gd name="adj2" fmla="val 19614902"/>
                </a:avLst>
              </a:prstGeom>
              <a:solidFill>
                <a:srgbClr val="F1C232"/>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03" name="Shape 1503"/>
              <p:cNvSpPr/>
              <p:nvPr/>
            </p:nvSpPr>
            <p:spPr>
              <a:xfrm rot="-2874136">
                <a:off x="1595592" y="2509050"/>
                <a:ext cx="913339" cy="901654"/>
              </a:xfrm>
              <a:prstGeom prst="pie">
                <a:avLst>
                  <a:gd name="adj1" fmla="val 3089359"/>
                  <a:gd name="adj2" fmla="val 15896782"/>
                </a:avLst>
              </a:prstGeom>
              <a:solidFill>
                <a:srgbClr val="6AA84F"/>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
        <p:nvSpPr>
          <p:cNvPr id="1504" name="Shape 1504"/>
          <p:cNvSpPr/>
          <p:nvPr/>
        </p:nvSpPr>
        <p:spPr>
          <a:xfrm>
            <a:off x="478925" y="4277625"/>
            <a:ext cx="2262899" cy="338699"/>
          </a:xfrm>
          <a:prstGeom prst="wedgeRectCallout">
            <a:avLst>
              <a:gd name="adj1" fmla="val 41617"/>
              <a:gd name="adj2" fmla="val -203949"/>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300" b="1">
                <a:solidFill>
                  <a:schemeClr val="dk1"/>
                </a:solidFill>
                <a:latin typeface="Verdana"/>
                <a:ea typeface="Verdana"/>
                <a:cs typeface="Verdana"/>
                <a:sym typeface="Verdana"/>
              </a:rPr>
              <a:t>Final analysis view</a:t>
            </a:r>
          </a:p>
        </p:txBody>
      </p:sp>
      <p:grpSp>
        <p:nvGrpSpPr>
          <p:cNvPr id="1505" name="Shape 1505"/>
          <p:cNvGrpSpPr/>
          <p:nvPr/>
        </p:nvGrpSpPr>
        <p:grpSpPr>
          <a:xfrm>
            <a:off x="4118887" y="4267791"/>
            <a:ext cx="601421" cy="507140"/>
            <a:chOff x="2649412" y="1912502"/>
            <a:chExt cx="1811509" cy="1527532"/>
          </a:xfrm>
        </p:grpSpPr>
        <p:grpSp>
          <p:nvGrpSpPr>
            <p:cNvPr id="1506" name="Shape 1506"/>
            <p:cNvGrpSpPr/>
            <p:nvPr/>
          </p:nvGrpSpPr>
          <p:grpSpPr>
            <a:xfrm>
              <a:off x="3313030" y="2453619"/>
              <a:ext cx="1147891" cy="986415"/>
              <a:chOff x="3757950" y="2375200"/>
              <a:chExt cx="1215600" cy="1044599"/>
            </a:xfrm>
          </p:grpSpPr>
          <p:sp>
            <p:nvSpPr>
              <p:cNvPr id="1507" name="Shape 1507"/>
              <p:cNvSpPr/>
              <p:nvPr/>
            </p:nvSpPr>
            <p:spPr>
              <a:xfrm>
                <a:off x="3757950" y="2375200"/>
                <a:ext cx="1215600" cy="1044599"/>
              </a:xfrm>
              <a:prstGeom prst="rect">
                <a:avLst/>
              </a:prstGeom>
              <a:solidFill>
                <a:srgbClr val="F3F3F3"/>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08" name="Shape 1508"/>
              <p:cNvSpPr/>
              <p:nvPr/>
            </p:nvSpPr>
            <p:spPr>
              <a:xfrm>
                <a:off x="3947525" y="3055425"/>
                <a:ext cx="200699" cy="255300"/>
              </a:xfrm>
              <a:prstGeom prst="rect">
                <a:avLst/>
              </a:prstGeom>
              <a:solidFill>
                <a:srgbClr val="F3F3F3"/>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09" name="Shape 1509"/>
              <p:cNvSpPr/>
              <p:nvPr/>
            </p:nvSpPr>
            <p:spPr>
              <a:xfrm>
                <a:off x="4256050" y="2821250"/>
                <a:ext cx="200699" cy="489600"/>
              </a:xfrm>
              <a:prstGeom prst="rect">
                <a:avLst/>
              </a:prstGeom>
              <a:solidFill>
                <a:srgbClr val="F3F3F3"/>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10" name="Shape 1510"/>
              <p:cNvSpPr/>
              <p:nvPr/>
            </p:nvSpPr>
            <p:spPr>
              <a:xfrm>
                <a:off x="4564575" y="2587075"/>
                <a:ext cx="200699" cy="723900"/>
              </a:xfrm>
              <a:prstGeom prst="rect">
                <a:avLst/>
              </a:prstGeom>
              <a:solidFill>
                <a:srgbClr val="F3F3F3"/>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nvGrpSpPr>
            <p:cNvPr id="1511" name="Shape 1511"/>
            <p:cNvGrpSpPr/>
            <p:nvPr/>
          </p:nvGrpSpPr>
          <p:grpSpPr>
            <a:xfrm>
              <a:off x="2649412" y="1912502"/>
              <a:ext cx="1281300" cy="1282199"/>
              <a:chOff x="1411612" y="2318777"/>
              <a:chExt cx="1281300" cy="1282199"/>
            </a:xfrm>
          </p:grpSpPr>
          <p:sp>
            <p:nvSpPr>
              <p:cNvPr id="1512" name="Shape 1512"/>
              <p:cNvSpPr/>
              <p:nvPr/>
            </p:nvSpPr>
            <p:spPr>
              <a:xfrm>
                <a:off x="1595525" y="2509025"/>
                <a:ext cx="913500" cy="901500"/>
              </a:xfrm>
              <a:prstGeom prst="pie">
                <a:avLst>
                  <a:gd name="adj1" fmla="val 19025688"/>
                  <a:gd name="adj2" fmla="val 476784"/>
                </a:avLst>
              </a:prstGeom>
              <a:solidFill>
                <a:srgbClr val="F3F3F3"/>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13" name="Shape 1513"/>
              <p:cNvSpPr/>
              <p:nvPr/>
            </p:nvSpPr>
            <p:spPr>
              <a:xfrm>
                <a:off x="1595525" y="2509125"/>
                <a:ext cx="913500" cy="901500"/>
              </a:xfrm>
              <a:prstGeom prst="pie">
                <a:avLst>
                  <a:gd name="adj1" fmla="val 12307414"/>
                  <a:gd name="adj2" fmla="val 19614902"/>
                </a:avLst>
              </a:prstGeom>
              <a:solidFill>
                <a:srgbClr val="F3F3F3"/>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14" name="Shape 1514"/>
              <p:cNvSpPr/>
              <p:nvPr/>
            </p:nvSpPr>
            <p:spPr>
              <a:xfrm rot="-2874136">
                <a:off x="1595592" y="2509050"/>
                <a:ext cx="913339" cy="901654"/>
              </a:xfrm>
              <a:prstGeom prst="pie">
                <a:avLst>
                  <a:gd name="adj1" fmla="val 3089359"/>
                  <a:gd name="adj2" fmla="val 15896782"/>
                </a:avLst>
              </a:prstGeom>
              <a:solidFill>
                <a:srgbClr val="F3F3F3"/>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grpSp>
    </p:spTree>
  </p:cSld>
  <p:clrMapOvr>
    <a:masterClrMapping/>
  </p:clrMapOvr>
  <p:transition spd="slow">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518"/>
        <p:cNvGrpSpPr/>
        <p:nvPr/>
      </p:nvGrpSpPr>
      <p:grpSpPr>
        <a:xfrm>
          <a:off x="0" y="0"/>
          <a:ext cx="0" cy="0"/>
          <a:chOff x="0" y="0"/>
          <a:chExt cx="0" cy="0"/>
        </a:xfrm>
      </p:grpSpPr>
      <p:sp>
        <p:nvSpPr>
          <p:cNvPr id="1519" name="Shape 1519"/>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a:spcBef>
                <a:spcPts val="0"/>
              </a:spcBef>
              <a:buNone/>
            </a:pPr>
            <a:r>
              <a:rPr lang="en"/>
              <a:t>User interface</a:t>
            </a:r>
          </a:p>
        </p:txBody>
      </p:sp>
      <p:pic>
        <p:nvPicPr>
          <p:cNvPr id="1520" name="Shape 1520"/>
          <p:cNvPicPr preferRelativeResize="0"/>
          <p:nvPr/>
        </p:nvPicPr>
        <p:blipFill>
          <a:blip r:embed="rId3">
            <a:alphaModFix/>
          </a:blip>
          <a:stretch>
            <a:fillRect/>
          </a:stretch>
        </p:blipFill>
        <p:spPr>
          <a:xfrm>
            <a:off x="587825" y="1153900"/>
            <a:ext cx="7835726" cy="4964975"/>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524"/>
        <p:cNvGrpSpPr/>
        <p:nvPr/>
      </p:nvGrpSpPr>
      <p:grpSpPr>
        <a:xfrm>
          <a:off x="0" y="0"/>
          <a:ext cx="0" cy="0"/>
          <a:chOff x="0" y="0"/>
          <a:chExt cx="0" cy="0"/>
        </a:xfrm>
      </p:grpSpPr>
      <p:sp>
        <p:nvSpPr>
          <p:cNvPr id="1525" name="Shape 1525"/>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User interface</a:t>
            </a:r>
          </a:p>
        </p:txBody>
      </p:sp>
      <p:pic>
        <p:nvPicPr>
          <p:cNvPr id="1526" name="Shape 1526"/>
          <p:cNvPicPr preferRelativeResize="0"/>
          <p:nvPr/>
        </p:nvPicPr>
        <p:blipFill>
          <a:blip r:embed="rId3">
            <a:alphaModFix amt="50000"/>
          </a:blip>
          <a:stretch>
            <a:fillRect/>
          </a:stretch>
        </p:blipFill>
        <p:spPr>
          <a:xfrm>
            <a:off x="587825" y="1153900"/>
            <a:ext cx="7835726" cy="4964975"/>
          </a:xfrm>
          <a:prstGeom prst="rect">
            <a:avLst/>
          </a:prstGeom>
          <a:noFill/>
          <a:ln>
            <a:noFill/>
          </a:ln>
        </p:spPr>
      </p:pic>
      <p:grpSp>
        <p:nvGrpSpPr>
          <p:cNvPr id="1527" name="Shape 1527"/>
          <p:cNvGrpSpPr/>
          <p:nvPr/>
        </p:nvGrpSpPr>
        <p:grpSpPr>
          <a:xfrm>
            <a:off x="2978475" y="1748650"/>
            <a:ext cx="3349200" cy="3279900"/>
            <a:chOff x="2978475" y="1748650"/>
            <a:chExt cx="3349200" cy="3279900"/>
          </a:xfrm>
        </p:grpSpPr>
        <p:sp>
          <p:nvSpPr>
            <p:cNvPr id="1528" name="Shape 1528"/>
            <p:cNvSpPr/>
            <p:nvPr/>
          </p:nvSpPr>
          <p:spPr>
            <a:xfrm>
              <a:off x="2978475" y="1748650"/>
              <a:ext cx="3349200" cy="3279899"/>
            </a:xfrm>
            <a:prstGeom prst="rect">
              <a:avLst/>
            </a:prstGeom>
            <a:solidFill>
              <a:srgbClr val="4C4C4D"/>
            </a:solidFill>
            <a:ln w="38100" cap="flat">
              <a:solidFill>
                <a:srgbClr val="F3F3F3"/>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pic>
          <p:nvPicPr>
            <p:cNvPr id="1529" name="Shape 1529"/>
            <p:cNvPicPr preferRelativeResize="0"/>
            <p:nvPr/>
          </p:nvPicPr>
          <p:blipFill>
            <a:blip r:embed="rId4">
              <a:alphaModFix/>
            </a:blip>
            <a:stretch>
              <a:fillRect/>
            </a:stretch>
          </p:blipFill>
          <p:spPr>
            <a:xfrm>
              <a:off x="3125877" y="1783552"/>
              <a:ext cx="3021475" cy="2620100"/>
            </a:xfrm>
            <a:prstGeom prst="rect">
              <a:avLst/>
            </a:prstGeom>
            <a:noFill/>
            <a:ln>
              <a:noFill/>
            </a:ln>
          </p:spPr>
        </p:pic>
        <p:sp>
          <p:nvSpPr>
            <p:cNvPr id="1530" name="Shape 1530"/>
            <p:cNvSpPr/>
            <p:nvPr/>
          </p:nvSpPr>
          <p:spPr>
            <a:xfrm>
              <a:off x="3125812" y="4470850"/>
              <a:ext cx="3021600" cy="557700"/>
            </a:xfrm>
            <a:prstGeom prst="rect">
              <a:avLst/>
            </a:prstGeom>
            <a:noFill/>
            <a:ln>
              <a:noFill/>
            </a:ln>
          </p:spPr>
          <p:txBody>
            <a:bodyPr lIns="91425" tIns="91425" rIns="91425" bIns="91425" anchor="ctr" anchorCtr="0">
              <a:noAutofit/>
            </a:bodyPr>
            <a:lstStyle/>
            <a:p>
              <a:pPr lvl="0" algn="ctr" rtl="0">
                <a:spcBef>
                  <a:spcPts val="0"/>
                </a:spcBef>
                <a:buNone/>
              </a:pPr>
              <a:r>
                <a:rPr lang="en" sz="1800">
                  <a:solidFill>
                    <a:srgbClr val="FFFFFF"/>
                  </a:solidFill>
                  <a:latin typeface="Verdana"/>
                  <a:ea typeface="Verdana"/>
                  <a:cs typeface="Verdana"/>
                  <a:sym typeface="Verdana"/>
                </a:rPr>
                <a:t>Production cycle design</a:t>
              </a:r>
            </a:p>
          </p:txBody>
        </p:sp>
      </p:grpSp>
    </p:spTree>
  </p:cSld>
  <p:clrMapOvr>
    <a:masterClrMapping/>
  </p:clrMapOvr>
  <p:transition spd="slow">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534"/>
        <p:cNvGrpSpPr/>
        <p:nvPr/>
      </p:nvGrpSpPr>
      <p:grpSpPr>
        <a:xfrm>
          <a:off x="0" y="0"/>
          <a:ext cx="0" cy="0"/>
          <a:chOff x="0" y="0"/>
          <a:chExt cx="0" cy="0"/>
        </a:xfrm>
      </p:grpSpPr>
      <p:sp>
        <p:nvSpPr>
          <p:cNvPr id="1535" name="Shape 1535"/>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User interface</a:t>
            </a:r>
          </a:p>
        </p:txBody>
      </p:sp>
      <p:pic>
        <p:nvPicPr>
          <p:cNvPr id="1536" name="Shape 1536"/>
          <p:cNvPicPr preferRelativeResize="0"/>
          <p:nvPr/>
        </p:nvPicPr>
        <p:blipFill>
          <a:blip r:embed="rId3">
            <a:alphaModFix amt="50000"/>
          </a:blip>
          <a:stretch>
            <a:fillRect/>
          </a:stretch>
        </p:blipFill>
        <p:spPr>
          <a:xfrm>
            <a:off x="587825" y="1153900"/>
            <a:ext cx="7835726" cy="4964975"/>
          </a:xfrm>
          <a:prstGeom prst="rect">
            <a:avLst/>
          </a:prstGeom>
          <a:noFill/>
          <a:ln>
            <a:noFill/>
          </a:ln>
        </p:spPr>
      </p:pic>
      <p:grpSp>
        <p:nvGrpSpPr>
          <p:cNvPr id="1537" name="Shape 1537"/>
          <p:cNvGrpSpPr/>
          <p:nvPr/>
        </p:nvGrpSpPr>
        <p:grpSpPr>
          <a:xfrm>
            <a:off x="261700" y="1600850"/>
            <a:ext cx="3349200" cy="2722200"/>
            <a:chOff x="261700" y="1600850"/>
            <a:chExt cx="3349200" cy="2722200"/>
          </a:xfrm>
        </p:grpSpPr>
        <p:sp>
          <p:nvSpPr>
            <p:cNvPr id="1538" name="Shape 1538"/>
            <p:cNvSpPr/>
            <p:nvPr/>
          </p:nvSpPr>
          <p:spPr>
            <a:xfrm>
              <a:off x="261700" y="1600850"/>
              <a:ext cx="3349200" cy="2722200"/>
            </a:xfrm>
            <a:prstGeom prst="rect">
              <a:avLst/>
            </a:prstGeom>
            <a:solidFill>
              <a:srgbClr val="4C4C4D"/>
            </a:solidFill>
            <a:ln w="38100" cap="flat">
              <a:solidFill>
                <a:srgbClr val="F3F3F3"/>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39" name="Shape 1539"/>
            <p:cNvSpPr/>
            <p:nvPr/>
          </p:nvSpPr>
          <p:spPr>
            <a:xfrm>
              <a:off x="425487" y="3765350"/>
              <a:ext cx="3021600" cy="557700"/>
            </a:xfrm>
            <a:prstGeom prst="rect">
              <a:avLst/>
            </a:prstGeom>
            <a:noFill/>
            <a:ln>
              <a:noFill/>
            </a:ln>
          </p:spPr>
          <p:txBody>
            <a:bodyPr lIns="91425" tIns="91425" rIns="91425" bIns="91425" anchor="ctr" anchorCtr="0">
              <a:noAutofit/>
            </a:bodyPr>
            <a:lstStyle/>
            <a:p>
              <a:pPr lvl="0" algn="ctr" rtl="0">
                <a:spcBef>
                  <a:spcPts val="0"/>
                </a:spcBef>
                <a:buNone/>
              </a:pPr>
              <a:r>
                <a:rPr lang="en" sz="1800">
                  <a:solidFill>
                    <a:srgbClr val="FFFFFF"/>
                  </a:solidFill>
                  <a:latin typeface="Verdana"/>
                  <a:ea typeface="Verdana"/>
                  <a:cs typeface="Verdana"/>
                  <a:sym typeface="Verdana"/>
                </a:rPr>
                <a:t>Processes parameters</a:t>
              </a:r>
            </a:p>
          </p:txBody>
        </p:sp>
        <p:pic>
          <p:nvPicPr>
            <p:cNvPr id="1540" name="Shape 1540"/>
            <p:cNvPicPr preferRelativeResize="0"/>
            <p:nvPr/>
          </p:nvPicPr>
          <p:blipFill>
            <a:blip r:embed="rId4">
              <a:alphaModFix/>
            </a:blip>
            <a:stretch>
              <a:fillRect/>
            </a:stretch>
          </p:blipFill>
          <p:spPr>
            <a:xfrm>
              <a:off x="683762" y="1850825"/>
              <a:ext cx="2505075" cy="1914525"/>
            </a:xfrm>
            <a:prstGeom prst="rect">
              <a:avLst/>
            </a:prstGeom>
            <a:noFill/>
            <a:ln>
              <a:noFill/>
            </a:ln>
          </p:spPr>
        </p:pic>
      </p:grpSp>
    </p:spTree>
  </p:cSld>
  <p:clrMapOvr>
    <a:masterClrMapping/>
  </p:clrMapOvr>
  <p:transition spd="slow">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544"/>
        <p:cNvGrpSpPr/>
        <p:nvPr/>
      </p:nvGrpSpPr>
      <p:grpSpPr>
        <a:xfrm>
          <a:off x="0" y="0"/>
          <a:ext cx="0" cy="0"/>
          <a:chOff x="0" y="0"/>
          <a:chExt cx="0" cy="0"/>
        </a:xfrm>
      </p:grpSpPr>
      <p:sp>
        <p:nvSpPr>
          <p:cNvPr id="1545" name="Shape 1545"/>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User interface</a:t>
            </a:r>
          </a:p>
        </p:txBody>
      </p:sp>
      <p:pic>
        <p:nvPicPr>
          <p:cNvPr id="1546" name="Shape 1546"/>
          <p:cNvPicPr preferRelativeResize="0"/>
          <p:nvPr/>
        </p:nvPicPr>
        <p:blipFill>
          <a:blip r:embed="rId3">
            <a:alphaModFix amt="50000"/>
          </a:blip>
          <a:stretch>
            <a:fillRect/>
          </a:stretch>
        </p:blipFill>
        <p:spPr>
          <a:xfrm>
            <a:off x="587825" y="1153900"/>
            <a:ext cx="7835726" cy="4964975"/>
          </a:xfrm>
          <a:prstGeom prst="rect">
            <a:avLst/>
          </a:prstGeom>
          <a:noFill/>
          <a:ln>
            <a:noFill/>
          </a:ln>
        </p:spPr>
      </p:pic>
      <p:grpSp>
        <p:nvGrpSpPr>
          <p:cNvPr id="1547" name="Shape 1547"/>
          <p:cNvGrpSpPr/>
          <p:nvPr/>
        </p:nvGrpSpPr>
        <p:grpSpPr>
          <a:xfrm>
            <a:off x="5648924" y="1913750"/>
            <a:ext cx="2797500" cy="1415700"/>
            <a:chOff x="5648924" y="1913750"/>
            <a:chExt cx="2797500" cy="1415700"/>
          </a:xfrm>
        </p:grpSpPr>
        <p:sp>
          <p:nvSpPr>
            <p:cNvPr id="1548" name="Shape 1548"/>
            <p:cNvSpPr/>
            <p:nvPr/>
          </p:nvSpPr>
          <p:spPr>
            <a:xfrm>
              <a:off x="5648925" y="1913750"/>
              <a:ext cx="2797500" cy="1415699"/>
            </a:xfrm>
            <a:prstGeom prst="rect">
              <a:avLst/>
            </a:prstGeom>
            <a:solidFill>
              <a:srgbClr val="4C4C4D"/>
            </a:solidFill>
            <a:ln w="38100" cap="flat">
              <a:solidFill>
                <a:srgbClr val="F3F3F3"/>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49" name="Shape 1549"/>
            <p:cNvSpPr/>
            <p:nvPr/>
          </p:nvSpPr>
          <p:spPr>
            <a:xfrm>
              <a:off x="5648924" y="2771750"/>
              <a:ext cx="2797500" cy="557700"/>
            </a:xfrm>
            <a:prstGeom prst="rect">
              <a:avLst/>
            </a:prstGeom>
            <a:noFill/>
            <a:ln>
              <a:noFill/>
            </a:ln>
          </p:spPr>
          <p:txBody>
            <a:bodyPr lIns="91425" tIns="91425" rIns="91425" bIns="91425" anchor="ctr" anchorCtr="0">
              <a:noAutofit/>
            </a:bodyPr>
            <a:lstStyle/>
            <a:p>
              <a:pPr lvl="0" algn="ctr" rtl="0">
                <a:spcBef>
                  <a:spcPts val="0"/>
                </a:spcBef>
                <a:buNone/>
              </a:pPr>
              <a:r>
                <a:rPr lang="en" sz="1800">
                  <a:solidFill>
                    <a:srgbClr val="FFFFFF"/>
                  </a:solidFill>
                  <a:latin typeface="Verdana"/>
                  <a:ea typeface="Verdana"/>
                  <a:cs typeface="Verdana"/>
                  <a:sym typeface="Verdana"/>
                </a:rPr>
                <a:t>Goal function</a:t>
              </a:r>
            </a:p>
          </p:txBody>
        </p:sp>
        <p:pic>
          <p:nvPicPr>
            <p:cNvPr id="1550" name="Shape 1550"/>
            <p:cNvPicPr preferRelativeResize="0"/>
            <p:nvPr/>
          </p:nvPicPr>
          <p:blipFill>
            <a:blip r:embed="rId4">
              <a:alphaModFix/>
            </a:blip>
            <a:stretch>
              <a:fillRect/>
            </a:stretch>
          </p:blipFill>
          <p:spPr>
            <a:xfrm>
              <a:off x="5804007" y="2122575"/>
              <a:ext cx="2487342" cy="557700"/>
            </a:xfrm>
            <a:prstGeom prst="rect">
              <a:avLst/>
            </a:prstGeom>
            <a:noFill/>
            <a:ln>
              <a:noFill/>
            </a:ln>
          </p:spPr>
        </p:pic>
      </p:gr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a:spcBef>
                <a:spcPts val="0"/>
              </a:spcBef>
              <a:buNone/>
            </a:pPr>
            <a:r>
              <a:rPr lang="en"/>
              <a:t>Innovative Study of Metallurgy</a:t>
            </a:r>
          </a:p>
        </p:txBody>
      </p:sp>
      <p:sp>
        <p:nvSpPr>
          <p:cNvPr id="129" name="Shape 129"/>
          <p:cNvSpPr txBox="1">
            <a:spLocks noGrp="1"/>
          </p:cNvSpPr>
          <p:nvPr>
            <p:ph type="body" idx="1"/>
          </p:nvPr>
        </p:nvSpPr>
        <p:spPr>
          <a:xfrm>
            <a:off x="355600" y="1295400"/>
            <a:ext cx="8226300" cy="45227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Part of PLGrid NG</a:t>
            </a:r>
          </a:p>
          <a:p>
            <a:pPr marL="914400" lvl="1" indent="-368300" rtl="0">
              <a:spcBef>
                <a:spcPts val="0"/>
              </a:spcBef>
              <a:buClr>
                <a:srgbClr val="000000"/>
              </a:buClr>
              <a:buSzPct val="84615"/>
              <a:buFont typeface="Verdana"/>
              <a:buChar char="●"/>
            </a:pPr>
            <a:r>
              <a:rPr lang="en"/>
              <a:t>Next Generation Domain-Services</a:t>
            </a:r>
            <a:br>
              <a:rPr lang="en"/>
            </a:br>
            <a:r>
              <a:rPr lang="en"/>
              <a:t>in PL-Grid Infrastructure for Polish Science</a:t>
            </a:r>
          </a:p>
          <a:p>
            <a:pPr marL="914400" lvl="1" indent="-368300" rtl="0">
              <a:spcBef>
                <a:spcPts val="0"/>
              </a:spcBef>
              <a:buClr>
                <a:srgbClr val="000000"/>
              </a:buClr>
              <a:buSzPct val="84615"/>
              <a:buFont typeface="Verdana"/>
              <a:buChar char="●"/>
            </a:pPr>
            <a:r>
              <a:rPr lang="en"/>
              <a:t>European Regional Development Fund program </a:t>
            </a:r>
            <a:br>
              <a:rPr lang="en"/>
            </a:br>
            <a:r>
              <a:rPr lang="en"/>
              <a:t>no. POIG.02.03.00-12-138/13</a:t>
            </a:r>
          </a:p>
          <a:p>
            <a:pPr marL="457200" lvl="0" indent="-393700" rtl="0">
              <a:spcBef>
                <a:spcPts val="1000"/>
              </a:spcBef>
              <a:buClr>
                <a:srgbClr val="000000"/>
              </a:buClr>
              <a:buSzPct val="100000"/>
              <a:buFont typeface="Arial"/>
              <a:buChar char="●"/>
            </a:pPr>
            <a:r>
              <a:rPr lang="en"/>
              <a:t>Metal processing technologies</a:t>
            </a:r>
          </a:p>
          <a:p>
            <a:pPr marL="914400" lvl="1" indent="-368300" rtl="0">
              <a:spcBef>
                <a:spcPts val="0"/>
              </a:spcBef>
              <a:buClr>
                <a:srgbClr val="000000"/>
              </a:buClr>
              <a:buSzPct val="84615"/>
              <a:buFont typeface="Verdana"/>
              <a:buChar char="●"/>
            </a:pPr>
            <a:r>
              <a:rPr lang="en"/>
              <a:t>Metal forming procedures and production cycles optimization</a:t>
            </a:r>
          </a:p>
          <a:p>
            <a:pPr marL="457200" lvl="0" indent="-393700" rtl="0">
              <a:spcBef>
                <a:spcPts val="1000"/>
              </a:spcBef>
              <a:buClr>
                <a:srgbClr val="000000"/>
              </a:buClr>
              <a:buSzPct val="100000"/>
              <a:buFont typeface="Arial"/>
              <a:buChar char="●"/>
            </a:pPr>
            <a:r>
              <a:rPr lang="en"/>
              <a:t>Use cases examples</a:t>
            </a:r>
          </a:p>
          <a:p>
            <a:pPr marL="914400" lvl="1" indent="-368300" rtl="0">
              <a:spcBef>
                <a:spcPts val="0"/>
              </a:spcBef>
              <a:buClr>
                <a:srgbClr val="000000"/>
              </a:buClr>
              <a:buSzPct val="84615"/>
              <a:buFont typeface="Verdana"/>
              <a:buChar char="●"/>
            </a:pPr>
            <a:r>
              <a:rPr lang="en"/>
              <a:t>Production cycles of rods and rails optimization</a:t>
            </a:r>
          </a:p>
          <a:p>
            <a:pPr marL="914400" lvl="1" indent="-368300" rtl="0">
              <a:spcBef>
                <a:spcPts val="0"/>
              </a:spcBef>
              <a:buClr>
                <a:srgbClr val="000000"/>
              </a:buClr>
              <a:buSzPct val="84615"/>
              <a:buFont typeface="Verdana"/>
              <a:buChar char="●"/>
            </a:pPr>
            <a:r>
              <a:rPr lang="en">
                <a:solidFill>
                  <a:schemeClr val="dk1"/>
                </a:solidFill>
              </a:rPr>
              <a:t>Simulating processes of forging, extrusion, drawing or flow forming</a:t>
            </a:r>
          </a:p>
        </p:txBody>
      </p:sp>
    </p:spTree>
  </p:cSld>
  <p:clrMapOvr>
    <a:masterClrMapping/>
  </p:clrMapOvr>
  <p:transition spd="slow">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554"/>
        <p:cNvGrpSpPr/>
        <p:nvPr/>
      </p:nvGrpSpPr>
      <p:grpSpPr>
        <a:xfrm>
          <a:off x="0" y="0"/>
          <a:ext cx="0" cy="0"/>
          <a:chOff x="0" y="0"/>
          <a:chExt cx="0" cy="0"/>
        </a:xfrm>
      </p:grpSpPr>
      <p:sp>
        <p:nvSpPr>
          <p:cNvPr id="1555" name="Shape 1555"/>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User interface</a:t>
            </a:r>
          </a:p>
        </p:txBody>
      </p:sp>
      <p:pic>
        <p:nvPicPr>
          <p:cNvPr id="1556" name="Shape 1556"/>
          <p:cNvPicPr preferRelativeResize="0"/>
          <p:nvPr/>
        </p:nvPicPr>
        <p:blipFill>
          <a:blip r:embed="rId3">
            <a:alphaModFix amt="50000"/>
          </a:blip>
          <a:stretch>
            <a:fillRect/>
          </a:stretch>
        </p:blipFill>
        <p:spPr>
          <a:xfrm>
            <a:off x="587825" y="1153900"/>
            <a:ext cx="7835726" cy="4964975"/>
          </a:xfrm>
          <a:prstGeom prst="rect">
            <a:avLst/>
          </a:prstGeom>
          <a:noFill/>
          <a:ln>
            <a:noFill/>
          </a:ln>
        </p:spPr>
      </p:pic>
      <p:grpSp>
        <p:nvGrpSpPr>
          <p:cNvPr id="1557" name="Shape 1557"/>
          <p:cNvGrpSpPr/>
          <p:nvPr/>
        </p:nvGrpSpPr>
        <p:grpSpPr>
          <a:xfrm>
            <a:off x="587825" y="4591725"/>
            <a:ext cx="4569300" cy="1260600"/>
            <a:chOff x="587825" y="4498150"/>
            <a:chExt cx="4569300" cy="1260600"/>
          </a:xfrm>
        </p:grpSpPr>
        <p:sp>
          <p:nvSpPr>
            <p:cNvPr id="1558" name="Shape 1558"/>
            <p:cNvSpPr/>
            <p:nvPr/>
          </p:nvSpPr>
          <p:spPr>
            <a:xfrm>
              <a:off x="587825" y="4498150"/>
              <a:ext cx="4569300" cy="1260599"/>
            </a:xfrm>
            <a:prstGeom prst="rect">
              <a:avLst/>
            </a:prstGeom>
            <a:solidFill>
              <a:srgbClr val="4C4C4D"/>
            </a:solidFill>
            <a:ln w="38100" cap="flat">
              <a:solidFill>
                <a:srgbClr val="F3F3F3"/>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59" name="Shape 1559"/>
            <p:cNvSpPr/>
            <p:nvPr/>
          </p:nvSpPr>
          <p:spPr>
            <a:xfrm>
              <a:off x="1473724" y="5201050"/>
              <a:ext cx="2797500" cy="557700"/>
            </a:xfrm>
            <a:prstGeom prst="rect">
              <a:avLst/>
            </a:prstGeom>
            <a:noFill/>
            <a:ln>
              <a:noFill/>
            </a:ln>
          </p:spPr>
          <p:txBody>
            <a:bodyPr lIns="91425" tIns="91425" rIns="91425" bIns="91425" anchor="ctr" anchorCtr="0">
              <a:noAutofit/>
            </a:bodyPr>
            <a:lstStyle/>
            <a:p>
              <a:pPr lvl="0" algn="ctr" rtl="0">
                <a:spcBef>
                  <a:spcPts val="0"/>
                </a:spcBef>
                <a:buNone/>
              </a:pPr>
              <a:r>
                <a:rPr lang="en" sz="1800">
                  <a:solidFill>
                    <a:srgbClr val="FFFFFF"/>
                  </a:solidFill>
                  <a:latin typeface="Verdana"/>
                  <a:ea typeface="Verdana"/>
                  <a:cs typeface="Verdana"/>
                  <a:sym typeface="Verdana"/>
                </a:rPr>
                <a:t>Material specification</a:t>
              </a:r>
            </a:p>
          </p:txBody>
        </p:sp>
        <p:pic>
          <p:nvPicPr>
            <p:cNvPr id="1560" name="Shape 1560"/>
            <p:cNvPicPr preferRelativeResize="0"/>
            <p:nvPr/>
          </p:nvPicPr>
          <p:blipFill>
            <a:blip r:embed="rId4">
              <a:alphaModFix/>
            </a:blip>
            <a:stretch>
              <a:fillRect/>
            </a:stretch>
          </p:blipFill>
          <p:spPr>
            <a:xfrm>
              <a:off x="767500" y="4693700"/>
              <a:ext cx="4209925" cy="507349"/>
            </a:xfrm>
            <a:prstGeom prst="rect">
              <a:avLst/>
            </a:prstGeom>
            <a:noFill/>
            <a:ln>
              <a:noFill/>
            </a:ln>
          </p:spPr>
        </p:pic>
      </p:grpSp>
    </p:spTree>
  </p:cSld>
  <p:clrMapOvr>
    <a:masterClrMapping/>
  </p:clrMapOvr>
  <p:transition spd="slow">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564"/>
        <p:cNvGrpSpPr/>
        <p:nvPr/>
      </p:nvGrpSpPr>
      <p:grpSpPr>
        <a:xfrm>
          <a:off x="0" y="0"/>
          <a:ext cx="0" cy="0"/>
          <a:chOff x="0" y="0"/>
          <a:chExt cx="0" cy="0"/>
        </a:xfrm>
      </p:grpSpPr>
      <p:sp>
        <p:nvSpPr>
          <p:cNvPr id="1565" name="Shape 1565"/>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User interface</a:t>
            </a:r>
          </a:p>
        </p:txBody>
      </p:sp>
      <p:pic>
        <p:nvPicPr>
          <p:cNvPr id="1566" name="Shape 1566"/>
          <p:cNvPicPr preferRelativeResize="0"/>
          <p:nvPr/>
        </p:nvPicPr>
        <p:blipFill>
          <a:blip r:embed="rId3">
            <a:alphaModFix amt="50000"/>
          </a:blip>
          <a:stretch>
            <a:fillRect/>
          </a:stretch>
        </p:blipFill>
        <p:spPr>
          <a:xfrm>
            <a:off x="587825" y="1153900"/>
            <a:ext cx="7835726" cy="4964975"/>
          </a:xfrm>
          <a:prstGeom prst="rect">
            <a:avLst/>
          </a:prstGeom>
          <a:noFill/>
          <a:ln>
            <a:noFill/>
          </a:ln>
        </p:spPr>
      </p:pic>
      <p:grpSp>
        <p:nvGrpSpPr>
          <p:cNvPr id="1567" name="Shape 1567"/>
          <p:cNvGrpSpPr/>
          <p:nvPr/>
        </p:nvGrpSpPr>
        <p:grpSpPr>
          <a:xfrm>
            <a:off x="1592100" y="2978450"/>
            <a:ext cx="5484899" cy="3140425"/>
            <a:chOff x="1005100" y="2711900"/>
            <a:chExt cx="5484899" cy="3140425"/>
          </a:xfrm>
        </p:grpSpPr>
        <p:sp>
          <p:nvSpPr>
            <p:cNvPr id="1568" name="Shape 1568"/>
            <p:cNvSpPr/>
            <p:nvPr/>
          </p:nvSpPr>
          <p:spPr>
            <a:xfrm>
              <a:off x="1005100" y="2711900"/>
              <a:ext cx="5484899" cy="3140400"/>
            </a:xfrm>
            <a:prstGeom prst="rect">
              <a:avLst/>
            </a:prstGeom>
            <a:solidFill>
              <a:srgbClr val="4C4C4D"/>
            </a:solidFill>
            <a:ln w="38100" cap="flat">
              <a:solidFill>
                <a:srgbClr val="F3F3F3"/>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pic>
          <p:nvPicPr>
            <p:cNvPr id="1569" name="Shape 1569"/>
            <p:cNvPicPr preferRelativeResize="0"/>
            <p:nvPr/>
          </p:nvPicPr>
          <p:blipFill>
            <a:blip r:embed="rId4">
              <a:alphaModFix/>
            </a:blip>
            <a:stretch>
              <a:fillRect/>
            </a:stretch>
          </p:blipFill>
          <p:spPr>
            <a:xfrm>
              <a:off x="1272762" y="2980200"/>
              <a:ext cx="4949624" cy="2223424"/>
            </a:xfrm>
            <a:prstGeom prst="rect">
              <a:avLst/>
            </a:prstGeom>
            <a:noFill/>
            <a:ln>
              <a:noFill/>
            </a:ln>
          </p:spPr>
        </p:pic>
        <p:sp>
          <p:nvSpPr>
            <p:cNvPr id="1570" name="Shape 1570"/>
            <p:cNvSpPr/>
            <p:nvPr/>
          </p:nvSpPr>
          <p:spPr>
            <a:xfrm>
              <a:off x="1999300" y="5294625"/>
              <a:ext cx="3202199" cy="557700"/>
            </a:xfrm>
            <a:prstGeom prst="rect">
              <a:avLst/>
            </a:prstGeom>
            <a:noFill/>
            <a:ln>
              <a:noFill/>
            </a:ln>
          </p:spPr>
          <p:txBody>
            <a:bodyPr lIns="91425" tIns="91425" rIns="91425" bIns="91425" anchor="ctr" anchorCtr="0">
              <a:noAutofit/>
            </a:bodyPr>
            <a:lstStyle/>
            <a:p>
              <a:pPr lvl="0" algn="ctr" rtl="0">
                <a:spcBef>
                  <a:spcPts val="0"/>
                </a:spcBef>
                <a:buNone/>
              </a:pPr>
              <a:r>
                <a:rPr lang="en" sz="1800">
                  <a:solidFill>
                    <a:srgbClr val="FFFFFF"/>
                  </a:solidFill>
                  <a:latin typeface="Verdana"/>
                  <a:ea typeface="Verdana"/>
                  <a:cs typeface="Verdana"/>
                  <a:sym typeface="Verdana"/>
                </a:rPr>
                <a:t>Simulation configuration</a:t>
              </a:r>
            </a:p>
          </p:txBody>
        </p:sp>
      </p:grpSp>
    </p:spTree>
  </p:cSld>
  <p:clrMapOvr>
    <a:masterClrMapping/>
  </p:clrMapOvr>
  <p:transition spd="slow">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574"/>
        <p:cNvGrpSpPr/>
        <p:nvPr/>
      </p:nvGrpSpPr>
      <p:grpSpPr>
        <a:xfrm>
          <a:off x="0" y="0"/>
          <a:ext cx="0" cy="0"/>
          <a:chOff x="0" y="0"/>
          <a:chExt cx="0" cy="0"/>
        </a:xfrm>
      </p:grpSpPr>
      <p:sp>
        <p:nvSpPr>
          <p:cNvPr id="1575" name="Shape 1575"/>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User interface</a:t>
            </a:r>
          </a:p>
        </p:txBody>
      </p:sp>
      <p:pic>
        <p:nvPicPr>
          <p:cNvPr id="1576" name="Shape 1576"/>
          <p:cNvPicPr preferRelativeResize="0"/>
          <p:nvPr/>
        </p:nvPicPr>
        <p:blipFill>
          <a:blip r:embed="rId3">
            <a:alphaModFix amt="50000"/>
          </a:blip>
          <a:stretch>
            <a:fillRect/>
          </a:stretch>
        </p:blipFill>
        <p:spPr>
          <a:xfrm>
            <a:off x="587825" y="1153900"/>
            <a:ext cx="7835726" cy="4964975"/>
          </a:xfrm>
          <a:prstGeom prst="rect">
            <a:avLst/>
          </a:prstGeom>
          <a:noFill/>
          <a:ln>
            <a:noFill/>
          </a:ln>
        </p:spPr>
      </p:pic>
      <p:grpSp>
        <p:nvGrpSpPr>
          <p:cNvPr id="1577" name="Shape 1577"/>
          <p:cNvGrpSpPr/>
          <p:nvPr/>
        </p:nvGrpSpPr>
        <p:grpSpPr>
          <a:xfrm>
            <a:off x="2938650" y="2978475"/>
            <a:ext cx="5484899" cy="3140400"/>
            <a:chOff x="1592100" y="2978450"/>
            <a:chExt cx="5484899" cy="3140400"/>
          </a:xfrm>
        </p:grpSpPr>
        <p:sp>
          <p:nvSpPr>
            <p:cNvPr id="1578" name="Shape 1578"/>
            <p:cNvSpPr/>
            <p:nvPr/>
          </p:nvSpPr>
          <p:spPr>
            <a:xfrm>
              <a:off x="1592100" y="2978450"/>
              <a:ext cx="5484899" cy="3140400"/>
            </a:xfrm>
            <a:prstGeom prst="rect">
              <a:avLst/>
            </a:prstGeom>
            <a:solidFill>
              <a:srgbClr val="4C4C4D"/>
            </a:solidFill>
            <a:ln w="38100" cap="flat">
              <a:solidFill>
                <a:srgbClr val="F3F3F3"/>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79" name="Shape 1579"/>
            <p:cNvSpPr/>
            <p:nvPr/>
          </p:nvSpPr>
          <p:spPr>
            <a:xfrm>
              <a:off x="2733450" y="5561150"/>
              <a:ext cx="3202199" cy="557700"/>
            </a:xfrm>
            <a:prstGeom prst="rect">
              <a:avLst/>
            </a:prstGeom>
            <a:noFill/>
            <a:ln>
              <a:noFill/>
            </a:ln>
          </p:spPr>
          <p:txBody>
            <a:bodyPr lIns="91425" tIns="91425" rIns="91425" bIns="91425" anchor="ctr" anchorCtr="0">
              <a:noAutofit/>
            </a:bodyPr>
            <a:lstStyle/>
            <a:p>
              <a:pPr lvl="0" algn="ctr" rtl="0">
                <a:spcBef>
                  <a:spcPts val="0"/>
                </a:spcBef>
                <a:buNone/>
              </a:pPr>
              <a:r>
                <a:rPr lang="en" sz="1800">
                  <a:solidFill>
                    <a:srgbClr val="FFFFFF"/>
                  </a:solidFill>
                  <a:latin typeface="Verdana"/>
                  <a:ea typeface="Verdana"/>
                  <a:cs typeface="Verdana"/>
                  <a:sym typeface="Verdana"/>
                </a:rPr>
                <a:t>Optimization</a:t>
              </a:r>
            </a:p>
          </p:txBody>
        </p:sp>
        <p:pic>
          <p:nvPicPr>
            <p:cNvPr id="1580" name="Shape 1580"/>
            <p:cNvPicPr preferRelativeResize="0"/>
            <p:nvPr/>
          </p:nvPicPr>
          <p:blipFill>
            <a:blip r:embed="rId4">
              <a:alphaModFix/>
            </a:blip>
            <a:stretch>
              <a:fillRect/>
            </a:stretch>
          </p:blipFill>
          <p:spPr>
            <a:xfrm>
              <a:off x="1978975" y="3268199"/>
              <a:ext cx="4711149" cy="2092325"/>
            </a:xfrm>
            <a:prstGeom prst="rect">
              <a:avLst/>
            </a:prstGeom>
            <a:noFill/>
            <a:ln>
              <a:noFill/>
            </a:ln>
          </p:spPr>
        </p:pic>
      </p:grpSp>
    </p:spTree>
  </p:cSld>
  <p:clrMapOvr>
    <a:masterClrMapping/>
  </p:clrMapOvr>
  <p:transition spd="slow">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584"/>
        <p:cNvGrpSpPr/>
        <p:nvPr/>
      </p:nvGrpSpPr>
      <p:grpSpPr>
        <a:xfrm>
          <a:off x="0" y="0"/>
          <a:ext cx="0" cy="0"/>
          <a:chOff x="0" y="0"/>
          <a:chExt cx="0" cy="0"/>
        </a:xfrm>
      </p:grpSpPr>
      <p:sp>
        <p:nvSpPr>
          <p:cNvPr id="1585" name="Shape 1585"/>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a:spcBef>
                <a:spcPts val="0"/>
              </a:spcBef>
              <a:buNone/>
            </a:pPr>
            <a:r>
              <a:rPr lang="en"/>
              <a:t>Conclusions</a:t>
            </a:r>
          </a:p>
        </p:txBody>
      </p:sp>
      <p:sp>
        <p:nvSpPr>
          <p:cNvPr id="1586" name="Shape 1586"/>
          <p:cNvSpPr txBox="1">
            <a:spLocks noGrp="1"/>
          </p:cNvSpPr>
          <p:nvPr>
            <p:ph type="body" idx="1"/>
          </p:nvPr>
        </p:nvSpPr>
        <p:spPr>
          <a:xfrm>
            <a:off x="355600" y="1295400"/>
            <a:ext cx="8226300" cy="4849800"/>
          </a:xfrm>
          <a:prstGeom prst="rect">
            <a:avLst/>
          </a:prstGeom>
        </p:spPr>
        <p:txBody>
          <a:bodyPr lIns="91425" tIns="91425" rIns="91425" bIns="91425" anchor="t" anchorCtr="0">
            <a:noAutofit/>
          </a:bodyPr>
          <a:lstStyle/>
          <a:p>
            <a:pPr marL="457200" lvl="0" indent="-393700" rtl="0">
              <a:spcBef>
                <a:spcPts val="0"/>
              </a:spcBef>
              <a:spcAft>
                <a:spcPts val="1000"/>
              </a:spcAft>
              <a:buClr>
                <a:srgbClr val="000000"/>
              </a:buClr>
              <a:buSzPct val="100000"/>
              <a:buFont typeface="Arial"/>
              <a:buChar char="●"/>
            </a:pPr>
            <a:r>
              <a:rPr lang="en"/>
              <a:t>Applying advanced computing infrastructures to design metal forming production cycles using data farming middleware</a:t>
            </a:r>
          </a:p>
          <a:p>
            <a:pPr marL="457200" marR="0" lvl="0" indent="-393700" algn="l" rtl="0">
              <a:lnSpc>
                <a:spcPct val="100000"/>
              </a:lnSpc>
              <a:spcBef>
                <a:spcPts val="700"/>
              </a:spcBef>
              <a:spcAft>
                <a:spcPts val="1000"/>
              </a:spcAft>
              <a:buClr>
                <a:srgbClr val="000000"/>
              </a:buClr>
              <a:buSzPct val="100000"/>
              <a:buFont typeface="Arial"/>
              <a:buChar char="●"/>
            </a:pPr>
            <a:r>
              <a:rPr lang="en"/>
              <a:t>New use cases due to possibility to execute extremely time consuming processes</a:t>
            </a:r>
          </a:p>
          <a:p>
            <a:pPr marL="914400" lvl="1" indent="-368300" rtl="0">
              <a:spcBef>
                <a:spcPts val="0"/>
              </a:spcBef>
              <a:spcAft>
                <a:spcPts val="1000"/>
              </a:spcAft>
              <a:buClr>
                <a:srgbClr val="000000"/>
              </a:buClr>
              <a:buSzPct val="84615"/>
              <a:buFont typeface="Verdana"/>
              <a:buChar char="●"/>
            </a:pPr>
            <a:r>
              <a:rPr lang="en">
                <a:solidFill>
                  <a:schemeClr val="dk1"/>
                </a:solidFill>
              </a:rPr>
              <a:t>Optimized 3-stage flange forging process with use of Marc software</a:t>
            </a:r>
          </a:p>
          <a:p>
            <a:pPr marL="914400" lvl="1" indent="-368300" rtl="0">
              <a:spcBef>
                <a:spcPts val="0"/>
              </a:spcBef>
              <a:spcAft>
                <a:spcPts val="1000"/>
              </a:spcAft>
              <a:buClr>
                <a:srgbClr val="000000"/>
              </a:buClr>
              <a:buSzPct val="84615"/>
              <a:buFont typeface="Verdana"/>
              <a:buChar char="●"/>
            </a:pPr>
            <a:r>
              <a:rPr lang="en">
                <a:solidFill>
                  <a:schemeClr val="dk1"/>
                </a:solidFill>
              </a:rPr>
              <a:t>Simulation of forging, extrusion, drawing and flow forming took few days on workstations</a:t>
            </a:r>
          </a:p>
          <a:p>
            <a:pPr marL="0" lvl="0">
              <a:lnSpc>
                <a:spcPct val="100000"/>
              </a:lnSpc>
              <a:spcBef>
                <a:spcPts val="3000"/>
              </a:spcBef>
              <a:buNone/>
            </a:pPr>
            <a:r>
              <a:rPr lang="en"/>
              <a:t>First release of service planned on Q1`2015</a:t>
            </a:r>
          </a:p>
        </p:txBody>
      </p:sp>
    </p:spTree>
  </p:cSld>
  <p:clrMapOvr>
    <a:masterClrMapping/>
  </p:clrMapOvr>
  <p:transition spd="slow">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590"/>
        <p:cNvGrpSpPr/>
        <p:nvPr/>
      </p:nvGrpSpPr>
      <p:grpSpPr>
        <a:xfrm>
          <a:off x="0" y="0"/>
          <a:ext cx="0" cy="0"/>
          <a:chOff x="0" y="0"/>
          <a:chExt cx="0" cy="0"/>
        </a:xfrm>
      </p:grpSpPr>
      <p:sp>
        <p:nvSpPr>
          <p:cNvPr id="1591" name="Shape 1591"/>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a:spcBef>
                <a:spcPts val="0"/>
              </a:spcBef>
              <a:buNone/>
            </a:pPr>
            <a:r>
              <a:rPr lang="en"/>
              <a:t>Contact</a:t>
            </a:r>
          </a:p>
        </p:txBody>
      </p:sp>
      <p:sp>
        <p:nvSpPr>
          <p:cNvPr id="1592" name="Shape 1592"/>
          <p:cNvSpPr txBox="1">
            <a:spLocks noGrp="1"/>
          </p:cNvSpPr>
          <p:nvPr>
            <p:ph type="body" idx="1"/>
          </p:nvPr>
        </p:nvSpPr>
        <p:spPr>
          <a:xfrm>
            <a:off x="355600" y="1295400"/>
            <a:ext cx="8226300" cy="4522799"/>
          </a:xfrm>
          <a:prstGeom prst="rect">
            <a:avLst/>
          </a:prstGeom>
        </p:spPr>
        <p:txBody>
          <a:bodyPr lIns="91425" tIns="91425" rIns="91425" bIns="91425" anchor="t" anchorCtr="0">
            <a:noAutofit/>
          </a:bodyPr>
          <a:lstStyle/>
          <a:p>
            <a:pPr rtl="0">
              <a:spcBef>
                <a:spcPts val="0"/>
              </a:spcBef>
              <a:buNone/>
            </a:pPr>
            <a:r>
              <a:rPr lang="en"/>
              <a:t>Metallurgy Domain Grid Director, Metallurgy expert:</a:t>
            </a:r>
          </a:p>
          <a:p>
            <a:pPr marL="457200" lvl="0" indent="-393700" rtl="0">
              <a:spcBef>
                <a:spcPts val="0"/>
              </a:spcBef>
              <a:buClr>
                <a:srgbClr val="000000"/>
              </a:buClr>
              <a:buSzPct val="100000"/>
              <a:buFont typeface="Arial"/>
              <a:buChar char="●"/>
            </a:pPr>
            <a:r>
              <a:rPr lang="en"/>
              <a:t>Lukasz Rauch: lrauch@agh.edu.pl</a:t>
            </a:r>
          </a:p>
          <a:p>
            <a:pPr rtl="0">
              <a:spcBef>
                <a:spcPts val="0"/>
              </a:spcBef>
              <a:buNone/>
            </a:pPr>
            <a:endParaRPr/>
          </a:p>
          <a:p>
            <a:pPr rtl="0">
              <a:spcBef>
                <a:spcPts val="0"/>
              </a:spcBef>
              <a:buNone/>
            </a:pPr>
            <a:r>
              <a:rPr lang="en"/>
              <a:t>Technical questions about systems integration:</a:t>
            </a:r>
          </a:p>
          <a:p>
            <a:pPr marL="457200" lvl="0" indent="-393700">
              <a:spcBef>
                <a:spcPts val="0"/>
              </a:spcBef>
              <a:buClr>
                <a:srgbClr val="000000"/>
              </a:buClr>
              <a:buSzPct val="100000"/>
              <a:buFont typeface="Arial"/>
              <a:buChar char="●"/>
            </a:pPr>
            <a:r>
              <a:rPr lang="en"/>
              <a:t>Jakub Liput: j.liput@cyfronet.pl</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a:spcBef>
                <a:spcPts val="0"/>
              </a:spcBef>
              <a:buNone/>
            </a:pPr>
            <a:r>
              <a:rPr lang="en"/>
              <a:t>Problem statement</a:t>
            </a:r>
          </a:p>
        </p:txBody>
      </p:sp>
      <p:sp>
        <p:nvSpPr>
          <p:cNvPr id="135" name="Shape 135"/>
          <p:cNvSpPr txBox="1">
            <a:spLocks noGrp="1"/>
          </p:cNvSpPr>
          <p:nvPr>
            <p:ph type="body" idx="1"/>
          </p:nvPr>
        </p:nvSpPr>
        <p:spPr>
          <a:xfrm>
            <a:off x="355600" y="1295400"/>
            <a:ext cx="8226300" cy="4910400"/>
          </a:xfrm>
          <a:prstGeom prst="rect">
            <a:avLst/>
          </a:prstGeom>
        </p:spPr>
        <p:txBody>
          <a:bodyPr lIns="91425" tIns="91425" rIns="91425" bIns="91425" anchor="t" anchorCtr="0">
            <a:noAutofit/>
          </a:bodyPr>
          <a:lstStyle/>
          <a:p>
            <a:pPr marL="339725" lvl="0" indent="-327025" rtl="0">
              <a:spcBef>
                <a:spcPts val="0"/>
              </a:spcBef>
              <a:buClr>
                <a:srgbClr val="000000"/>
              </a:buClr>
              <a:buSzPct val="100000"/>
              <a:buFont typeface="Verdana"/>
              <a:buChar char="●"/>
            </a:pPr>
            <a:r>
              <a:rPr lang="en"/>
              <a:t>Modern design of production processes</a:t>
            </a:r>
            <a:br>
              <a:rPr lang="en"/>
            </a:br>
            <a:r>
              <a:rPr lang="en"/>
              <a:t>in metal forming industry</a:t>
            </a:r>
          </a:p>
          <a:p>
            <a:pPr marL="665162" lvl="1" indent="-284162" rtl="0">
              <a:spcBef>
                <a:spcPts val="0"/>
              </a:spcBef>
              <a:buClr>
                <a:srgbClr val="000000"/>
              </a:buClr>
              <a:buSzPct val="84615"/>
              <a:buFont typeface="Verdana"/>
              <a:buChar char="●"/>
            </a:pPr>
            <a:r>
              <a:rPr lang="en"/>
              <a:t>Sophisticated numerical procedures</a:t>
            </a:r>
          </a:p>
          <a:p>
            <a:pPr marL="665162" lvl="1" indent="-284162" rtl="0">
              <a:spcBef>
                <a:spcPts val="0"/>
              </a:spcBef>
              <a:spcAft>
                <a:spcPts val="0"/>
              </a:spcAft>
              <a:buClr>
                <a:srgbClr val="000000"/>
              </a:buClr>
              <a:buSzPct val="84615"/>
              <a:buFont typeface="Verdana"/>
              <a:buChar char="●"/>
            </a:pPr>
            <a:r>
              <a:rPr lang="en"/>
              <a:t>Advanced optimization methods</a:t>
            </a:r>
          </a:p>
          <a:p>
            <a:pPr marL="339725" lvl="0" indent="-327025" rtl="0">
              <a:spcBef>
                <a:spcPts val="1000"/>
              </a:spcBef>
              <a:buClr>
                <a:srgbClr val="000000"/>
              </a:buClr>
              <a:buSzPct val="100000"/>
              <a:buFont typeface="Verdana"/>
              <a:buChar char="●"/>
            </a:pPr>
            <a:r>
              <a:rPr lang="en"/>
              <a:t>Heterogeneous software</a:t>
            </a:r>
          </a:p>
          <a:p>
            <a:pPr marL="665162" lvl="1" indent="-284162" rtl="0">
              <a:spcBef>
                <a:spcPts val="0"/>
              </a:spcBef>
              <a:buClr>
                <a:srgbClr val="000000"/>
              </a:buClr>
              <a:buSzPct val="84615"/>
              <a:buFont typeface="Verdana"/>
              <a:buChar char="●"/>
            </a:pPr>
            <a:r>
              <a:rPr lang="en"/>
              <a:t>Commercial or in-house codes</a:t>
            </a:r>
          </a:p>
          <a:p>
            <a:pPr marL="665162" lvl="1" indent="-284162" rtl="0">
              <a:spcBef>
                <a:spcPts val="0"/>
              </a:spcBef>
              <a:buClr>
                <a:srgbClr val="000000"/>
              </a:buClr>
              <a:buSzPct val="84615"/>
              <a:buFont typeface="Verdana"/>
              <a:buChar char="●"/>
            </a:pPr>
            <a:r>
              <a:rPr lang="en"/>
              <a:t>Incompatible applications interfaces</a:t>
            </a:r>
          </a:p>
          <a:p>
            <a:pPr marL="665162" lvl="1" indent="-284162" rtl="0">
              <a:spcBef>
                <a:spcPts val="0"/>
              </a:spcBef>
              <a:buClr>
                <a:srgbClr val="000000"/>
              </a:buClr>
              <a:buSzPct val="84615"/>
              <a:buFont typeface="Verdana"/>
              <a:buChar char="●"/>
            </a:pPr>
            <a:r>
              <a:rPr lang="en"/>
              <a:t>Different operating systems and architectures</a:t>
            </a:r>
          </a:p>
          <a:p>
            <a:pPr marL="339725" lvl="0" indent="-327025" rtl="0">
              <a:spcBef>
                <a:spcPts val="1000"/>
              </a:spcBef>
              <a:buClr>
                <a:srgbClr val="000000"/>
              </a:buClr>
              <a:buSzPct val="100000"/>
              <a:buFont typeface="Verdana"/>
              <a:buChar char="●"/>
            </a:pPr>
            <a:r>
              <a:rPr lang="en"/>
              <a:t>Heterogeneous computational resourecs</a:t>
            </a:r>
          </a:p>
          <a:p>
            <a:pPr marL="665162" lvl="1" indent="-284162" rtl="0">
              <a:spcBef>
                <a:spcPts val="0"/>
              </a:spcBef>
              <a:buClr>
                <a:srgbClr val="000000"/>
              </a:buClr>
              <a:buSzPct val="84615"/>
              <a:buFont typeface="Verdana"/>
              <a:buChar char="●"/>
            </a:pPr>
            <a:r>
              <a:rPr lang="en"/>
              <a:t>HPC infrastructures for time-consuming applications</a:t>
            </a:r>
          </a:p>
          <a:p>
            <a:pPr marL="665162" lvl="1" indent="-284162" rtl="0">
              <a:spcBef>
                <a:spcPts val="0"/>
              </a:spcBef>
              <a:buClr>
                <a:srgbClr val="000000"/>
              </a:buClr>
              <a:buSzPct val="84615"/>
              <a:buFont typeface="Verdana"/>
              <a:buChar char="●"/>
            </a:pPr>
            <a:r>
              <a:rPr lang="en"/>
              <a:t>Private servers and workstations for licensed software</a:t>
            </a:r>
          </a:p>
          <a:p>
            <a:pPr>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a:spcBef>
                <a:spcPts val="0"/>
              </a:spcBef>
              <a:buNone/>
            </a:pPr>
            <a:r>
              <a:rPr lang="en"/>
              <a:t>The main objective</a:t>
            </a:r>
          </a:p>
        </p:txBody>
      </p:sp>
      <p:sp>
        <p:nvSpPr>
          <p:cNvPr id="141" name="Shape 141"/>
          <p:cNvSpPr txBox="1">
            <a:spLocks noGrp="1"/>
          </p:cNvSpPr>
          <p:nvPr>
            <p:ph type="body" idx="1"/>
          </p:nvPr>
        </p:nvSpPr>
        <p:spPr>
          <a:xfrm>
            <a:off x="355600" y="1295400"/>
            <a:ext cx="8226300" cy="4522799"/>
          </a:xfrm>
          <a:prstGeom prst="rect">
            <a:avLst/>
          </a:prstGeom>
        </p:spPr>
        <p:txBody>
          <a:bodyPr lIns="91425" tIns="91425" rIns="91425" bIns="91425" anchor="t" anchorCtr="0">
            <a:noAutofit/>
          </a:bodyPr>
          <a:lstStyle/>
          <a:p>
            <a:pPr marL="0" lvl="0" rtl="0">
              <a:spcBef>
                <a:spcPts val="0"/>
              </a:spcBef>
              <a:buClr>
                <a:schemeClr val="dk1"/>
              </a:buClr>
              <a:buSzPct val="42307"/>
              <a:buFont typeface="Arial"/>
              <a:buNone/>
            </a:pPr>
            <a:r>
              <a:rPr lang="en">
                <a:solidFill>
                  <a:schemeClr val="dk1"/>
                </a:solidFill>
              </a:rPr>
              <a:t>Create computer system, which allows user to: </a:t>
            </a:r>
          </a:p>
          <a:p>
            <a:pPr marL="457200" lvl="0" indent="-393700" rtl="0">
              <a:spcBef>
                <a:spcPts val="0"/>
              </a:spcBef>
              <a:buClr>
                <a:schemeClr val="dk1"/>
              </a:buClr>
              <a:buSzPct val="100000"/>
              <a:buFont typeface="Verdana"/>
              <a:buChar char="●"/>
            </a:pPr>
            <a:r>
              <a:rPr lang="en">
                <a:solidFill>
                  <a:schemeClr val="dk1"/>
                </a:solidFill>
              </a:rPr>
              <a:t>Design metal forming production processes and cycles</a:t>
            </a:r>
          </a:p>
          <a:p>
            <a:pPr marL="457200" lvl="0" indent="-393700" rtl="0">
              <a:spcBef>
                <a:spcPts val="0"/>
              </a:spcBef>
              <a:buClr>
                <a:schemeClr val="dk1"/>
              </a:buClr>
              <a:buSzPct val="100000"/>
              <a:buFont typeface="Verdana"/>
              <a:buChar char="●"/>
            </a:pPr>
            <a:r>
              <a:rPr lang="en">
                <a:solidFill>
                  <a:schemeClr val="dk1"/>
                </a:solidFill>
              </a:rPr>
              <a:t>Execute computations in heterogeneous environment</a:t>
            </a:r>
          </a:p>
          <a:p>
            <a:pPr marL="457200" lvl="0" indent="-393700" rtl="0">
              <a:spcBef>
                <a:spcPts val="0"/>
              </a:spcBef>
              <a:buClr>
                <a:schemeClr val="dk1"/>
              </a:buClr>
              <a:buSzPct val="100000"/>
              <a:buFont typeface="Verdana"/>
              <a:buChar char="●"/>
            </a:pPr>
            <a:r>
              <a:rPr lang="en">
                <a:solidFill>
                  <a:schemeClr val="dk1"/>
                </a:solidFill>
              </a:rPr>
              <a:t>Trace optimization process</a:t>
            </a:r>
          </a:p>
          <a:p>
            <a:pPr marL="457200" lvl="0" indent="-393700" rtl="0">
              <a:spcBef>
                <a:spcPts val="0"/>
              </a:spcBef>
              <a:buClr>
                <a:schemeClr val="dk1"/>
              </a:buClr>
              <a:buSzPct val="100000"/>
              <a:buFont typeface="Verdana"/>
              <a:buChar char="●"/>
            </a:pPr>
            <a:r>
              <a:rPr lang="en">
                <a:solidFill>
                  <a:schemeClr val="dk1"/>
                </a:solidFill>
              </a:rPr>
              <a:t>Analyse results</a:t>
            </a:r>
          </a:p>
          <a:p>
            <a:pPr marL="0" rtl="0">
              <a:spcBef>
                <a:spcPts val="0"/>
              </a:spcBef>
              <a:buNone/>
            </a:pPr>
            <a:endParaRPr>
              <a:solidFill>
                <a:schemeClr val="dk1"/>
              </a:solidFill>
            </a:endParaRPr>
          </a:p>
          <a:p>
            <a:pPr marL="0" lvl="0" rtl="0">
              <a:spcBef>
                <a:spcPts val="0"/>
              </a:spcBef>
              <a:buNone/>
            </a:pPr>
            <a:r>
              <a:rPr lang="en">
                <a:solidFill>
                  <a:schemeClr val="dk1"/>
                </a:solidFill>
              </a:rPr>
              <a:t>All without knowledge about specific applications and computational resources.</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a:spcBef>
                <a:spcPts val="0"/>
              </a:spcBef>
              <a:buNone/>
            </a:pPr>
            <a:r>
              <a:rPr lang="en"/>
              <a:t>System components</a:t>
            </a:r>
          </a:p>
        </p:txBody>
      </p:sp>
      <p:sp>
        <p:nvSpPr>
          <p:cNvPr id="147" name="Shape 147"/>
          <p:cNvSpPr txBox="1">
            <a:spLocks noGrp="1"/>
          </p:cNvSpPr>
          <p:nvPr>
            <p:ph type="body" idx="1"/>
          </p:nvPr>
        </p:nvSpPr>
        <p:spPr>
          <a:xfrm>
            <a:off x="355600" y="1295400"/>
            <a:ext cx="8226300" cy="4522799"/>
          </a:xfrm>
          <a:prstGeom prst="rect">
            <a:avLst/>
          </a:prstGeom>
        </p:spPr>
        <p:txBody>
          <a:bodyPr lIns="91425" tIns="91425" rIns="91425" bIns="91425" anchor="t" anchorCtr="0">
            <a:noAutofit/>
          </a:bodyPr>
          <a:lstStyle/>
          <a:p>
            <a:pPr marL="457200" lvl="0" indent="-393700" rtl="0">
              <a:spcBef>
                <a:spcPts val="0"/>
              </a:spcBef>
              <a:spcAft>
                <a:spcPts val="0"/>
              </a:spcAft>
              <a:buClr>
                <a:schemeClr val="dk1"/>
              </a:buClr>
              <a:buSzPct val="100000"/>
              <a:buFont typeface="Verdana"/>
              <a:buChar char="●"/>
            </a:pPr>
            <a:r>
              <a:rPr lang="en" b="1">
                <a:solidFill>
                  <a:schemeClr val="dk1"/>
                </a:solidFill>
              </a:rPr>
              <a:t>ManuOpti</a:t>
            </a:r>
          </a:p>
          <a:p>
            <a:pPr marL="914400" lvl="1" indent="-368300" rtl="0">
              <a:spcBef>
                <a:spcPts val="0"/>
              </a:spcBef>
              <a:spcAft>
                <a:spcPts val="0"/>
              </a:spcAft>
              <a:buClr>
                <a:schemeClr val="dk1"/>
              </a:buClr>
              <a:buSzPct val="84615"/>
              <a:buFont typeface="Verdana"/>
              <a:buChar char="●"/>
            </a:pPr>
            <a:r>
              <a:rPr lang="en">
                <a:solidFill>
                  <a:schemeClr val="dk1"/>
                </a:solidFill>
              </a:rPr>
              <a:t>Integrator of numerical tools used for metallurgical production processes simulations</a:t>
            </a:r>
          </a:p>
          <a:p>
            <a:pPr marL="914400" lvl="1" indent="-368300" rtl="0">
              <a:spcBef>
                <a:spcPts val="0"/>
              </a:spcBef>
              <a:spcAft>
                <a:spcPts val="1000"/>
              </a:spcAft>
              <a:buClr>
                <a:schemeClr val="dk1"/>
              </a:buClr>
              <a:buSzPct val="84615"/>
              <a:buFont typeface="Verdana"/>
              <a:buChar char="●"/>
            </a:pPr>
            <a:r>
              <a:rPr lang="en">
                <a:solidFill>
                  <a:schemeClr val="dk1"/>
                </a:solidFill>
              </a:rPr>
              <a:t>Lack of support for heterogeneous HPC infrastructures</a:t>
            </a:r>
          </a:p>
          <a:p>
            <a:pPr marL="457200" lvl="0" indent="-393700" rtl="0">
              <a:spcBef>
                <a:spcPts val="0"/>
              </a:spcBef>
              <a:buClr>
                <a:schemeClr val="dk1"/>
              </a:buClr>
              <a:buSzPct val="100000"/>
              <a:buFont typeface="Verdana"/>
              <a:buChar char="●"/>
            </a:pPr>
            <a:r>
              <a:rPr lang="en" b="1">
                <a:solidFill>
                  <a:schemeClr val="dk1"/>
                </a:solidFill>
              </a:rPr>
              <a:t>Scalarm</a:t>
            </a:r>
          </a:p>
          <a:p>
            <a:pPr marL="914400" lvl="1" indent="-368300" rtl="0">
              <a:spcBef>
                <a:spcPts val="0"/>
              </a:spcBef>
              <a:buClr>
                <a:schemeClr val="dk1"/>
              </a:buClr>
              <a:buSzPct val="84615"/>
              <a:buFont typeface="Verdana"/>
              <a:buChar char="●"/>
            </a:pPr>
            <a:r>
              <a:rPr lang="en">
                <a:solidFill>
                  <a:schemeClr val="dk1"/>
                </a:solidFill>
              </a:rPr>
              <a:t>Platform for data farming on heterogeneous computational resources</a:t>
            </a:r>
          </a:p>
          <a:p>
            <a:pPr marL="914400" lvl="1" indent="-368300" rtl="0">
              <a:spcBef>
                <a:spcPts val="0"/>
              </a:spcBef>
              <a:buClr>
                <a:schemeClr val="dk1"/>
              </a:buClr>
              <a:buSzPct val="84615"/>
              <a:buFont typeface="Verdana"/>
              <a:buChar char="●"/>
            </a:pPr>
            <a:r>
              <a:rPr lang="en">
                <a:solidFill>
                  <a:schemeClr val="dk1"/>
                </a:solidFill>
              </a:rPr>
              <a:t>Lack of support for many heterogeneous domain-specific applications integration</a:t>
            </a:r>
          </a:p>
          <a:p>
            <a:pPr marL="0" rtl="0">
              <a:spcBef>
                <a:spcPts val="0"/>
              </a:spcBef>
              <a:buNone/>
            </a:pPr>
            <a:endParaRPr sz="1000">
              <a:solidFill>
                <a:schemeClr val="dk1"/>
              </a:solidFill>
            </a:endParaRPr>
          </a:p>
          <a:p>
            <a:pPr marL="0" lvl="0" rtl="0">
              <a:spcBef>
                <a:spcPts val="0"/>
              </a:spcBef>
              <a:buNone/>
            </a:pPr>
            <a:r>
              <a:rPr lang="en">
                <a:solidFill>
                  <a:schemeClr val="dk1"/>
                </a:solidFill>
              </a:rPr>
              <a:t>Target solution will be synergy of both systems, that will be extended to meet metallurgical grid requirements.</a:t>
            </a: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grpSp>
        <p:nvGrpSpPr>
          <p:cNvPr id="152" name="Shape 152"/>
          <p:cNvGrpSpPr/>
          <p:nvPr/>
        </p:nvGrpSpPr>
        <p:grpSpPr>
          <a:xfrm>
            <a:off x="2784425" y="2622400"/>
            <a:ext cx="3469499" cy="1959300"/>
            <a:chOff x="2784425" y="2622400"/>
            <a:chExt cx="3469499" cy="1959300"/>
          </a:xfrm>
        </p:grpSpPr>
        <p:sp>
          <p:nvSpPr>
            <p:cNvPr id="153" name="Shape 153"/>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ManuOpti</a:t>
              </a:r>
            </a:p>
          </p:txBody>
        </p:sp>
        <p:sp>
          <p:nvSpPr>
            <p:cNvPr id="154" name="Shape 154"/>
            <p:cNvSpPr/>
            <p:nvPr/>
          </p:nvSpPr>
          <p:spPr>
            <a:xfrm>
              <a:off x="3160125"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5" name="Shape 155"/>
            <p:cNvSpPr/>
            <p:nvPr/>
          </p:nvSpPr>
          <p:spPr>
            <a:xfrm>
              <a:off x="390920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6" name="Shape 156"/>
            <p:cNvSpPr/>
            <p:nvPr/>
          </p:nvSpPr>
          <p:spPr>
            <a:xfrm>
              <a:off x="4658275" y="34179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7" name="Shape 157"/>
            <p:cNvSpPr/>
            <p:nvPr/>
          </p:nvSpPr>
          <p:spPr>
            <a:xfrm>
              <a:off x="4658275" y="40221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8" name="Shape 158"/>
            <p:cNvSpPr/>
            <p:nvPr/>
          </p:nvSpPr>
          <p:spPr>
            <a:xfrm>
              <a:off x="540735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59" name="Shape 159"/>
            <p:cNvCxnSpPr>
              <a:stCxn id="154" idx="3"/>
              <a:endCxn id="155" idx="1"/>
            </p:cNvCxnSpPr>
            <p:nvPr/>
          </p:nvCxnSpPr>
          <p:spPr>
            <a:xfrm>
              <a:off x="3462224" y="3871099"/>
              <a:ext cx="447000" cy="0"/>
            </a:xfrm>
            <a:prstGeom prst="straightConnector1">
              <a:avLst/>
            </a:prstGeom>
            <a:noFill/>
            <a:ln w="19050" cap="flat">
              <a:solidFill>
                <a:schemeClr val="dk2"/>
              </a:solidFill>
              <a:prstDash val="solid"/>
              <a:round/>
              <a:headEnd type="none" w="lg" len="lg"/>
              <a:tailEnd type="triangle" w="lg" len="lg"/>
            </a:ln>
          </p:spPr>
        </p:cxnSp>
        <p:cxnSp>
          <p:nvCxnSpPr>
            <p:cNvPr id="160" name="Shape 160"/>
            <p:cNvCxnSpPr>
              <a:stCxn id="155" idx="3"/>
              <a:endCxn id="156" idx="1"/>
            </p:cNvCxnSpPr>
            <p:nvPr/>
          </p:nvCxnSpPr>
          <p:spPr>
            <a:xfrm rot="10800000" flipH="1">
              <a:off x="4211299"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61" name="Shape 161"/>
            <p:cNvCxnSpPr>
              <a:stCxn id="156" idx="3"/>
              <a:endCxn id="158" idx="1"/>
            </p:cNvCxnSpPr>
            <p:nvPr/>
          </p:nvCxnSpPr>
          <p:spPr>
            <a:xfrm>
              <a:off x="4960374"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62" name="Shape 162"/>
            <p:cNvCxnSpPr>
              <a:stCxn id="155" idx="3"/>
              <a:endCxn id="157" idx="1"/>
            </p:cNvCxnSpPr>
            <p:nvPr/>
          </p:nvCxnSpPr>
          <p:spPr>
            <a:xfrm>
              <a:off x="4211299" y="3871099"/>
              <a:ext cx="447000" cy="302100"/>
            </a:xfrm>
            <a:prstGeom prst="straightConnector1">
              <a:avLst/>
            </a:prstGeom>
            <a:noFill/>
            <a:ln w="19050" cap="flat">
              <a:solidFill>
                <a:schemeClr val="dk2"/>
              </a:solidFill>
              <a:prstDash val="solid"/>
              <a:round/>
              <a:headEnd type="none" w="lg" len="lg"/>
              <a:tailEnd type="triangle" w="lg" len="lg"/>
            </a:ln>
          </p:spPr>
        </p:cxnSp>
        <p:cxnSp>
          <p:nvCxnSpPr>
            <p:cNvPr id="163" name="Shape 163"/>
            <p:cNvCxnSpPr>
              <a:stCxn id="157" idx="3"/>
              <a:endCxn id="158" idx="1"/>
            </p:cNvCxnSpPr>
            <p:nvPr/>
          </p:nvCxnSpPr>
          <p:spPr>
            <a:xfrm rot="10800000" flipH="1">
              <a:off x="4960374" y="3871099"/>
              <a:ext cx="447000" cy="302100"/>
            </a:xfrm>
            <a:prstGeom prst="straightConnector1">
              <a:avLst/>
            </a:prstGeom>
            <a:noFill/>
            <a:ln w="19050" cap="flat">
              <a:solidFill>
                <a:schemeClr val="dk2"/>
              </a:solidFill>
              <a:prstDash val="solid"/>
              <a:round/>
              <a:headEnd type="none" w="lg" len="lg"/>
              <a:tailEnd type="triangle" w="lg" len="lg"/>
            </a:ln>
          </p:spPr>
        </p:cxnSp>
        <p:sp>
          <p:nvSpPr>
            <p:cNvPr id="164" name="Shape 164"/>
            <p:cNvSpPr/>
            <p:nvPr/>
          </p:nvSpPr>
          <p:spPr>
            <a:xfrm>
              <a:off x="3300100" y="3233800"/>
              <a:ext cx="2276175" cy="500900"/>
            </a:xfrm>
            <a:custGeom>
              <a:avLst/>
              <a:gdLst/>
              <a:ahLst/>
              <a:cxnLst/>
              <a:rect l="0" t="0" r="0" b="0"/>
              <a:pathLst>
                <a:path w="91047" h="20036" extrusionOk="0">
                  <a:moveTo>
                    <a:pt x="91047" y="20036"/>
                  </a:moveTo>
                  <a:lnTo>
                    <a:pt x="91047" y="0"/>
                  </a:lnTo>
                  <a:lnTo>
                    <a:pt x="0" y="0"/>
                  </a:lnTo>
                  <a:lnTo>
                    <a:pt x="0" y="19741"/>
                  </a:lnTo>
                </a:path>
              </a:pathLst>
            </a:custGeom>
            <a:noFill/>
            <a:ln w="19050" cap="flat">
              <a:solidFill>
                <a:schemeClr val="dk2"/>
              </a:solidFill>
              <a:prstDash val="lgDash"/>
              <a:round/>
              <a:headEnd type="none" w="lg" len="lg"/>
              <a:tailEnd type="triangle" w="lg" len="lg"/>
            </a:ln>
          </p:spPr>
        </p:sp>
      </p:grpSp>
      <p:sp>
        <p:nvSpPr>
          <p:cNvPr id="165" name="Shape 165"/>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ManuOpti</a:t>
            </a:r>
          </a:p>
        </p:txBody>
      </p:sp>
      <p:sp>
        <p:nvSpPr>
          <p:cNvPr id="166" name="Shape 166"/>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Integration of heterogeneous software</a:t>
            </a:r>
          </a:p>
          <a:p>
            <a:pPr marL="457200" lvl="0" indent="-393700" rtl="0">
              <a:spcBef>
                <a:spcPts val="0"/>
              </a:spcBef>
              <a:buClr>
                <a:srgbClr val="000000"/>
              </a:buClr>
              <a:buSzPct val="100000"/>
              <a:buFont typeface="Arial"/>
              <a:buChar char="●"/>
            </a:pPr>
            <a:r>
              <a:rPr lang="en"/>
              <a:t>Production processes and cycles optimization</a:t>
            </a:r>
          </a:p>
        </p:txBody>
      </p:sp>
      <p:grpSp>
        <p:nvGrpSpPr>
          <p:cNvPr id="167" name="Shape 167"/>
          <p:cNvGrpSpPr/>
          <p:nvPr/>
        </p:nvGrpSpPr>
        <p:grpSpPr>
          <a:xfrm>
            <a:off x="478924" y="2982000"/>
            <a:ext cx="1016400" cy="1808400"/>
            <a:chOff x="876724" y="3112300"/>
            <a:chExt cx="1016400" cy="1808400"/>
          </a:xfrm>
        </p:grpSpPr>
        <p:sp>
          <p:nvSpPr>
            <p:cNvPr id="168" name="Shape 168"/>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69" name="Shape 169"/>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70" name="Shape 170"/>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71" name="Shape 171"/>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cxnSp>
        <p:nvCxnSpPr>
          <p:cNvPr id="172" name="Shape 172"/>
          <p:cNvCxnSpPr>
            <a:endCxn id="153" idx="1"/>
          </p:cNvCxnSpPr>
          <p:nvPr/>
        </p:nvCxnSpPr>
        <p:spPr>
          <a:xfrm>
            <a:off x="1561625" y="3587950"/>
            <a:ext cx="1222799" cy="14100"/>
          </a:xfrm>
          <a:prstGeom prst="straightConnector1">
            <a:avLst/>
          </a:prstGeom>
          <a:noFill/>
          <a:ln w="19050" cap="flat">
            <a:solidFill>
              <a:srgbClr val="000000"/>
            </a:solidFill>
            <a:prstDash val="solid"/>
            <a:round/>
            <a:headEnd type="triangle" w="lg" len="lg"/>
            <a:tailEnd type="triangle" w="lg" len="lg"/>
          </a:ln>
        </p:spPr>
      </p:cxnSp>
      <p:sp>
        <p:nvSpPr>
          <p:cNvPr id="173" name="Shape 173"/>
          <p:cNvSpPr/>
          <p:nvPr/>
        </p:nvSpPr>
        <p:spPr>
          <a:xfrm>
            <a:off x="3097875"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74" name="Shape 174"/>
          <p:cNvSpPr/>
          <p:nvPr/>
        </p:nvSpPr>
        <p:spPr>
          <a:xfrm>
            <a:off x="3836750"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75" name="Shape 175"/>
          <p:cNvSpPr/>
          <p:nvPr/>
        </p:nvSpPr>
        <p:spPr>
          <a:xfrm>
            <a:off x="4585825"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76" name="Shape 176"/>
          <p:cNvSpPr/>
          <p:nvPr/>
        </p:nvSpPr>
        <p:spPr>
          <a:xfrm>
            <a:off x="5334900"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77" name="Shape 177"/>
          <p:cNvCxnSpPr>
            <a:stCxn id="154" idx="2"/>
          </p:cNvCxnSpPr>
          <p:nvPr/>
        </p:nvCxnSpPr>
        <p:spPr>
          <a:xfrm>
            <a:off x="3311174" y="4022149"/>
            <a:ext cx="0" cy="1049700"/>
          </a:xfrm>
          <a:prstGeom prst="straightConnector1">
            <a:avLst/>
          </a:prstGeom>
          <a:noFill/>
          <a:ln w="19050" cap="flat">
            <a:solidFill>
              <a:schemeClr val="dk2"/>
            </a:solidFill>
            <a:prstDash val="dash"/>
            <a:round/>
            <a:headEnd type="none" w="lg" len="lg"/>
            <a:tailEnd type="triangle" w="lg" len="lg"/>
          </a:ln>
        </p:spPr>
      </p:cxnSp>
      <p:cxnSp>
        <p:nvCxnSpPr>
          <p:cNvPr id="178" name="Shape 178"/>
          <p:cNvCxnSpPr/>
          <p:nvPr/>
        </p:nvCxnSpPr>
        <p:spPr>
          <a:xfrm>
            <a:off x="4060250" y="4022150"/>
            <a:ext cx="0" cy="1049700"/>
          </a:xfrm>
          <a:prstGeom prst="straightConnector1">
            <a:avLst/>
          </a:prstGeom>
          <a:noFill/>
          <a:ln w="19050" cap="flat">
            <a:solidFill>
              <a:schemeClr val="dk2"/>
            </a:solidFill>
            <a:prstDash val="dash"/>
            <a:round/>
            <a:headEnd type="none" w="lg" len="lg"/>
            <a:tailEnd type="triangle" w="lg" len="lg"/>
          </a:ln>
        </p:spPr>
      </p:cxnSp>
      <p:cxnSp>
        <p:nvCxnSpPr>
          <p:cNvPr id="179" name="Shape 179"/>
          <p:cNvCxnSpPr>
            <a:stCxn id="157" idx="2"/>
          </p:cNvCxnSpPr>
          <p:nvPr/>
        </p:nvCxnSpPr>
        <p:spPr>
          <a:xfrm>
            <a:off x="4809324" y="4324249"/>
            <a:ext cx="0" cy="746100"/>
          </a:xfrm>
          <a:prstGeom prst="straightConnector1">
            <a:avLst/>
          </a:prstGeom>
          <a:noFill/>
          <a:ln w="19050" cap="flat">
            <a:solidFill>
              <a:schemeClr val="dk2"/>
            </a:solidFill>
            <a:prstDash val="dash"/>
            <a:round/>
            <a:headEnd type="none" w="lg" len="lg"/>
            <a:tailEnd type="triangle" w="lg" len="lg"/>
          </a:ln>
        </p:spPr>
      </p:cxnSp>
      <p:cxnSp>
        <p:nvCxnSpPr>
          <p:cNvPr id="180" name="Shape 180"/>
          <p:cNvCxnSpPr>
            <a:stCxn id="158" idx="2"/>
          </p:cNvCxnSpPr>
          <p:nvPr/>
        </p:nvCxnSpPr>
        <p:spPr>
          <a:xfrm>
            <a:off x="5558399" y="4022149"/>
            <a:ext cx="0" cy="1048200"/>
          </a:xfrm>
          <a:prstGeom prst="straightConnector1">
            <a:avLst/>
          </a:prstGeom>
          <a:noFill/>
          <a:ln w="19050" cap="flat">
            <a:solidFill>
              <a:schemeClr val="dk2"/>
            </a:solidFill>
            <a:prstDash val="dash"/>
            <a:round/>
            <a:headEnd type="none" w="lg" len="lg"/>
            <a:tailEnd type="triangle" w="lg" len="lg"/>
          </a:ln>
        </p:spPr>
      </p:cxnSp>
      <p:grpSp>
        <p:nvGrpSpPr>
          <p:cNvPr id="181" name="Shape 181"/>
          <p:cNvGrpSpPr/>
          <p:nvPr/>
        </p:nvGrpSpPr>
        <p:grpSpPr>
          <a:xfrm>
            <a:off x="1988825" y="3093850"/>
            <a:ext cx="302099" cy="410699"/>
            <a:chOff x="1988825" y="3021975"/>
            <a:chExt cx="302099" cy="410699"/>
          </a:xfrm>
        </p:grpSpPr>
        <p:sp>
          <p:nvSpPr>
            <p:cNvPr id="182" name="Shape 182"/>
            <p:cNvSpPr/>
            <p:nvPr/>
          </p:nvSpPr>
          <p:spPr>
            <a:xfrm>
              <a:off x="1988825" y="3021975"/>
              <a:ext cx="302099" cy="410699"/>
            </a:xfrm>
            <a:prstGeom prst="rect">
              <a:avLst/>
            </a:prstGeom>
            <a:solidFill>
              <a:srgbClr val="F3F3F3"/>
            </a:solidFill>
            <a:ln w="19050" cap="flat">
              <a:solidFill>
                <a:srgbClr val="00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83" name="Shape 183"/>
            <p:cNvCxnSpPr/>
            <p:nvPr/>
          </p:nvCxnSpPr>
          <p:spPr>
            <a:xfrm>
              <a:off x="2037575" y="3093850"/>
              <a:ext cx="204599" cy="0"/>
            </a:xfrm>
            <a:prstGeom prst="straightConnector1">
              <a:avLst/>
            </a:prstGeom>
            <a:noFill/>
            <a:ln w="19050" cap="flat">
              <a:solidFill>
                <a:srgbClr val="000000"/>
              </a:solidFill>
              <a:prstDash val="solid"/>
              <a:round/>
              <a:headEnd type="none" w="lg" len="lg"/>
              <a:tailEnd type="none" w="lg" len="lg"/>
            </a:ln>
          </p:spPr>
        </p:cxnSp>
        <p:cxnSp>
          <p:nvCxnSpPr>
            <p:cNvPr id="184" name="Shape 184"/>
            <p:cNvCxnSpPr/>
            <p:nvPr/>
          </p:nvCxnSpPr>
          <p:spPr>
            <a:xfrm>
              <a:off x="2037575" y="3165225"/>
              <a:ext cx="204599" cy="0"/>
            </a:xfrm>
            <a:prstGeom prst="straightConnector1">
              <a:avLst/>
            </a:prstGeom>
            <a:noFill/>
            <a:ln w="19050" cap="flat">
              <a:solidFill>
                <a:srgbClr val="000000"/>
              </a:solidFill>
              <a:prstDash val="solid"/>
              <a:round/>
              <a:headEnd type="none" w="lg" len="lg"/>
              <a:tailEnd type="none" w="lg" len="lg"/>
            </a:ln>
          </p:spPr>
        </p:cxnSp>
        <p:cxnSp>
          <p:nvCxnSpPr>
            <p:cNvPr id="185" name="Shape 185"/>
            <p:cNvCxnSpPr/>
            <p:nvPr/>
          </p:nvCxnSpPr>
          <p:spPr>
            <a:xfrm>
              <a:off x="2037575" y="3242325"/>
              <a:ext cx="204599" cy="0"/>
            </a:xfrm>
            <a:prstGeom prst="straightConnector1">
              <a:avLst/>
            </a:prstGeom>
            <a:noFill/>
            <a:ln w="19050" cap="flat">
              <a:solidFill>
                <a:srgbClr val="000000"/>
              </a:solidFill>
              <a:prstDash val="solid"/>
              <a:round/>
              <a:headEnd type="none" w="lg" len="lg"/>
              <a:tailEnd type="none" w="lg" len="lg"/>
            </a:ln>
          </p:spPr>
        </p:cxnSp>
        <p:cxnSp>
          <p:nvCxnSpPr>
            <p:cNvPr id="186" name="Shape 186"/>
            <p:cNvCxnSpPr/>
            <p:nvPr/>
          </p:nvCxnSpPr>
          <p:spPr>
            <a:xfrm>
              <a:off x="2037575" y="3321075"/>
              <a:ext cx="204599" cy="0"/>
            </a:xfrm>
            <a:prstGeom prst="straightConnector1">
              <a:avLst/>
            </a:prstGeom>
            <a:noFill/>
            <a:ln w="19050" cap="flat">
              <a:solidFill>
                <a:srgbClr val="000000"/>
              </a:solidFill>
              <a:prstDash val="solid"/>
              <a:round/>
              <a:headEnd type="none" w="lg" len="lg"/>
              <a:tailEnd type="none" w="lg" len="lg"/>
            </a:ln>
          </p:spPr>
        </p:cxnSp>
      </p:gr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grpSp>
        <p:nvGrpSpPr>
          <p:cNvPr id="191" name="Shape 191"/>
          <p:cNvGrpSpPr/>
          <p:nvPr/>
        </p:nvGrpSpPr>
        <p:grpSpPr>
          <a:xfrm>
            <a:off x="2784425" y="2622400"/>
            <a:ext cx="3469499" cy="1959300"/>
            <a:chOff x="2784425" y="2622400"/>
            <a:chExt cx="3469499" cy="1959300"/>
          </a:xfrm>
        </p:grpSpPr>
        <p:sp>
          <p:nvSpPr>
            <p:cNvPr id="192" name="Shape 192"/>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algn="ctr" rtl="0">
                <a:spcBef>
                  <a:spcPts val="0"/>
                </a:spcBef>
                <a:buNone/>
              </a:pPr>
              <a:r>
                <a:rPr lang="en" sz="1800">
                  <a:latin typeface="Verdana"/>
                  <a:ea typeface="Verdana"/>
                  <a:cs typeface="Verdana"/>
                  <a:sym typeface="Verdana"/>
                </a:rPr>
                <a:t>ManuOpti</a:t>
              </a:r>
            </a:p>
          </p:txBody>
        </p:sp>
        <p:sp>
          <p:nvSpPr>
            <p:cNvPr id="193" name="Shape 193"/>
            <p:cNvSpPr/>
            <p:nvPr/>
          </p:nvSpPr>
          <p:spPr>
            <a:xfrm>
              <a:off x="3160125"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94" name="Shape 194"/>
            <p:cNvSpPr/>
            <p:nvPr/>
          </p:nvSpPr>
          <p:spPr>
            <a:xfrm>
              <a:off x="390920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95" name="Shape 195"/>
            <p:cNvSpPr/>
            <p:nvPr/>
          </p:nvSpPr>
          <p:spPr>
            <a:xfrm>
              <a:off x="4658275" y="34179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96" name="Shape 196"/>
            <p:cNvSpPr/>
            <p:nvPr/>
          </p:nvSpPr>
          <p:spPr>
            <a:xfrm>
              <a:off x="4658275" y="40221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97" name="Shape 197"/>
            <p:cNvSpPr/>
            <p:nvPr/>
          </p:nvSpPr>
          <p:spPr>
            <a:xfrm>
              <a:off x="540735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198" name="Shape 198"/>
            <p:cNvCxnSpPr>
              <a:stCxn id="193" idx="3"/>
              <a:endCxn id="194" idx="1"/>
            </p:cNvCxnSpPr>
            <p:nvPr/>
          </p:nvCxnSpPr>
          <p:spPr>
            <a:xfrm>
              <a:off x="3462224" y="3871099"/>
              <a:ext cx="447000" cy="0"/>
            </a:xfrm>
            <a:prstGeom prst="straightConnector1">
              <a:avLst/>
            </a:prstGeom>
            <a:noFill/>
            <a:ln w="19050" cap="flat">
              <a:solidFill>
                <a:schemeClr val="dk2"/>
              </a:solidFill>
              <a:prstDash val="solid"/>
              <a:round/>
              <a:headEnd type="none" w="lg" len="lg"/>
              <a:tailEnd type="triangle" w="lg" len="lg"/>
            </a:ln>
          </p:spPr>
        </p:cxnSp>
        <p:cxnSp>
          <p:nvCxnSpPr>
            <p:cNvPr id="199" name="Shape 199"/>
            <p:cNvCxnSpPr>
              <a:stCxn id="194" idx="3"/>
              <a:endCxn id="195" idx="1"/>
            </p:cNvCxnSpPr>
            <p:nvPr/>
          </p:nvCxnSpPr>
          <p:spPr>
            <a:xfrm rot="10800000" flipH="1">
              <a:off x="4211299"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200" name="Shape 200"/>
            <p:cNvCxnSpPr>
              <a:stCxn id="195" idx="3"/>
              <a:endCxn id="197" idx="1"/>
            </p:cNvCxnSpPr>
            <p:nvPr/>
          </p:nvCxnSpPr>
          <p:spPr>
            <a:xfrm>
              <a:off x="4960374"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201" name="Shape 201"/>
            <p:cNvCxnSpPr>
              <a:stCxn id="194" idx="3"/>
              <a:endCxn id="196" idx="1"/>
            </p:cNvCxnSpPr>
            <p:nvPr/>
          </p:nvCxnSpPr>
          <p:spPr>
            <a:xfrm>
              <a:off x="4211299" y="3871099"/>
              <a:ext cx="447000" cy="302100"/>
            </a:xfrm>
            <a:prstGeom prst="straightConnector1">
              <a:avLst/>
            </a:prstGeom>
            <a:noFill/>
            <a:ln w="19050" cap="flat">
              <a:solidFill>
                <a:schemeClr val="dk2"/>
              </a:solidFill>
              <a:prstDash val="solid"/>
              <a:round/>
              <a:headEnd type="none" w="lg" len="lg"/>
              <a:tailEnd type="triangle" w="lg" len="lg"/>
            </a:ln>
          </p:spPr>
        </p:cxnSp>
        <p:cxnSp>
          <p:nvCxnSpPr>
            <p:cNvPr id="202" name="Shape 202"/>
            <p:cNvCxnSpPr>
              <a:stCxn id="196" idx="3"/>
              <a:endCxn id="197" idx="1"/>
            </p:cNvCxnSpPr>
            <p:nvPr/>
          </p:nvCxnSpPr>
          <p:spPr>
            <a:xfrm rot="10800000" flipH="1">
              <a:off x="4960374" y="3871099"/>
              <a:ext cx="447000" cy="302100"/>
            </a:xfrm>
            <a:prstGeom prst="straightConnector1">
              <a:avLst/>
            </a:prstGeom>
            <a:noFill/>
            <a:ln w="19050" cap="flat">
              <a:solidFill>
                <a:schemeClr val="dk2"/>
              </a:solidFill>
              <a:prstDash val="solid"/>
              <a:round/>
              <a:headEnd type="none" w="lg" len="lg"/>
              <a:tailEnd type="triangle" w="lg" len="lg"/>
            </a:ln>
          </p:spPr>
        </p:cxnSp>
        <p:sp>
          <p:nvSpPr>
            <p:cNvPr id="203" name="Shape 203"/>
            <p:cNvSpPr/>
            <p:nvPr/>
          </p:nvSpPr>
          <p:spPr>
            <a:xfrm>
              <a:off x="3300100" y="3233800"/>
              <a:ext cx="2276175" cy="500900"/>
            </a:xfrm>
            <a:custGeom>
              <a:avLst/>
              <a:gdLst/>
              <a:ahLst/>
              <a:cxnLst/>
              <a:rect l="0" t="0" r="0" b="0"/>
              <a:pathLst>
                <a:path w="91047" h="20036" extrusionOk="0">
                  <a:moveTo>
                    <a:pt x="91047" y="20036"/>
                  </a:moveTo>
                  <a:lnTo>
                    <a:pt x="91047" y="0"/>
                  </a:lnTo>
                  <a:lnTo>
                    <a:pt x="0" y="0"/>
                  </a:lnTo>
                  <a:lnTo>
                    <a:pt x="0" y="19741"/>
                  </a:lnTo>
                </a:path>
              </a:pathLst>
            </a:custGeom>
            <a:noFill/>
            <a:ln w="19050" cap="flat">
              <a:solidFill>
                <a:schemeClr val="dk2"/>
              </a:solidFill>
              <a:prstDash val="lgDash"/>
              <a:round/>
              <a:headEnd type="none" w="lg" len="lg"/>
              <a:tailEnd type="triangle" w="lg" len="lg"/>
            </a:ln>
          </p:spPr>
        </p:sp>
      </p:grpSp>
      <p:sp>
        <p:nvSpPr>
          <p:cNvPr id="204" name="Shape 204"/>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a:spcBef>
                <a:spcPts val="0"/>
              </a:spcBef>
              <a:buNone/>
            </a:pPr>
            <a:r>
              <a:rPr lang="en"/>
              <a:t>ManuOpti</a:t>
            </a:r>
          </a:p>
        </p:txBody>
      </p:sp>
      <p:sp>
        <p:nvSpPr>
          <p:cNvPr id="205" name="Shape 205"/>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Integration of heterogeneous software</a:t>
            </a:r>
          </a:p>
          <a:p>
            <a:pPr marL="457200" lvl="0" indent="-393700">
              <a:spcBef>
                <a:spcPts val="0"/>
              </a:spcBef>
              <a:buClr>
                <a:srgbClr val="000000"/>
              </a:buClr>
              <a:buSzPct val="100000"/>
              <a:buFont typeface="Arial"/>
              <a:buChar char="●"/>
            </a:pPr>
            <a:r>
              <a:rPr lang="en"/>
              <a:t>Production processes</a:t>
            </a:r>
            <a:r>
              <a:rPr lang="en">
                <a:solidFill>
                  <a:schemeClr val="dk1"/>
                </a:solidFill>
              </a:rPr>
              <a:t> and cycles</a:t>
            </a:r>
            <a:r>
              <a:rPr lang="en"/>
              <a:t> optimization</a:t>
            </a:r>
          </a:p>
        </p:txBody>
      </p:sp>
      <p:grpSp>
        <p:nvGrpSpPr>
          <p:cNvPr id="206" name="Shape 206"/>
          <p:cNvGrpSpPr/>
          <p:nvPr/>
        </p:nvGrpSpPr>
        <p:grpSpPr>
          <a:xfrm>
            <a:off x="478924" y="2982000"/>
            <a:ext cx="1016400" cy="1808400"/>
            <a:chOff x="876724" y="3112300"/>
            <a:chExt cx="1016400" cy="1808400"/>
          </a:xfrm>
        </p:grpSpPr>
        <p:sp>
          <p:nvSpPr>
            <p:cNvPr id="207" name="Shape 207"/>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08" name="Shape 208"/>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09" name="Shape 209"/>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10" name="Shape 210"/>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cxnSp>
        <p:nvCxnSpPr>
          <p:cNvPr id="211" name="Shape 211"/>
          <p:cNvCxnSpPr>
            <a:endCxn id="192" idx="1"/>
          </p:cNvCxnSpPr>
          <p:nvPr/>
        </p:nvCxnSpPr>
        <p:spPr>
          <a:xfrm>
            <a:off x="1561625" y="3587950"/>
            <a:ext cx="1222799" cy="14100"/>
          </a:xfrm>
          <a:prstGeom prst="straightConnector1">
            <a:avLst/>
          </a:prstGeom>
          <a:noFill/>
          <a:ln w="38100" cap="flat">
            <a:solidFill>
              <a:srgbClr val="D70020"/>
            </a:solidFill>
            <a:prstDash val="solid"/>
            <a:round/>
            <a:headEnd type="none" w="lg" len="lg"/>
            <a:tailEnd type="triangle" w="lg" len="lg"/>
          </a:ln>
        </p:spPr>
      </p:cxnSp>
      <p:sp>
        <p:nvSpPr>
          <p:cNvPr id="212" name="Shape 212"/>
          <p:cNvSpPr/>
          <p:nvPr/>
        </p:nvSpPr>
        <p:spPr>
          <a:xfrm>
            <a:off x="3097875"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13" name="Shape 213"/>
          <p:cNvSpPr/>
          <p:nvPr/>
        </p:nvSpPr>
        <p:spPr>
          <a:xfrm>
            <a:off x="3836750"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14" name="Shape 214"/>
          <p:cNvSpPr/>
          <p:nvPr/>
        </p:nvSpPr>
        <p:spPr>
          <a:xfrm>
            <a:off x="4585825"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15" name="Shape 215"/>
          <p:cNvSpPr/>
          <p:nvPr/>
        </p:nvSpPr>
        <p:spPr>
          <a:xfrm>
            <a:off x="5334900"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216" name="Shape 216"/>
          <p:cNvCxnSpPr>
            <a:stCxn id="193" idx="2"/>
          </p:cNvCxnSpPr>
          <p:nvPr/>
        </p:nvCxnSpPr>
        <p:spPr>
          <a:xfrm>
            <a:off x="3311174" y="4022149"/>
            <a:ext cx="0" cy="1049700"/>
          </a:xfrm>
          <a:prstGeom prst="straightConnector1">
            <a:avLst/>
          </a:prstGeom>
          <a:noFill/>
          <a:ln w="19050" cap="flat">
            <a:solidFill>
              <a:schemeClr val="dk2"/>
            </a:solidFill>
            <a:prstDash val="dash"/>
            <a:round/>
            <a:headEnd type="none" w="lg" len="lg"/>
            <a:tailEnd type="triangle" w="lg" len="lg"/>
          </a:ln>
        </p:spPr>
      </p:cxnSp>
      <p:cxnSp>
        <p:nvCxnSpPr>
          <p:cNvPr id="217" name="Shape 217"/>
          <p:cNvCxnSpPr/>
          <p:nvPr/>
        </p:nvCxnSpPr>
        <p:spPr>
          <a:xfrm>
            <a:off x="4060250" y="4022150"/>
            <a:ext cx="0" cy="1049700"/>
          </a:xfrm>
          <a:prstGeom prst="straightConnector1">
            <a:avLst/>
          </a:prstGeom>
          <a:noFill/>
          <a:ln w="19050" cap="flat">
            <a:solidFill>
              <a:schemeClr val="dk2"/>
            </a:solidFill>
            <a:prstDash val="dash"/>
            <a:round/>
            <a:headEnd type="none" w="lg" len="lg"/>
            <a:tailEnd type="triangle" w="lg" len="lg"/>
          </a:ln>
        </p:spPr>
      </p:cxnSp>
      <p:cxnSp>
        <p:nvCxnSpPr>
          <p:cNvPr id="218" name="Shape 218"/>
          <p:cNvCxnSpPr>
            <a:stCxn id="196" idx="2"/>
          </p:cNvCxnSpPr>
          <p:nvPr/>
        </p:nvCxnSpPr>
        <p:spPr>
          <a:xfrm>
            <a:off x="4809324" y="4324249"/>
            <a:ext cx="0" cy="746100"/>
          </a:xfrm>
          <a:prstGeom prst="straightConnector1">
            <a:avLst/>
          </a:prstGeom>
          <a:noFill/>
          <a:ln w="19050" cap="flat">
            <a:solidFill>
              <a:schemeClr val="dk2"/>
            </a:solidFill>
            <a:prstDash val="dash"/>
            <a:round/>
            <a:headEnd type="none" w="lg" len="lg"/>
            <a:tailEnd type="triangle" w="lg" len="lg"/>
          </a:ln>
        </p:spPr>
      </p:cxnSp>
      <p:cxnSp>
        <p:nvCxnSpPr>
          <p:cNvPr id="219" name="Shape 219"/>
          <p:cNvCxnSpPr>
            <a:stCxn id="197" idx="2"/>
          </p:cNvCxnSpPr>
          <p:nvPr/>
        </p:nvCxnSpPr>
        <p:spPr>
          <a:xfrm>
            <a:off x="5558399" y="4022149"/>
            <a:ext cx="0" cy="1048200"/>
          </a:xfrm>
          <a:prstGeom prst="straightConnector1">
            <a:avLst/>
          </a:prstGeom>
          <a:noFill/>
          <a:ln w="19050" cap="flat">
            <a:solidFill>
              <a:schemeClr val="dk2"/>
            </a:solidFill>
            <a:prstDash val="dash"/>
            <a:round/>
            <a:headEnd type="none" w="lg" len="lg"/>
            <a:tailEnd type="triangle" w="lg" len="lg"/>
          </a:ln>
        </p:spPr>
      </p:cxnSp>
      <p:grpSp>
        <p:nvGrpSpPr>
          <p:cNvPr id="220" name="Shape 220"/>
          <p:cNvGrpSpPr/>
          <p:nvPr/>
        </p:nvGrpSpPr>
        <p:grpSpPr>
          <a:xfrm>
            <a:off x="1988825" y="3093850"/>
            <a:ext cx="302099" cy="410699"/>
            <a:chOff x="1988825" y="3021975"/>
            <a:chExt cx="302099" cy="410699"/>
          </a:xfrm>
        </p:grpSpPr>
        <p:sp>
          <p:nvSpPr>
            <p:cNvPr id="221" name="Shape 221"/>
            <p:cNvSpPr/>
            <p:nvPr/>
          </p:nvSpPr>
          <p:spPr>
            <a:xfrm>
              <a:off x="1988825" y="3021975"/>
              <a:ext cx="302099" cy="410699"/>
            </a:xfrm>
            <a:prstGeom prst="rect">
              <a:avLst/>
            </a:prstGeom>
            <a:solidFill>
              <a:srgbClr val="F3F3F3"/>
            </a:solidFill>
            <a:ln w="19050" cap="flat">
              <a:solidFill>
                <a:srgbClr val="D7002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222" name="Shape 222"/>
            <p:cNvCxnSpPr/>
            <p:nvPr/>
          </p:nvCxnSpPr>
          <p:spPr>
            <a:xfrm>
              <a:off x="2037575" y="3093850"/>
              <a:ext cx="204599" cy="0"/>
            </a:xfrm>
            <a:prstGeom prst="straightConnector1">
              <a:avLst/>
            </a:prstGeom>
            <a:noFill/>
            <a:ln w="19050" cap="flat">
              <a:solidFill>
                <a:srgbClr val="D70020"/>
              </a:solidFill>
              <a:prstDash val="solid"/>
              <a:round/>
              <a:headEnd type="none" w="lg" len="lg"/>
              <a:tailEnd type="none" w="lg" len="lg"/>
            </a:ln>
          </p:spPr>
        </p:cxnSp>
        <p:cxnSp>
          <p:nvCxnSpPr>
            <p:cNvPr id="223" name="Shape 223"/>
            <p:cNvCxnSpPr/>
            <p:nvPr/>
          </p:nvCxnSpPr>
          <p:spPr>
            <a:xfrm>
              <a:off x="2037575" y="3165225"/>
              <a:ext cx="204599" cy="0"/>
            </a:xfrm>
            <a:prstGeom prst="straightConnector1">
              <a:avLst/>
            </a:prstGeom>
            <a:noFill/>
            <a:ln w="19050" cap="flat">
              <a:solidFill>
                <a:srgbClr val="D70020"/>
              </a:solidFill>
              <a:prstDash val="solid"/>
              <a:round/>
              <a:headEnd type="none" w="lg" len="lg"/>
              <a:tailEnd type="none" w="lg" len="lg"/>
            </a:ln>
          </p:spPr>
        </p:cxnSp>
        <p:cxnSp>
          <p:nvCxnSpPr>
            <p:cNvPr id="224" name="Shape 224"/>
            <p:cNvCxnSpPr/>
            <p:nvPr/>
          </p:nvCxnSpPr>
          <p:spPr>
            <a:xfrm>
              <a:off x="2037575" y="3242325"/>
              <a:ext cx="204599" cy="0"/>
            </a:xfrm>
            <a:prstGeom prst="straightConnector1">
              <a:avLst/>
            </a:prstGeom>
            <a:noFill/>
            <a:ln w="19050" cap="flat">
              <a:solidFill>
                <a:srgbClr val="D70020"/>
              </a:solidFill>
              <a:prstDash val="solid"/>
              <a:round/>
              <a:headEnd type="none" w="lg" len="lg"/>
              <a:tailEnd type="none" w="lg" len="lg"/>
            </a:ln>
          </p:spPr>
        </p:cxnSp>
        <p:cxnSp>
          <p:nvCxnSpPr>
            <p:cNvPr id="225" name="Shape 225"/>
            <p:cNvCxnSpPr/>
            <p:nvPr/>
          </p:nvCxnSpPr>
          <p:spPr>
            <a:xfrm>
              <a:off x="2037575" y="3321075"/>
              <a:ext cx="204599" cy="0"/>
            </a:xfrm>
            <a:prstGeom prst="straightConnector1">
              <a:avLst/>
            </a:prstGeom>
            <a:noFill/>
            <a:ln w="19050" cap="flat">
              <a:solidFill>
                <a:srgbClr val="D70020"/>
              </a:solidFill>
              <a:prstDash val="solid"/>
              <a:round/>
              <a:headEnd type="none" w="lg" len="lg"/>
              <a:tailEnd type="none" w="lg" len="lg"/>
            </a:ln>
          </p:spPr>
        </p:cxnSp>
      </p:grpSp>
      <p:sp>
        <p:nvSpPr>
          <p:cNvPr id="226" name="Shape 226"/>
          <p:cNvSpPr/>
          <p:nvPr/>
        </p:nvSpPr>
        <p:spPr>
          <a:xfrm>
            <a:off x="478925" y="4644350"/>
            <a:ext cx="2305499" cy="508499"/>
          </a:xfrm>
          <a:prstGeom prst="wedgeRectCallout">
            <a:avLst>
              <a:gd name="adj1" fmla="val 22762"/>
              <a:gd name="adj2" fmla="val -218736"/>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rtl="0">
              <a:spcBef>
                <a:spcPts val="0"/>
              </a:spcBef>
              <a:buNone/>
            </a:pPr>
            <a:r>
              <a:rPr lang="en" sz="1300" b="1">
                <a:latin typeface="Verdana"/>
                <a:ea typeface="Verdana"/>
                <a:cs typeface="Verdana"/>
                <a:sym typeface="Verdana"/>
              </a:rPr>
              <a:t>Process specification</a:t>
            </a:r>
          </a:p>
          <a:p>
            <a:pPr lvl="0" rtl="0">
              <a:spcBef>
                <a:spcPts val="0"/>
              </a:spcBef>
              <a:buNone/>
            </a:pPr>
            <a:r>
              <a:rPr lang="en" sz="1300" b="1">
                <a:latin typeface="Verdana"/>
                <a:ea typeface="Verdana"/>
                <a:cs typeface="Verdana"/>
                <a:sym typeface="Verdana"/>
              </a:rPr>
              <a:t>with desktop GUI</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grpSp>
        <p:nvGrpSpPr>
          <p:cNvPr id="231" name="Shape 231"/>
          <p:cNvGrpSpPr/>
          <p:nvPr/>
        </p:nvGrpSpPr>
        <p:grpSpPr>
          <a:xfrm>
            <a:off x="2784425" y="2622400"/>
            <a:ext cx="3469499" cy="1959300"/>
            <a:chOff x="2784425" y="2622400"/>
            <a:chExt cx="3469499" cy="1959300"/>
          </a:xfrm>
        </p:grpSpPr>
        <p:sp>
          <p:nvSpPr>
            <p:cNvPr id="232" name="Shape 232"/>
            <p:cNvSpPr/>
            <p:nvPr/>
          </p:nvSpPr>
          <p:spPr>
            <a:xfrm>
              <a:off x="2784425" y="2622400"/>
              <a:ext cx="3469499" cy="1959300"/>
            </a:xfrm>
            <a:prstGeom prst="roundRect">
              <a:avLst>
                <a:gd name="adj" fmla="val 16667"/>
              </a:avLst>
            </a:prstGeom>
            <a:solidFill>
              <a:srgbClr val="9FC5E8"/>
            </a:solidFill>
            <a:ln w="19050" cap="flat">
              <a:solidFill>
                <a:schemeClr val="dk2"/>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a:latin typeface="Verdana"/>
                  <a:ea typeface="Verdana"/>
                  <a:cs typeface="Verdana"/>
                  <a:sym typeface="Verdana"/>
                </a:rPr>
                <a:t>ManuOpti</a:t>
              </a:r>
            </a:p>
          </p:txBody>
        </p:sp>
        <p:sp>
          <p:nvSpPr>
            <p:cNvPr id="233" name="Shape 233"/>
            <p:cNvSpPr/>
            <p:nvPr/>
          </p:nvSpPr>
          <p:spPr>
            <a:xfrm>
              <a:off x="3160125"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34" name="Shape 234"/>
            <p:cNvSpPr/>
            <p:nvPr/>
          </p:nvSpPr>
          <p:spPr>
            <a:xfrm>
              <a:off x="390920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35" name="Shape 235"/>
            <p:cNvSpPr/>
            <p:nvPr/>
          </p:nvSpPr>
          <p:spPr>
            <a:xfrm>
              <a:off x="4658275" y="34179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36" name="Shape 236"/>
            <p:cNvSpPr/>
            <p:nvPr/>
          </p:nvSpPr>
          <p:spPr>
            <a:xfrm>
              <a:off x="4658275" y="40221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37" name="Shape 237"/>
            <p:cNvSpPr/>
            <p:nvPr/>
          </p:nvSpPr>
          <p:spPr>
            <a:xfrm>
              <a:off x="5407350" y="3720050"/>
              <a:ext cx="302099" cy="302099"/>
            </a:xfrm>
            <a:prstGeom prst="rect">
              <a:avLst/>
            </a:prstGeom>
            <a:solidFill>
              <a:srgbClr val="FFD966"/>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238" name="Shape 238"/>
            <p:cNvCxnSpPr>
              <a:stCxn id="233" idx="3"/>
              <a:endCxn id="234" idx="1"/>
            </p:cNvCxnSpPr>
            <p:nvPr/>
          </p:nvCxnSpPr>
          <p:spPr>
            <a:xfrm>
              <a:off x="3462224" y="3871099"/>
              <a:ext cx="447000" cy="0"/>
            </a:xfrm>
            <a:prstGeom prst="straightConnector1">
              <a:avLst/>
            </a:prstGeom>
            <a:noFill/>
            <a:ln w="19050" cap="flat">
              <a:solidFill>
                <a:schemeClr val="dk2"/>
              </a:solidFill>
              <a:prstDash val="solid"/>
              <a:round/>
              <a:headEnd type="none" w="lg" len="lg"/>
              <a:tailEnd type="triangle" w="lg" len="lg"/>
            </a:ln>
          </p:spPr>
        </p:cxnSp>
        <p:cxnSp>
          <p:nvCxnSpPr>
            <p:cNvPr id="239" name="Shape 239"/>
            <p:cNvCxnSpPr>
              <a:stCxn id="234" idx="3"/>
              <a:endCxn id="235" idx="1"/>
            </p:cNvCxnSpPr>
            <p:nvPr/>
          </p:nvCxnSpPr>
          <p:spPr>
            <a:xfrm rot="10800000" flipH="1">
              <a:off x="4211299"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240" name="Shape 240"/>
            <p:cNvCxnSpPr>
              <a:stCxn id="235" idx="3"/>
              <a:endCxn id="237" idx="1"/>
            </p:cNvCxnSpPr>
            <p:nvPr/>
          </p:nvCxnSpPr>
          <p:spPr>
            <a:xfrm>
              <a:off x="4960374" y="3568999"/>
              <a:ext cx="447000" cy="302100"/>
            </a:xfrm>
            <a:prstGeom prst="straightConnector1">
              <a:avLst/>
            </a:prstGeom>
            <a:noFill/>
            <a:ln w="19050" cap="flat">
              <a:solidFill>
                <a:schemeClr val="dk2"/>
              </a:solidFill>
              <a:prstDash val="solid"/>
              <a:round/>
              <a:headEnd type="none" w="lg" len="lg"/>
              <a:tailEnd type="triangle" w="lg" len="lg"/>
            </a:ln>
          </p:spPr>
        </p:cxnSp>
        <p:cxnSp>
          <p:nvCxnSpPr>
            <p:cNvPr id="241" name="Shape 241"/>
            <p:cNvCxnSpPr>
              <a:stCxn id="234" idx="3"/>
              <a:endCxn id="236" idx="1"/>
            </p:cNvCxnSpPr>
            <p:nvPr/>
          </p:nvCxnSpPr>
          <p:spPr>
            <a:xfrm>
              <a:off x="4211299" y="3871099"/>
              <a:ext cx="447000" cy="302100"/>
            </a:xfrm>
            <a:prstGeom prst="straightConnector1">
              <a:avLst/>
            </a:prstGeom>
            <a:noFill/>
            <a:ln w="19050" cap="flat">
              <a:solidFill>
                <a:schemeClr val="dk2"/>
              </a:solidFill>
              <a:prstDash val="solid"/>
              <a:round/>
              <a:headEnd type="none" w="lg" len="lg"/>
              <a:tailEnd type="triangle" w="lg" len="lg"/>
            </a:ln>
          </p:spPr>
        </p:cxnSp>
        <p:cxnSp>
          <p:nvCxnSpPr>
            <p:cNvPr id="242" name="Shape 242"/>
            <p:cNvCxnSpPr>
              <a:stCxn id="236" idx="3"/>
              <a:endCxn id="237" idx="1"/>
            </p:cNvCxnSpPr>
            <p:nvPr/>
          </p:nvCxnSpPr>
          <p:spPr>
            <a:xfrm rot="10800000" flipH="1">
              <a:off x="4960374" y="3871099"/>
              <a:ext cx="447000" cy="302100"/>
            </a:xfrm>
            <a:prstGeom prst="straightConnector1">
              <a:avLst/>
            </a:prstGeom>
            <a:noFill/>
            <a:ln w="19050" cap="flat">
              <a:solidFill>
                <a:schemeClr val="dk2"/>
              </a:solidFill>
              <a:prstDash val="solid"/>
              <a:round/>
              <a:headEnd type="none" w="lg" len="lg"/>
              <a:tailEnd type="triangle" w="lg" len="lg"/>
            </a:ln>
          </p:spPr>
        </p:cxnSp>
        <p:sp>
          <p:nvSpPr>
            <p:cNvPr id="243" name="Shape 243"/>
            <p:cNvSpPr/>
            <p:nvPr/>
          </p:nvSpPr>
          <p:spPr>
            <a:xfrm>
              <a:off x="3300100" y="3233800"/>
              <a:ext cx="2276175" cy="500900"/>
            </a:xfrm>
            <a:custGeom>
              <a:avLst/>
              <a:gdLst/>
              <a:ahLst/>
              <a:cxnLst/>
              <a:rect l="0" t="0" r="0" b="0"/>
              <a:pathLst>
                <a:path w="91047" h="20036" extrusionOk="0">
                  <a:moveTo>
                    <a:pt x="91047" y="20036"/>
                  </a:moveTo>
                  <a:lnTo>
                    <a:pt x="91047" y="0"/>
                  </a:lnTo>
                  <a:lnTo>
                    <a:pt x="0" y="0"/>
                  </a:lnTo>
                  <a:lnTo>
                    <a:pt x="0" y="19741"/>
                  </a:lnTo>
                </a:path>
              </a:pathLst>
            </a:custGeom>
            <a:noFill/>
            <a:ln w="19050" cap="flat">
              <a:solidFill>
                <a:schemeClr val="dk2"/>
              </a:solidFill>
              <a:prstDash val="lgDash"/>
              <a:round/>
              <a:headEnd type="none" w="lg" len="lg"/>
              <a:tailEnd type="triangle" w="lg" len="lg"/>
            </a:ln>
          </p:spPr>
        </p:sp>
      </p:grpSp>
      <p:sp>
        <p:nvSpPr>
          <p:cNvPr id="244" name="Shape 244"/>
          <p:cNvSpPr txBox="1">
            <a:spLocks noGrp="1"/>
          </p:cNvSpPr>
          <p:nvPr>
            <p:ph type="title"/>
          </p:nvPr>
        </p:nvSpPr>
        <p:spPr>
          <a:xfrm>
            <a:off x="355600" y="17461"/>
            <a:ext cx="6489599" cy="1044599"/>
          </a:xfrm>
          <a:prstGeom prst="rect">
            <a:avLst/>
          </a:prstGeom>
        </p:spPr>
        <p:txBody>
          <a:bodyPr lIns="91425" tIns="91425" rIns="91425" bIns="91425" anchor="ctr" anchorCtr="0">
            <a:noAutofit/>
          </a:bodyPr>
          <a:lstStyle/>
          <a:p>
            <a:pPr lvl="0" rtl="0">
              <a:spcBef>
                <a:spcPts val="0"/>
              </a:spcBef>
              <a:buNone/>
            </a:pPr>
            <a:r>
              <a:rPr lang="en"/>
              <a:t>ManuOpti</a:t>
            </a:r>
          </a:p>
        </p:txBody>
      </p:sp>
      <p:sp>
        <p:nvSpPr>
          <p:cNvPr id="245" name="Shape 245"/>
          <p:cNvSpPr txBox="1">
            <a:spLocks noGrp="1"/>
          </p:cNvSpPr>
          <p:nvPr>
            <p:ph type="body" idx="1"/>
          </p:nvPr>
        </p:nvSpPr>
        <p:spPr>
          <a:xfrm>
            <a:off x="355600" y="1295400"/>
            <a:ext cx="8226300" cy="1275299"/>
          </a:xfrm>
          <a:prstGeom prst="rect">
            <a:avLst/>
          </a:prstGeom>
        </p:spPr>
        <p:txBody>
          <a:bodyPr lIns="91425" tIns="91425" rIns="91425" bIns="91425" anchor="t" anchorCtr="0">
            <a:noAutofit/>
          </a:bodyPr>
          <a:lstStyle/>
          <a:p>
            <a:pPr marL="457200" lvl="0" indent="-393700" rtl="0">
              <a:spcBef>
                <a:spcPts val="0"/>
              </a:spcBef>
              <a:buClr>
                <a:srgbClr val="000000"/>
              </a:buClr>
              <a:buSzPct val="100000"/>
              <a:buFont typeface="Arial"/>
              <a:buChar char="●"/>
            </a:pPr>
            <a:r>
              <a:rPr lang="en"/>
              <a:t>Integration of heterogeneous software</a:t>
            </a:r>
          </a:p>
          <a:p>
            <a:pPr marL="457200" lvl="0" indent="-393700" rtl="0">
              <a:spcBef>
                <a:spcPts val="0"/>
              </a:spcBef>
              <a:buClr>
                <a:srgbClr val="000000"/>
              </a:buClr>
              <a:buSzPct val="100000"/>
              <a:buFont typeface="Arial"/>
              <a:buChar char="●"/>
            </a:pPr>
            <a:r>
              <a:rPr lang="en"/>
              <a:t>Production processes</a:t>
            </a:r>
            <a:r>
              <a:rPr lang="en">
                <a:solidFill>
                  <a:schemeClr val="dk1"/>
                </a:solidFill>
              </a:rPr>
              <a:t> and cycles</a:t>
            </a:r>
            <a:r>
              <a:rPr lang="en"/>
              <a:t> optimization</a:t>
            </a:r>
          </a:p>
        </p:txBody>
      </p:sp>
      <p:grpSp>
        <p:nvGrpSpPr>
          <p:cNvPr id="246" name="Shape 246"/>
          <p:cNvGrpSpPr/>
          <p:nvPr/>
        </p:nvGrpSpPr>
        <p:grpSpPr>
          <a:xfrm>
            <a:off x="478924" y="2982000"/>
            <a:ext cx="1016400" cy="1808400"/>
            <a:chOff x="876724" y="3112300"/>
            <a:chExt cx="1016400" cy="1808400"/>
          </a:xfrm>
        </p:grpSpPr>
        <p:sp>
          <p:nvSpPr>
            <p:cNvPr id="247" name="Shape 247"/>
            <p:cNvSpPr/>
            <p:nvPr/>
          </p:nvSpPr>
          <p:spPr>
            <a:xfrm rot="5400000">
              <a:off x="708874" y="3736450"/>
              <a:ext cx="1352100" cy="1016400"/>
            </a:xfrm>
            <a:prstGeom prst="chord">
              <a:avLst>
                <a:gd name="adj1" fmla="val 5375489"/>
                <a:gd name="adj2" fmla="val 16200000"/>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48" name="Shape 248"/>
            <p:cNvSpPr/>
            <p:nvPr/>
          </p:nvSpPr>
          <p:spPr>
            <a:xfrm>
              <a:off x="1090275" y="3112300"/>
              <a:ext cx="589200" cy="589200"/>
            </a:xfrm>
            <a:prstGeom prst="ellipse">
              <a:avLst/>
            </a:prstGeom>
            <a:solidFill>
              <a:srgbClr val="F9CB9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49" name="Shape 249"/>
            <p:cNvSpPr/>
            <p:nvPr/>
          </p:nvSpPr>
          <p:spPr>
            <a:xfrm>
              <a:off x="1329725" y="3786275"/>
              <a:ext cx="110400" cy="456599"/>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50" name="Shape 250"/>
            <p:cNvSpPr/>
            <p:nvPr/>
          </p:nvSpPr>
          <p:spPr>
            <a:xfrm>
              <a:off x="1329725" y="3701500"/>
              <a:ext cx="110400" cy="136200"/>
            </a:xfrm>
            <a:prstGeom prst="diamond">
              <a:avLst/>
            </a:prstGeom>
            <a:solidFill>
              <a:srgbClr val="07376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grpSp>
      <p:cxnSp>
        <p:nvCxnSpPr>
          <p:cNvPr id="251" name="Shape 251"/>
          <p:cNvCxnSpPr>
            <a:endCxn id="232" idx="1"/>
          </p:cNvCxnSpPr>
          <p:nvPr/>
        </p:nvCxnSpPr>
        <p:spPr>
          <a:xfrm>
            <a:off x="1561625" y="3587950"/>
            <a:ext cx="1222799" cy="14100"/>
          </a:xfrm>
          <a:prstGeom prst="straightConnector1">
            <a:avLst/>
          </a:prstGeom>
          <a:noFill/>
          <a:ln w="19050" cap="flat">
            <a:solidFill>
              <a:schemeClr val="dk2"/>
            </a:solidFill>
            <a:prstDash val="solid"/>
            <a:round/>
            <a:headEnd type="triangle" w="lg" len="lg"/>
            <a:tailEnd type="triangle" w="lg" len="lg"/>
          </a:ln>
        </p:spPr>
      </p:cxnSp>
      <p:sp>
        <p:nvSpPr>
          <p:cNvPr id="252" name="Shape 252"/>
          <p:cNvSpPr/>
          <p:nvPr/>
        </p:nvSpPr>
        <p:spPr>
          <a:xfrm>
            <a:off x="3097875"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53" name="Shape 253"/>
          <p:cNvSpPr/>
          <p:nvPr/>
        </p:nvSpPr>
        <p:spPr>
          <a:xfrm>
            <a:off x="3836750"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54" name="Shape 254"/>
          <p:cNvSpPr/>
          <p:nvPr/>
        </p:nvSpPr>
        <p:spPr>
          <a:xfrm>
            <a:off x="4585825"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55" name="Shape 255"/>
          <p:cNvSpPr/>
          <p:nvPr/>
        </p:nvSpPr>
        <p:spPr>
          <a:xfrm>
            <a:off x="5334900" y="5016450"/>
            <a:ext cx="447000" cy="736499"/>
          </a:xfrm>
          <a:prstGeom prst="cube">
            <a:avLst>
              <a:gd name="adj" fmla="val 25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256" name="Shape 256"/>
          <p:cNvCxnSpPr>
            <a:stCxn id="233" idx="2"/>
          </p:cNvCxnSpPr>
          <p:nvPr/>
        </p:nvCxnSpPr>
        <p:spPr>
          <a:xfrm>
            <a:off x="3311174" y="4022149"/>
            <a:ext cx="0" cy="1049700"/>
          </a:xfrm>
          <a:prstGeom prst="straightConnector1">
            <a:avLst/>
          </a:prstGeom>
          <a:noFill/>
          <a:ln w="38100" cap="flat">
            <a:solidFill>
              <a:srgbClr val="D70020"/>
            </a:solidFill>
            <a:prstDash val="dash"/>
            <a:round/>
            <a:headEnd type="none" w="lg" len="lg"/>
            <a:tailEnd type="triangle" w="lg" len="lg"/>
          </a:ln>
        </p:spPr>
      </p:cxnSp>
      <p:cxnSp>
        <p:nvCxnSpPr>
          <p:cNvPr id="257" name="Shape 257"/>
          <p:cNvCxnSpPr/>
          <p:nvPr/>
        </p:nvCxnSpPr>
        <p:spPr>
          <a:xfrm>
            <a:off x="4060250" y="4022150"/>
            <a:ext cx="0" cy="1049700"/>
          </a:xfrm>
          <a:prstGeom prst="straightConnector1">
            <a:avLst/>
          </a:prstGeom>
          <a:noFill/>
          <a:ln w="38100" cap="flat">
            <a:solidFill>
              <a:srgbClr val="D70020"/>
            </a:solidFill>
            <a:prstDash val="dash"/>
            <a:round/>
            <a:headEnd type="none" w="lg" len="lg"/>
            <a:tailEnd type="triangle" w="lg" len="lg"/>
          </a:ln>
        </p:spPr>
      </p:cxnSp>
      <p:cxnSp>
        <p:nvCxnSpPr>
          <p:cNvPr id="258" name="Shape 258"/>
          <p:cNvCxnSpPr>
            <a:stCxn id="236" idx="2"/>
          </p:cNvCxnSpPr>
          <p:nvPr/>
        </p:nvCxnSpPr>
        <p:spPr>
          <a:xfrm>
            <a:off x="4809324" y="4324249"/>
            <a:ext cx="0" cy="746100"/>
          </a:xfrm>
          <a:prstGeom prst="straightConnector1">
            <a:avLst/>
          </a:prstGeom>
          <a:noFill/>
          <a:ln w="38100" cap="flat">
            <a:solidFill>
              <a:srgbClr val="D70020"/>
            </a:solidFill>
            <a:prstDash val="dash"/>
            <a:round/>
            <a:headEnd type="none" w="lg" len="lg"/>
            <a:tailEnd type="triangle" w="lg" len="lg"/>
          </a:ln>
        </p:spPr>
      </p:cxnSp>
      <p:cxnSp>
        <p:nvCxnSpPr>
          <p:cNvPr id="259" name="Shape 259"/>
          <p:cNvCxnSpPr>
            <a:stCxn id="237" idx="2"/>
          </p:cNvCxnSpPr>
          <p:nvPr/>
        </p:nvCxnSpPr>
        <p:spPr>
          <a:xfrm>
            <a:off x="5558399" y="4022149"/>
            <a:ext cx="0" cy="1048200"/>
          </a:xfrm>
          <a:prstGeom prst="straightConnector1">
            <a:avLst/>
          </a:prstGeom>
          <a:noFill/>
          <a:ln w="38100" cap="flat">
            <a:solidFill>
              <a:srgbClr val="D70020"/>
            </a:solidFill>
            <a:prstDash val="dash"/>
            <a:round/>
            <a:headEnd type="none" w="lg" len="lg"/>
            <a:tailEnd type="triangle" w="lg" len="lg"/>
          </a:ln>
        </p:spPr>
      </p:cxnSp>
      <p:grpSp>
        <p:nvGrpSpPr>
          <p:cNvPr id="260" name="Shape 260"/>
          <p:cNvGrpSpPr/>
          <p:nvPr/>
        </p:nvGrpSpPr>
        <p:grpSpPr>
          <a:xfrm>
            <a:off x="1988825" y="3093850"/>
            <a:ext cx="302099" cy="410699"/>
            <a:chOff x="1988825" y="3021975"/>
            <a:chExt cx="302099" cy="410699"/>
          </a:xfrm>
        </p:grpSpPr>
        <p:sp>
          <p:nvSpPr>
            <p:cNvPr id="261" name="Shape 261"/>
            <p:cNvSpPr/>
            <p:nvPr/>
          </p:nvSpPr>
          <p:spPr>
            <a:xfrm>
              <a:off x="1988825" y="3021975"/>
              <a:ext cx="302099" cy="410699"/>
            </a:xfrm>
            <a:prstGeom prst="rect">
              <a:avLst/>
            </a:prstGeom>
            <a:solidFill>
              <a:srgbClr val="F3F3F3"/>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cxnSp>
          <p:nvCxnSpPr>
            <p:cNvPr id="262" name="Shape 262"/>
            <p:cNvCxnSpPr/>
            <p:nvPr/>
          </p:nvCxnSpPr>
          <p:spPr>
            <a:xfrm>
              <a:off x="2037575" y="3093850"/>
              <a:ext cx="204599" cy="0"/>
            </a:xfrm>
            <a:prstGeom prst="straightConnector1">
              <a:avLst/>
            </a:prstGeom>
            <a:noFill/>
            <a:ln w="19050" cap="flat">
              <a:solidFill>
                <a:schemeClr val="dk2"/>
              </a:solidFill>
              <a:prstDash val="solid"/>
              <a:round/>
              <a:headEnd type="none" w="lg" len="lg"/>
              <a:tailEnd type="none" w="lg" len="lg"/>
            </a:ln>
          </p:spPr>
        </p:cxnSp>
        <p:cxnSp>
          <p:nvCxnSpPr>
            <p:cNvPr id="263" name="Shape 263"/>
            <p:cNvCxnSpPr/>
            <p:nvPr/>
          </p:nvCxnSpPr>
          <p:spPr>
            <a:xfrm>
              <a:off x="2037575" y="3165225"/>
              <a:ext cx="204599" cy="0"/>
            </a:xfrm>
            <a:prstGeom prst="straightConnector1">
              <a:avLst/>
            </a:prstGeom>
            <a:noFill/>
            <a:ln w="19050" cap="flat">
              <a:solidFill>
                <a:schemeClr val="dk2"/>
              </a:solidFill>
              <a:prstDash val="solid"/>
              <a:round/>
              <a:headEnd type="none" w="lg" len="lg"/>
              <a:tailEnd type="none" w="lg" len="lg"/>
            </a:ln>
          </p:spPr>
        </p:cxnSp>
        <p:cxnSp>
          <p:nvCxnSpPr>
            <p:cNvPr id="264" name="Shape 264"/>
            <p:cNvCxnSpPr/>
            <p:nvPr/>
          </p:nvCxnSpPr>
          <p:spPr>
            <a:xfrm>
              <a:off x="2037575" y="3242325"/>
              <a:ext cx="204599" cy="0"/>
            </a:xfrm>
            <a:prstGeom prst="straightConnector1">
              <a:avLst/>
            </a:prstGeom>
            <a:noFill/>
            <a:ln w="19050" cap="flat">
              <a:solidFill>
                <a:schemeClr val="dk2"/>
              </a:solidFill>
              <a:prstDash val="solid"/>
              <a:round/>
              <a:headEnd type="none" w="lg" len="lg"/>
              <a:tailEnd type="none" w="lg" len="lg"/>
            </a:ln>
          </p:spPr>
        </p:cxnSp>
        <p:cxnSp>
          <p:nvCxnSpPr>
            <p:cNvPr id="265" name="Shape 265"/>
            <p:cNvCxnSpPr/>
            <p:nvPr/>
          </p:nvCxnSpPr>
          <p:spPr>
            <a:xfrm>
              <a:off x="2037575" y="3321075"/>
              <a:ext cx="204599" cy="0"/>
            </a:xfrm>
            <a:prstGeom prst="straightConnector1">
              <a:avLst/>
            </a:prstGeom>
            <a:noFill/>
            <a:ln w="19050" cap="flat">
              <a:solidFill>
                <a:schemeClr val="dk2"/>
              </a:solidFill>
              <a:prstDash val="solid"/>
              <a:round/>
              <a:headEnd type="none" w="lg" len="lg"/>
              <a:tailEnd type="none" w="lg" len="lg"/>
            </a:ln>
          </p:spPr>
        </p:cxnSp>
      </p:grpSp>
      <p:sp>
        <p:nvSpPr>
          <p:cNvPr id="266" name="Shape 266"/>
          <p:cNvSpPr/>
          <p:nvPr/>
        </p:nvSpPr>
        <p:spPr>
          <a:xfrm>
            <a:off x="6055025" y="4542725"/>
            <a:ext cx="2210400" cy="410699"/>
          </a:xfrm>
          <a:prstGeom prst="wedgeRectCallout">
            <a:avLst>
              <a:gd name="adj1" fmla="val -68978"/>
              <a:gd name="adj2" fmla="val -6958"/>
            </a:avLst>
          </a:prstGeom>
          <a:solidFill>
            <a:srgbClr val="FFF2CC"/>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300" b="1">
                <a:latin typeface="Verdana"/>
                <a:ea typeface="Verdana"/>
                <a:cs typeface="Verdana"/>
                <a:sym typeface="Verdana"/>
              </a:rPr>
              <a:t>Execution delegation</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Motyw pakiet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yw pakietu Office">
  <a:themeElements>
    <a:clrScheme name="Motyw pakiet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2273</Words>
  <Application>Microsoft Office PowerPoint</Application>
  <PresentationFormat>Pokaz na ekranie (4:3)</PresentationFormat>
  <Paragraphs>349</Paragraphs>
  <Slides>34</Slides>
  <Notes>34</Notes>
  <HiddenSlides>0</HiddenSlides>
  <MMClips>0</MMClips>
  <ScaleCrop>false</ScaleCrop>
  <HeadingPairs>
    <vt:vector size="4" baseType="variant">
      <vt:variant>
        <vt:lpstr>Motyw</vt:lpstr>
      </vt:variant>
      <vt:variant>
        <vt:i4>2</vt:i4>
      </vt:variant>
      <vt:variant>
        <vt:lpstr>Tytuły slajdów</vt:lpstr>
      </vt:variant>
      <vt:variant>
        <vt:i4>34</vt:i4>
      </vt:variant>
    </vt:vector>
  </HeadingPairs>
  <TitlesOfParts>
    <vt:vector size="36" baseType="lpstr">
      <vt:lpstr>Motyw pakietu Office</vt:lpstr>
      <vt:lpstr>1_Motyw pakietu Office</vt:lpstr>
      <vt:lpstr>.Numerical Simulations of Metal Forming Production Processes and Cycles by Using Heterogeneous Computing Infrastructures </vt:lpstr>
      <vt:lpstr>Agenda</vt:lpstr>
      <vt:lpstr>Innovative Study of Metallurgy</vt:lpstr>
      <vt:lpstr>Problem statement</vt:lpstr>
      <vt:lpstr>The main objective</vt:lpstr>
      <vt:lpstr>System components</vt:lpstr>
      <vt:lpstr>ManuOpti</vt:lpstr>
      <vt:lpstr>ManuOpti</vt:lpstr>
      <vt:lpstr>ManuOpti</vt:lpstr>
      <vt:lpstr>ManuOpti</vt:lpstr>
      <vt:lpstr>ManuOpti</vt:lpstr>
      <vt:lpstr>ManuOpti</vt:lpstr>
      <vt:lpstr>Scalarm</vt:lpstr>
      <vt:lpstr>Scalarm</vt:lpstr>
      <vt:lpstr>Scalarm</vt:lpstr>
      <vt:lpstr>Scalarm</vt:lpstr>
      <vt:lpstr>Scalarm</vt:lpstr>
      <vt:lpstr>Scalarm</vt:lpstr>
      <vt:lpstr>Integrated solution - architecture overview</vt:lpstr>
      <vt:lpstr>Integrated solution - architecture overview</vt:lpstr>
      <vt:lpstr>Integrated solution - architecture overview</vt:lpstr>
      <vt:lpstr>Integrated solution - architecture overview</vt:lpstr>
      <vt:lpstr>Integrated solution - architecture overview</vt:lpstr>
      <vt:lpstr>Integrated solution - architecture overview</vt:lpstr>
      <vt:lpstr>Integrated solution - architecture overview</vt:lpstr>
      <vt:lpstr>User interface</vt:lpstr>
      <vt:lpstr>User interface</vt:lpstr>
      <vt:lpstr>User interface</vt:lpstr>
      <vt:lpstr>User interface</vt:lpstr>
      <vt:lpstr>User interface</vt:lpstr>
      <vt:lpstr>User interface</vt:lpstr>
      <vt:lpstr>User interface</vt:lpstr>
      <vt:lpstr>Conclusions</vt:lpstr>
      <vt:lpstr>Contact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.Numerical Simulations of Metal Forming Production Processes and Cycles by Using Heterogeneous Computing Infrastructures </dc:title>
  <cp:lastModifiedBy>Gość</cp:lastModifiedBy>
  <cp:revision>1</cp:revision>
  <dcterms:modified xsi:type="dcterms:W3CDTF">2014-10-29T09:44:36Z</dcterms:modified>
</cp:coreProperties>
</file>