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3" r:id="rId3"/>
    <p:sldId id="326" r:id="rId4"/>
    <p:sldId id="328" r:id="rId5"/>
    <p:sldId id="325" r:id="rId6"/>
    <p:sldId id="322" r:id="rId7"/>
    <p:sldId id="327" r:id="rId8"/>
    <p:sldId id="323" r:id="rId9"/>
    <p:sldId id="32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1488B"/>
    <a:srgbClr val="E8EB79"/>
    <a:srgbClr val="F8F9D7"/>
    <a:srgbClr val="E5E85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6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7550C-C27E-4825-8A37-0747F8CB90C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208D2-4219-4D4E-B825-73E190DE51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257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942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328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773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8370"/>
            <a:ext cx="7704856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475184" cy="365125"/>
          </a:xfrm>
        </p:spPr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CGW'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7251"/>
            <a:ext cx="952500" cy="4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8463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30" y="29107"/>
            <a:ext cx="913070" cy="81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199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30" y="29107"/>
            <a:ext cx="913070" cy="81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200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Obraz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30" y="29107"/>
            <a:ext cx="913070" cy="81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642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30" y="29107"/>
            <a:ext cx="913070" cy="81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77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30" y="29107"/>
            <a:ext cx="913070" cy="81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2756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30" y="29107"/>
            <a:ext cx="913070" cy="81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599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30" y="29107"/>
            <a:ext cx="913070" cy="81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239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2D5C9-F6AD-4184-9F37-9EFD40735611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3C2F-A094-413C-B07C-2C0839FE7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498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11488B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bubak@agh.edu.p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gw@cyfronet.p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urnals.elsevier.com/future-generation-computer-systems/" TargetMode="External"/><Relationship Id="rId2" Type="http://schemas.openxmlformats.org/officeDocument/2006/relationships/hyperlink" Target="http://journals.agh.edu.pl/csc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fronet.krakow.pl/cgw1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48" y="1628800"/>
            <a:ext cx="9144000" cy="1470025"/>
          </a:xfrm>
        </p:spPr>
        <p:txBody>
          <a:bodyPr>
            <a:noAutofit/>
          </a:bodyPr>
          <a:lstStyle/>
          <a:p>
            <a:pPr>
              <a:buSzPct val="45000"/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>CGW14 is Over and What Next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3068960"/>
            <a:ext cx="7632848" cy="2664296"/>
          </a:xfrm>
        </p:spPr>
        <p:txBody>
          <a:bodyPr>
            <a:normAutofit fontScale="25000" lnSpcReduction="20000"/>
          </a:bodyPr>
          <a:lstStyle/>
          <a:p>
            <a:pPr>
              <a:buSzPct val="45000"/>
              <a:defRPr/>
            </a:pPr>
            <a:r>
              <a:rPr lang="pl-PL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Marian Bubak</a:t>
            </a:r>
            <a:r>
              <a:rPr lang="en-US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pl-PL" sz="9600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pl-PL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hlinkClick r:id="rId2"/>
              </a:rPr>
              <a:t>bubak@agh.edu.pl</a:t>
            </a:r>
            <a:r>
              <a:rPr lang="pl-PL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en-US" sz="9600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buSzPct val="45000"/>
              <a:defRPr/>
            </a:pPr>
            <a:r>
              <a:rPr lang="en-US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Department of Computer Science and </a:t>
            </a:r>
            <a:r>
              <a:rPr lang="en-US" sz="9600" dirty="0" err="1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Cyfronet</a:t>
            </a:r>
            <a:r>
              <a:rPr lang="en-US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lvl="0">
              <a:buSzPct val="45000"/>
              <a:defRPr/>
            </a:pPr>
            <a:r>
              <a:rPr lang="pl-PL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AGH</a:t>
            </a:r>
            <a:r>
              <a:rPr lang="en-US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University of Science and Technology </a:t>
            </a:r>
            <a:r>
              <a:rPr lang="pl-PL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en-US" sz="9600" dirty="0" smtClean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buSzPct val="45000"/>
              <a:defRPr/>
            </a:pPr>
            <a:r>
              <a:rPr lang="pl-PL" sz="96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Krakow</a:t>
            </a:r>
            <a:r>
              <a:rPr lang="en-US" sz="96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9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Poland</a:t>
            </a:r>
            <a:endParaRPr lang="en-US" sz="9600" b="1" dirty="0">
              <a:solidFill>
                <a:prstClr val="black"/>
              </a:solidFill>
            </a:endParaRPr>
          </a:p>
          <a:p>
            <a:pPr marL="342900" lvl="0" indent="-342900">
              <a:defRPr/>
            </a:pPr>
            <a:r>
              <a:rPr lang="pl-PL" sz="9600" b="1" dirty="0" smtClean="0">
                <a:solidFill>
                  <a:srgbClr val="FF0000"/>
                </a:solidFill>
              </a:rPr>
              <a:t>dice.cyfronet.pl</a:t>
            </a:r>
            <a:endParaRPr lang="pl-PL" sz="9600" dirty="0">
              <a:solidFill>
                <a:prstClr val="black"/>
              </a:solidFill>
            </a:endParaRPr>
          </a:p>
          <a:p>
            <a:endParaRPr lang="pl-PL" sz="14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5733256"/>
            <a:ext cx="818028" cy="730667"/>
          </a:xfrm>
          <a:prstGeom prst="rect">
            <a:avLst/>
          </a:prstGeom>
        </p:spPr>
      </p:pic>
      <p:grpSp>
        <p:nvGrpSpPr>
          <p:cNvPr id="12" name="Grupa 11"/>
          <p:cNvGrpSpPr/>
          <p:nvPr/>
        </p:nvGrpSpPr>
        <p:grpSpPr>
          <a:xfrm>
            <a:off x="4283969" y="764704"/>
            <a:ext cx="1008112" cy="689915"/>
            <a:chOff x="3733844" y="1319846"/>
            <a:chExt cx="874799" cy="617907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3844" y="1319846"/>
              <a:ext cx="801544" cy="57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Prostokąt 8"/>
            <p:cNvSpPr/>
            <p:nvPr/>
          </p:nvSpPr>
          <p:spPr bwMode="auto">
            <a:xfrm>
              <a:off x="4152269" y="1319846"/>
              <a:ext cx="456374" cy="6179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0401" y="1144310"/>
            <a:ext cx="1066301" cy="5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50" name="Picture 2" descr="Department of Computer Science AG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120" y="1264376"/>
            <a:ext cx="1263958" cy="28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08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503001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support the community of researchers, developers, and users who work in the </a:t>
            </a:r>
            <a:r>
              <a:rPr lang="en-US" dirty="0" smtClean="0"/>
              <a:t>research </a:t>
            </a:r>
            <a:r>
              <a:rPr lang="en-US" dirty="0"/>
              <a:t>area of </a:t>
            </a:r>
            <a:endParaRPr lang="en-US" dirty="0" smtClean="0"/>
          </a:p>
          <a:p>
            <a:pPr lvl="1"/>
            <a:r>
              <a:rPr lang="en-US" dirty="0" err="1" smtClean="0"/>
              <a:t>eScience</a:t>
            </a:r>
            <a:r>
              <a:rPr lang="en-US" dirty="0" smtClean="0"/>
              <a:t> </a:t>
            </a:r>
            <a:r>
              <a:rPr lang="en-US" dirty="0"/>
              <a:t>(both applications and </a:t>
            </a:r>
            <a:r>
              <a:rPr lang="en-US" dirty="0" smtClean="0"/>
              <a:t>environments)</a:t>
            </a:r>
          </a:p>
          <a:p>
            <a:pPr lvl="1"/>
            <a:r>
              <a:rPr lang="en-US" dirty="0" smtClean="0"/>
              <a:t>distributed </a:t>
            </a:r>
            <a:r>
              <a:rPr lang="en-US" dirty="0"/>
              <a:t>computing </a:t>
            </a:r>
            <a:r>
              <a:rPr lang="en-US" dirty="0" smtClean="0"/>
              <a:t>infrastructures</a:t>
            </a:r>
          </a:p>
          <a:p>
            <a:pPr lvl="1"/>
            <a:endParaRPr lang="en-US" dirty="0" smtClean="0"/>
          </a:p>
          <a:p>
            <a:pPr marL="0" lvl="1" indent="0" algn="ctr">
              <a:spcBef>
                <a:spcPct val="0"/>
              </a:spcBef>
              <a:buNone/>
            </a:pPr>
            <a:r>
              <a:rPr lang="en-US" sz="4500" dirty="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Many, many thanks for coming with your contributions!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was not and it is not our ambition to become the conference with the highest rejection ratio </a:t>
            </a:r>
          </a:p>
          <a:p>
            <a:r>
              <a:rPr lang="en-US" dirty="0" smtClean="0"/>
              <a:t>CGW promotes </a:t>
            </a:r>
            <a:r>
              <a:rPr lang="en-US" b="1" dirty="0" smtClean="0"/>
              <a:t>poster presentations </a:t>
            </a:r>
            <a:r>
              <a:rPr lang="en-US" dirty="0" smtClean="0"/>
              <a:t>(</a:t>
            </a:r>
            <a:r>
              <a:rPr lang="en-US" i="1" dirty="0" smtClean="0"/>
              <a:t>posters, like diamonds, are forever, orals – just for 20 minutes</a:t>
            </a:r>
            <a:r>
              <a:rPr lang="en-US" dirty="0" smtClean="0"/>
              <a:t>)  </a:t>
            </a:r>
          </a:p>
          <a:p>
            <a:r>
              <a:rPr lang="en-US" dirty="0" smtClean="0"/>
              <a:t>CGW name (acronym) is the same (</a:t>
            </a:r>
            <a:r>
              <a:rPr lang="en-US" i="1" dirty="0" smtClean="0"/>
              <a:t>here, in Krakow, tradition is of great importance</a:t>
            </a:r>
            <a:r>
              <a:rPr lang="en-US" dirty="0" smtClean="0"/>
              <a:t>),  the list of topics </a:t>
            </a:r>
            <a:r>
              <a:rPr lang="en-US" dirty="0" smtClean="0"/>
              <a:t>evolve</a:t>
            </a:r>
            <a:r>
              <a:rPr lang="pl-PL" dirty="0" smtClean="0"/>
              <a:t>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My observation: </a:t>
            </a:r>
            <a:r>
              <a:rPr lang="en-US" i="1" dirty="0"/>
              <a:t>c</a:t>
            </a:r>
            <a:r>
              <a:rPr lang="en-US" i="1" dirty="0" smtClean="0"/>
              <a:t>omputer science has a cyclic nature: old ideas return with new technologies and become new challenges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CGW </a:t>
            </a:r>
            <a:r>
              <a:rPr lang="en-US" dirty="0"/>
              <a:t>objectives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893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35285"/>
            <a:ext cx="7901014" cy="452596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i="1" dirty="0" smtClean="0"/>
              <a:t>The </a:t>
            </a:r>
            <a:r>
              <a:rPr lang="en-US" i="1" dirty="0" smtClean="0"/>
              <a:t>Performance of the Czech National Grid Infrastructure after Major Reconfiguration of Job Scheduling System</a:t>
            </a:r>
            <a:r>
              <a:rPr lang="en-US" dirty="0" smtClean="0"/>
              <a:t>, </a:t>
            </a:r>
            <a:r>
              <a:rPr lang="en-US" dirty="0" smtClean="0"/>
              <a:t>D</a:t>
            </a:r>
            <a:r>
              <a:rPr lang="en-US" dirty="0" smtClean="0"/>
              <a:t>. </a:t>
            </a:r>
            <a:r>
              <a:rPr lang="en-US" dirty="0" err="1" smtClean="0"/>
              <a:t>Klusacek</a:t>
            </a:r>
            <a:r>
              <a:rPr lang="en-US" dirty="0" smtClean="0"/>
              <a:t> and </a:t>
            </a:r>
            <a:r>
              <a:rPr lang="pl-PL" dirty="0" smtClean="0"/>
              <a:t>S</a:t>
            </a:r>
            <a:r>
              <a:rPr lang="pl-PL" dirty="0" smtClean="0"/>
              <a:t>. </a:t>
            </a:r>
            <a:r>
              <a:rPr lang="pl-PL" dirty="0" err="1" smtClean="0"/>
              <a:t>Tóth</a:t>
            </a:r>
            <a:endParaRPr lang="pl-PL" dirty="0" smtClean="0"/>
          </a:p>
          <a:p>
            <a:pPr marL="342900" lvl="1" indent="-342900">
              <a:buNone/>
            </a:pPr>
            <a:endParaRPr lang="pl-P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i="1" dirty="0" err="1" smtClean="0"/>
              <a:t>Autoconfiguration</a:t>
            </a:r>
            <a:r>
              <a:rPr lang="en-US" i="1" dirty="0" smtClean="0"/>
              <a:t> of Remote Desktop Clients for Cloud-Based, Secure and Interactive Visualization</a:t>
            </a:r>
            <a:r>
              <a:rPr lang="en-US" dirty="0" smtClean="0"/>
              <a:t>, </a:t>
            </a:r>
            <a:r>
              <a:rPr lang="en-US" dirty="0" smtClean="0"/>
              <a:t>D</a:t>
            </a:r>
            <a:r>
              <a:rPr lang="en-US" dirty="0" smtClean="0"/>
              <a:t>. </a:t>
            </a:r>
            <a:r>
              <a:rPr lang="en-US" dirty="0" err="1" smtClean="0"/>
              <a:t>Harezlak</a:t>
            </a:r>
            <a:r>
              <a:rPr lang="en-US" dirty="0" smtClean="0"/>
              <a:t> and M. </a:t>
            </a:r>
            <a:r>
              <a:rPr lang="en-US" dirty="0" err="1" smtClean="0"/>
              <a:t>Bubak</a:t>
            </a:r>
            <a:endParaRPr lang="pl-PL" dirty="0" smtClean="0"/>
          </a:p>
          <a:p>
            <a:pPr marL="342900" lvl="1" indent="-342900">
              <a:buNone/>
            </a:pPr>
            <a:endParaRPr lang="pl-P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pl-PL" i="1" dirty="0" smtClean="0"/>
              <a:t>A </a:t>
            </a:r>
            <a:r>
              <a:rPr lang="pl-PL" i="1" dirty="0" err="1" smtClean="0"/>
              <a:t>Novel</a:t>
            </a:r>
            <a:r>
              <a:rPr lang="pl-PL" i="1" dirty="0" smtClean="0"/>
              <a:t> Environment for </a:t>
            </a:r>
            <a:r>
              <a:rPr lang="pl-PL" i="1" dirty="0" err="1" smtClean="0"/>
              <a:t>Simulation</a:t>
            </a:r>
            <a:r>
              <a:rPr lang="pl-PL" i="1" dirty="0" smtClean="0"/>
              <a:t> of Quantum </a:t>
            </a:r>
            <a:r>
              <a:rPr lang="pl-PL" i="1" dirty="0" err="1" smtClean="0"/>
              <a:t>Computing</a:t>
            </a:r>
            <a:r>
              <a:rPr lang="pl-PL" i="1" dirty="0" smtClean="0"/>
              <a:t>, </a:t>
            </a:r>
            <a:r>
              <a:rPr lang="pl-PL" dirty="0" smtClean="0"/>
              <a:t>J. Patrzyk, B. Patrzyk, K. </a:t>
            </a:r>
            <a:r>
              <a:rPr lang="pl-PL" dirty="0" smtClean="0"/>
              <a:t>Rycerz, and M. Bubak</a:t>
            </a:r>
            <a:endParaRPr lang="en-US" b="1" dirty="0" smtClean="0"/>
          </a:p>
          <a:p>
            <a:pPr marL="0" lvl="1" indent="0">
              <a:buNone/>
            </a:pP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T</a:t>
            </a:r>
            <a:r>
              <a:rPr lang="pl-PL" dirty="0" err="1" smtClean="0"/>
              <a:t>he</a:t>
            </a:r>
            <a:r>
              <a:rPr lang="pl-PL" dirty="0" smtClean="0"/>
              <a:t> </a:t>
            </a:r>
            <a:r>
              <a:rPr lang="pl-PL" dirty="0" err="1" smtClean="0"/>
              <a:t>best</a:t>
            </a:r>
            <a:r>
              <a:rPr lang="pl-PL" dirty="0" smtClean="0"/>
              <a:t> </a:t>
            </a:r>
            <a:r>
              <a:rPr lang="en-US" dirty="0" smtClean="0"/>
              <a:t>posters </a:t>
            </a:r>
            <a:r>
              <a:rPr lang="pl-PL" dirty="0" smtClean="0"/>
              <a:t>of CGW14</a:t>
            </a:r>
            <a:r>
              <a:rPr lang="en-US" dirty="0" smtClean="0"/>
              <a:t> 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235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If you would like to have your poster or/and oral presentation available on the CGW14 website just send it </a:t>
            </a:r>
            <a:r>
              <a:rPr lang="en-US" dirty="0"/>
              <a:t>before </a:t>
            </a:r>
            <a:r>
              <a:rPr lang="en-US" b="1" dirty="0"/>
              <a:t>November 6</a:t>
            </a:r>
            <a:r>
              <a:rPr lang="en-US" b="1" dirty="0" smtClean="0"/>
              <a:t>, 2014 to </a:t>
            </a:r>
            <a:r>
              <a:rPr lang="en-US" b="1" dirty="0" smtClean="0">
                <a:hlinkClick r:id="rId2"/>
              </a:rPr>
              <a:t>cgw@cyfronet.pl</a:t>
            </a:r>
            <a:endParaRPr lang="en-US" b="1" dirty="0" smtClean="0"/>
          </a:p>
          <a:p>
            <a:pPr marL="0" lvl="1" indent="0">
              <a:buNone/>
            </a:pPr>
            <a:endParaRPr lang="en-US" dirty="0"/>
          </a:p>
          <a:p>
            <a:r>
              <a:rPr lang="en-US" sz="2800" dirty="0"/>
              <a:t>If your presentation is already on the CGW14 laptop send only your agreement to make it public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CGW14 posters and presentation 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235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Extended versions </a:t>
            </a:r>
            <a:r>
              <a:rPr lang="en-US" dirty="0"/>
              <a:t>of the CGW'14 papers will be published in </a:t>
            </a:r>
            <a:r>
              <a:rPr lang="en-US" dirty="0" smtClean="0"/>
              <a:t>the </a:t>
            </a:r>
            <a:r>
              <a:rPr lang="en-US" b="1" dirty="0" smtClean="0"/>
              <a:t>Computer </a:t>
            </a:r>
            <a:r>
              <a:rPr lang="en-US" b="1" dirty="0"/>
              <a:t>Science Journal (CSCI</a:t>
            </a:r>
            <a:r>
              <a:rPr lang="en-US" b="1" dirty="0" smtClean="0"/>
              <a:t>)</a:t>
            </a:r>
            <a:r>
              <a:rPr lang="pl-PL" b="1" dirty="0" smtClean="0"/>
              <a:t> </a:t>
            </a:r>
            <a:r>
              <a:rPr lang="pl-PL" dirty="0" smtClean="0">
                <a:hlinkClick r:id="rId2"/>
              </a:rPr>
              <a:t>http://journals.agh.edu.pl/csci</a:t>
            </a:r>
            <a:r>
              <a:rPr lang="pl-PL" dirty="0" smtClean="0">
                <a:hlinkClick r:id="rId2"/>
              </a:rPr>
              <a:t>/</a:t>
            </a:r>
            <a:r>
              <a:rPr lang="pl-PL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Submit</a:t>
            </a:r>
            <a:r>
              <a:rPr lang="en-US" dirty="0"/>
              <a:t> </a:t>
            </a:r>
            <a:r>
              <a:rPr lang="en-US" dirty="0" smtClean="0"/>
              <a:t>your </a:t>
            </a:r>
            <a:r>
              <a:rPr lang="en-US" dirty="0"/>
              <a:t>contribution in the format recommended by the publisher directly to the journal </a:t>
            </a:r>
            <a:r>
              <a:rPr lang="en-US" b="1" dirty="0" smtClean="0"/>
              <a:t>preferably</a:t>
            </a:r>
            <a:r>
              <a:rPr lang="en-US" dirty="0" smtClean="0"/>
              <a:t> before </a:t>
            </a:r>
            <a:r>
              <a:rPr lang="en-US" b="1" dirty="0"/>
              <a:t>November 17, </a:t>
            </a:r>
            <a:r>
              <a:rPr lang="en-US" b="1" dirty="0" smtClean="0"/>
              <a:t>2014</a:t>
            </a:r>
            <a:endParaRPr lang="en-US" dirty="0"/>
          </a:p>
          <a:p>
            <a:pPr lvl="1"/>
            <a:r>
              <a:rPr lang="en-US" dirty="0"/>
              <a:t>Your submission will be reviewed at the journal with participation of the CGW'14 organizers.</a:t>
            </a:r>
          </a:p>
          <a:p>
            <a:pPr lvl="1"/>
            <a:r>
              <a:rPr lang="en-US" dirty="0"/>
              <a:t>Accepted papers will be published in CSCI in </a:t>
            </a:r>
            <a:r>
              <a:rPr lang="en-US" dirty="0" smtClean="0"/>
              <a:t>2015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You can also consider publication </a:t>
            </a:r>
            <a:r>
              <a:rPr lang="en-US" dirty="0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e.g</a:t>
            </a:r>
            <a:r>
              <a:rPr lang="pl-PL" dirty="0" smtClean="0"/>
              <a:t>. </a:t>
            </a: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b="1" dirty="0" smtClean="0"/>
              <a:t>FGCS</a:t>
            </a:r>
            <a:r>
              <a:rPr lang="en-US" dirty="0" smtClean="0"/>
              <a:t> </a:t>
            </a:r>
            <a:r>
              <a:rPr lang="en-US" dirty="0" smtClean="0"/>
              <a:t>journal</a:t>
            </a:r>
            <a:r>
              <a:rPr lang="pl-PL" dirty="0" smtClean="0"/>
              <a:t> - </a:t>
            </a:r>
            <a:r>
              <a:rPr lang="pl-PL" dirty="0" smtClean="0">
                <a:hlinkClick r:id="rId3"/>
              </a:rPr>
              <a:t>http://www.journals.elsevier.com/future-generation-computer-systems</a:t>
            </a:r>
            <a:r>
              <a:rPr lang="pl-PL" dirty="0" smtClean="0">
                <a:hlinkClick r:id="rId3"/>
              </a:rPr>
              <a:t>/</a:t>
            </a:r>
            <a:r>
              <a:rPr lang="pl-PL" dirty="0" smtClean="0"/>
              <a:t> </a:t>
            </a:r>
            <a:endParaRPr lang="en-US" dirty="0" smtClean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Extended CGW papers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136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6406" y="1124744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Norbert </a:t>
            </a:r>
            <a:r>
              <a:rPr lang="en-US" b="1" dirty="0" err="1"/>
              <a:t>Attig</a:t>
            </a:r>
            <a:r>
              <a:rPr lang="en-US" dirty="0"/>
              <a:t>, </a:t>
            </a:r>
            <a:r>
              <a:rPr lang="en-US" dirty="0" err="1"/>
              <a:t>Jülich</a:t>
            </a:r>
            <a:r>
              <a:rPr lang="en-US" dirty="0"/>
              <a:t> Supercomputing Centre, Institute for Advanced Simulation, </a:t>
            </a:r>
            <a:r>
              <a:rPr lang="en-US" dirty="0" smtClean="0"/>
              <a:t>Germany</a:t>
            </a:r>
            <a:endParaRPr lang="en-US" dirty="0"/>
          </a:p>
          <a:p>
            <a:r>
              <a:rPr lang="en-US" b="1" dirty="0"/>
              <a:t>Robert </a:t>
            </a:r>
            <a:r>
              <a:rPr lang="en-US" b="1" dirty="0" err="1"/>
              <a:t>Begier</a:t>
            </a:r>
            <a:r>
              <a:rPr lang="en-US" dirty="0"/>
              <a:t>, Research </a:t>
            </a:r>
            <a:r>
              <a:rPr lang="en-US" dirty="0" err="1"/>
              <a:t>Programme</a:t>
            </a:r>
            <a:r>
              <a:rPr lang="en-US" dirty="0"/>
              <a:t> Officer, European Commission, DG CONNECT, Unit H.1 – Health &amp; Well-being, Brussels, </a:t>
            </a:r>
            <a:r>
              <a:rPr lang="en-US" dirty="0" smtClean="0"/>
              <a:t>Belgium</a:t>
            </a:r>
            <a:endParaRPr lang="en-US" dirty="0"/>
          </a:p>
          <a:p>
            <a:r>
              <a:rPr lang="en-US" b="1" dirty="0" err="1"/>
              <a:t>Wlodzislaw</a:t>
            </a:r>
            <a:r>
              <a:rPr lang="en-US" b="1" dirty="0"/>
              <a:t> </a:t>
            </a:r>
            <a:r>
              <a:rPr lang="en-US" b="1" dirty="0" err="1"/>
              <a:t>Duch</a:t>
            </a:r>
            <a:r>
              <a:rPr lang="en-US" dirty="0"/>
              <a:t>, Dept. of Informatics, Nicolaus Copernicus University, Torun, </a:t>
            </a:r>
            <a:r>
              <a:rPr lang="en-US" dirty="0" smtClean="0"/>
              <a:t>Poland</a:t>
            </a:r>
            <a:endParaRPr lang="en-US" dirty="0"/>
          </a:p>
          <a:p>
            <a:r>
              <a:rPr lang="en-US" b="1" dirty="0"/>
              <a:t>Thomas </a:t>
            </a:r>
            <a:r>
              <a:rPr lang="en-US" b="1" dirty="0" err="1"/>
              <a:t>Fahringer</a:t>
            </a:r>
            <a:r>
              <a:rPr lang="en-US" dirty="0"/>
              <a:t>, Institute of Computer Science, University of Innsbruck, </a:t>
            </a:r>
            <a:r>
              <a:rPr lang="en-US" dirty="0" smtClean="0"/>
              <a:t>Austria</a:t>
            </a:r>
            <a:endParaRPr lang="en-US" dirty="0"/>
          </a:p>
          <a:p>
            <a:r>
              <a:rPr lang="en-US" b="1" dirty="0"/>
              <a:t>Marcel </a:t>
            </a:r>
            <a:r>
              <a:rPr lang="en-US" b="1" dirty="0" err="1"/>
              <a:t>Kunze</a:t>
            </a:r>
            <a:r>
              <a:rPr lang="en-US" dirty="0"/>
              <a:t>, Karlsruhe Institute of Technology, </a:t>
            </a:r>
            <a:r>
              <a:rPr lang="en-US" dirty="0" smtClean="0"/>
              <a:t>Germany</a:t>
            </a:r>
          </a:p>
          <a:p>
            <a:r>
              <a:rPr lang="en-US" b="1" dirty="0" err="1" smtClean="0"/>
              <a:t>Yannick</a:t>
            </a:r>
            <a:r>
              <a:rPr lang="en-US" b="1" dirty="0" smtClean="0"/>
              <a:t> </a:t>
            </a:r>
            <a:r>
              <a:rPr lang="en-US" b="1" dirty="0" err="1"/>
              <a:t>Legré</a:t>
            </a:r>
            <a:r>
              <a:rPr lang="en-US" dirty="0"/>
              <a:t>, Director of the EGI.eu, Amsterdam, The Netherlands,</a:t>
            </a:r>
          </a:p>
          <a:p>
            <a:r>
              <a:rPr lang="en-US" b="1" dirty="0"/>
              <a:t>Jakub </a:t>
            </a:r>
            <a:r>
              <a:rPr lang="en-US" b="1" dirty="0" err="1"/>
              <a:t>Moscicki</a:t>
            </a:r>
            <a:r>
              <a:rPr lang="en-US" dirty="0"/>
              <a:t>, IT/DSS CERN, Geneva, Switzerland,</a:t>
            </a:r>
          </a:p>
          <a:p>
            <a:r>
              <a:rPr lang="en-US" b="1" dirty="0"/>
              <a:t>Syed Naqvi</a:t>
            </a:r>
            <a:r>
              <a:rPr lang="en-US" dirty="0"/>
              <a:t>, Faculty of Computing, Engineering and the Built Environment, Birmingham City University, UK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b="1" dirty="0"/>
              <a:t>Philippe </a:t>
            </a:r>
            <a:r>
              <a:rPr lang="en-US" b="1" dirty="0" err="1"/>
              <a:t>Trautmann</a:t>
            </a:r>
            <a:r>
              <a:rPr lang="en-US" dirty="0"/>
              <a:t>, HPC &amp; POD Sales Director, Europe, </a:t>
            </a:r>
            <a:r>
              <a:rPr lang="en-US" dirty="0" smtClean="0"/>
              <a:t>Hewlett-Packard</a:t>
            </a:r>
          </a:p>
          <a:p>
            <a:r>
              <a:rPr lang="en-US" b="1" dirty="0" smtClean="0"/>
              <a:t>Krzysztof Zielinski</a:t>
            </a:r>
            <a:r>
              <a:rPr lang="en-US" dirty="0" smtClean="0"/>
              <a:t>, Head of the Computer Science Department, AGH Krakow, Poland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Many thanks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keynote </a:t>
            </a:r>
            <a:r>
              <a:rPr lang="en-US" dirty="0" smtClean="0"/>
              <a:t>speakers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110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pl-PL" dirty="0" err="1" smtClean="0"/>
              <a:t>Michal</a:t>
            </a:r>
            <a:r>
              <a:rPr lang="pl-PL" dirty="0" smtClean="0"/>
              <a:t> </a:t>
            </a:r>
            <a:r>
              <a:rPr lang="pl-PL" dirty="0" err="1" smtClean="0"/>
              <a:t>Turala</a:t>
            </a:r>
            <a:endParaRPr lang="en-US" dirty="0" smtClean="0"/>
          </a:p>
          <a:p>
            <a:pPr lvl="1"/>
            <a:r>
              <a:rPr lang="pl-PL" dirty="0" smtClean="0"/>
              <a:t>Katarzyna </a:t>
            </a:r>
            <a:r>
              <a:rPr lang="pl-PL" dirty="0" smtClean="0"/>
              <a:t>Rycerz</a:t>
            </a:r>
          </a:p>
          <a:p>
            <a:pPr lvl="1"/>
            <a:r>
              <a:rPr lang="pl-PL" dirty="0" smtClean="0"/>
              <a:t>Robert </a:t>
            </a:r>
            <a:r>
              <a:rPr lang="pl-PL" dirty="0" err="1" smtClean="0"/>
              <a:t>Pajak</a:t>
            </a:r>
            <a:endParaRPr lang="pl-PL" dirty="0" smtClean="0"/>
          </a:p>
          <a:p>
            <a:pPr lvl="1"/>
            <a:r>
              <a:rPr lang="pl-PL" dirty="0" smtClean="0"/>
              <a:t>Mariusz </a:t>
            </a:r>
            <a:r>
              <a:rPr lang="pl-PL" dirty="0" err="1" smtClean="0"/>
              <a:t>Sterzel</a:t>
            </a:r>
            <a:endParaRPr lang="en-US" dirty="0" smtClean="0"/>
          </a:p>
          <a:p>
            <a:pPr lvl="1"/>
            <a:r>
              <a:rPr lang="pl-PL" dirty="0" smtClean="0"/>
              <a:t>Marek </a:t>
            </a:r>
            <a:r>
              <a:rPr lang="pl-PL" dirty="0" err="1" smtClean="0"/>
              <a:t>Kasztelnik</a:t>
            </a:r>
            <a:r>
              <a:rPr lang="pl-PL" dirty="0" smtClean="0"/>
              <a:t> </a:t>
            </a:r>
            <a:endParaRPr lang="pl-PL" dirty="0" smtClean="0"/>
          </a:p>
          <a:p>
            <a:pPr lvl="1"/>
            <a:r>
              <a:rPr lang="pl-PL" dirty="0" err="1" smtClean="0"/>
              <a:t>Lukasz</a:t>
            </a:r>
            <a:r>
              <a:rPr lang="pl-PL" dirty="0" smtClean="0"/>
              <a:t> Dutka </a:t>
            </a:r>
            <a:endParaRPr lang="pl-PL" dirty="0" smtClean="0"/>
          </a:p>
          <a:p>
            <a:pPr lvl="1"/>
            <a:r>
              <a:rPr lang="pl-PL" dirty="0" smtClean="0"/>
              <a:t>Bartosz </a:t>
            </a:r>
            <a:r>
              <a:rPr lang="pl-PL" dirty="0" err="1" smtClean="0"/>
              <a:t>Balis</a:t>
            </a:r>
            <a:r>
              <a:rPr lang="pl-PL" dirty="0" smtClean="0"/>
              <a:t> </a:t>
            </a:r>
            <a:endParaRPr lang="pl-PL" dirty="0" smtClean="0"/>
          </a:p>
          <a:p>
            <a:pPr lvl="1"/>
            <a:r>
              <a:rPr lang="pl-PL" dirty="0" smtClean="0"/>
              <a:t>Tomasz </a:t>
            </a:r>
            <a:r>
              <a:rPr lang="pl-PL" dirty="0" err="1" smtClean="0"/>
              <a:t>Gubala</a:t>
            </a:r>
            <a:r>
              <a:rPr lang="pl-PL" dirty="0" smtClean="0"/>
              <a:t> </a:t>
            </a:r>
            <a:endParaRPr lang="pl-PL" dirty="0" smtClean="0"/>
          </a:p>
          <a:p>
            <a:pPr lvl="1"/>
            <a:r>
              <a:rPr lang="pl-PL" dirty="0" smtClean="0"/>
              <a:t>Marcin Radecki</a:t>
            </a:r>
          </a:p>
          <a:p>
            <a:pPr lvl="1"/>
            <a:r>
              <a:rPr lang="pl-PL" dirty="0" smtClean="0"/>
              <a:t>Maciej </a:t>
            </a:r>
            <a:r>
              <a:rPr lang="pl-PL" dirty="0" smtClean="0"/>
              <a:t>Malawski</a:t>
            </a:r>
          </a:p>
          <a:p>
            <a:pPr lvl="1"/>
            <a:r>
              <a:rPr lang="pl-PL" dirty="0" smtClean="0"/>
              <a:t>Renata Slota</a:t>
            </a:r>
            <a:endParaRPr lang="pl-PL" dirty="0" smtClean="0"/>
          </a:p>
          <a:p>
            <a:pPr lvl="1"/>
            <a:endParaRPr lang="en-US" dirty="0" smtClean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Thanks </a:t>
            </a:r>
            <a:r>
              <a:rPr lang="en-US" altLang="en-US" dirty="0" smtClean="0"/>
              <a:t>to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the</a:t>
            </a:r>
            <a:r>
              <a:rPr lang="pl-PL" altLang="en-US" dirty="0" smtClean="0"/>
              <a:t> session </a:t>
            </a:r>
            <a:r>
              <a:rPr lang="pl-PL" altLang="en-US" dirty="0" err="1" smtClean="0"/>
              <a:t>chair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persons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43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515123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Workshop </a:t>
            </a:r>
            <a:r>
              <a:rPr lang="en-US" b="1" dirty="0"/>
              <a:t>Secretariat </a:t>
            </a:r>
            <a:endParaRPr lang="en-US" b="1" dirty="0" smtClean="0"/>
          </a:p>
          <a:p>
            <a:pPr lvl="1"/>
            <a:r>
              <a:rPr lang="en-US" dirty="0" err="1" smtClean="0"/>
              <a:t>Zofia</a:t>
            </a:r>
            <a:r>
              <a:rPr lang="en-US" dirty="0" smtClean="0"/>
              <a:t> </a:t>
            </a:r>
            <a:r>
              <a:rPr lang="en-US" dirty="0" err="1" smtClean="0"/>
              <a:t>Mosurska</a:t>
            </a:r>
            <a:endParaRPr lang="en-US" dirty="0" smtClean="0"/>
          </a:p>
          <a:p>
            <a:pPr lvl="1"/>
            <a:r>
              <a:rPr lang="en-US" dirty="0" smtClean="0"/>
              <a:t>Maria </a:t>
            </a:r>
            <a:r>
              <a:rPr lang="en-US" dirty="0" err="1" smtClean="0"/>
              <a:t>Stawiarska</a:t>
            </a:r>
            <a:endParaRPr lang="en-US" dirty="0" smtClean="0"/>
          </a:p>
          <a:p>
            <a:pPr lvl="1"/>
            <a:r>
              <a:rPr lang="en-US" dirty="0" smtClean="0"/>
              <a:t>Milena </a:t>
            </a:r>
            <a:r>
              <a:rPr lang="en-US" dirty="0" err="1" smtClean="0"/>
              <a:t>Zając</a:t>
            </a:r>
            <a:endParaRPr lang="en-US" dirty="0" smtClean="0"/>
          </a:p>
          <a:p>
            <a:r>
              <a:rPr lang="en-US" b="1" dirty="0"/>
              <a:t>C</a:t>
            </a:r>
            <a:r>
              <a:rPr lang="en-US" b="1" dirty="0" smtClean="0"/>
              <a:t>olleagues </a:t>
            </a:r>
            <a:r>
              <a:rPr lang="en-US" b="1" dirty="0"/>
              <a:t>from ACC </a:t>
            </a:r>
            <a:r>
              <a:rPr lang="en-US" b="1" dirty="0" err="1"/>
              <a:t>Cyfronet</a:t>
            </a:r>
            <a:r>
              <a:rPr lang="en-US" b="1" dirty="0"/>
              <a:t> AGH </a:t>
            </a:r>
            <a:endParaRPr lang="en-US" b="1" dirty="0" smtClean="0"/>
          </a:p>
          <a:p>
            <a:pPr lvl="1"/>
            <a:r>
              <a:rPr lang="en-US" dirty="0" err="1" smtClean="0"/>
              <a:t>Mariusz</a:t>
            </a:r>
            <a:r>
              <a:rPr lang="en-US" dirty="0" smtClean="0"/>
              <a:t> </a:t>
            </a:r>
            <a:r>
              <a:rPr lang="en-US" dirty="0" err="1" smtClean="0"/>
              <a:t>Sterzel</a:t>
            </a:r>
            <a:endParaRPr lang="en-US" dirty="0" smtClean="0"/>
          </a:p>
          <a:p>
            <a:pPr lvl="1"/>
            <a:r>
              <a:rPr lang="en-US" dirty="0" smtClean="0"/>
              <a:t>Angelika </a:t>
            </a:r>
            <a:r>
              <a:rPr lang="en-US" dirty="0" err="1" smtClean="0"/>
              <a:t>Zaleska-Walterbach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Mieczysław</a:t>
            </a:r>
            <a:r>
              <a:rPr lang="en-US" dirty="0" smtClean="0"/>
              <a:t> </a:t>
            </a:r>
            <a:r>
              <a:rPr lang="en-US" dirty="0" err="1" smtClean="0"/>
              <a:t>Pilipczuk</a:t>
            </a:r>
            <a:endParaRPr lang="en-US" dirty="0" smtClean="0"/>
          </a:p>
          <a:p>
            <a:pPr lvl="1"/>
            <a:r>
              <a:rPr lang="en-US" dirty="0" smtClean="0"/>
              <a:t>Robert </a:t>
            </a:r>
            <a:r>
              <a:rPr lang="en-US" dirty="0" err="1" smtClean="0"/>
              <a:t>Pająk</a:t>
            </a:r>
            <a:endParaRPr lang="pl-PL" dirty="0" smtClean="0"/>
          </a:p>
          <a:p>
            <a:pPr lvl="1"/>
            <a:r>
              <a:rPr lang="pl-PL" dirty="0" smtClean="0"/>
              <a:t>…</a:t>
            </a:r>
            <a:endParaRPr lang="en-US" dirty="0" smtClean="0"/>
          </a:p>
          <a:p>
            <a:r>
              <a:rPr lang="en-US" b="1" dirty="0" smtClean="0"/>
              <a:t>Department of Computer Science AGH</a:t>
            </a:r>
            <a:r>
              <a:rPr lang="en-US" dirty="0" smtClean="0"/>
              <a:t> for hosting </a:t>
            </a:r>
            <a:r>
              <a:rPr lang="en-US" dirty="0" smtClean="0"/>
              <a:t>CGW1</a:t>
            </a:r>
            <a:endParaRPr lang="pl-PL" dirty="0" smtClean="0"/>
          </a:p>
          <a:p>
            <a:endParaRPr lang="pl-PL" dirty="0" smtClean="0"/>
          </a:p>
          <a:p>
            <a:r>
              <a:rPr lang="en-US" b="1" dirty="0" smtClean="0"/>
              <a:t>Intel </a:t>
            </a:r>
            <a:r>
              <a:rPr lang="en-US" b="1" dirty="0" smtClean="0"/>
              <a:t>and Hewlett </a:t>
            </a:r>
            <a:r>
              <a:rPr lang="en-US" b="1" dirty="0"/>
              <a:t>Packard </a:t>
            </a:r>
            <a:r>
              <a:rPr lang="en-US" b="1" dirty="0" err="1" smtClean="0"/>
              <a:t>Polan</a:t>
            </a:r>
            <a:r>
              <a:rPr lang="pl-PL" b="1" dirty="0" smtClean="0"/>
              <a:t>d</a:t>
            </a:r>
          </a:p>
          <a:p>
            <a:endParaRPr lang="pl-PL" dirty="0" smtClean="0"/>
          </a:p>
          <a:p>
            <a:r>
              <a:rPr lang="en-US" b="1" dirty="0" smtClean="0"/>
              <a:t>Development </a:t>
            </a:r>
            <a:r>
              <a:rPr lang="en-US" b="1" dirty="0"/>
              <a:t>Department of the Municipality of </a:t>
            </a:r>
            <a:r>
              <a:rPr lang="en-US" b="1" dirty="0" err="1"/>
              <a:t>Kraków</a:t>
            </a:r>
            <a:r>
              <a:rPr lang="en-US" b="1" dirty="0"/>
              <a:t> </a:t>
            </a:r>
            <a:r>
              <a:rPr lang="en-US" b="1" dirty="0" smtClean="0"/>
              <a:t>City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Thanks to</a:t>
            </a:r>
          </a:p>
        </p:txBody>
      </p:sp>
    </p:spTree>
    <p:extLst>
      <p:ext uri="{BB962C8B-B14F-4D97-AF65-F5344CB8AC3E}">
        <p14:creationId xmlns:p14="http://schemas.microsoft.com/office/powerpoint/2010/main" xmlns="" val="1243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en-US" dirty="0" smtClean="0"/>
              <a:t>isit </a:t>
            </a:r>
            <a:r>
              <a:rPr lang="en-US" dirty="0"/>
              <a:t>the </a:t>
            </a:r>
            <a:r>
              <a:rPr lang="pl-PL" dirty="0" smtClean="0"/>
              <a:t>w</a:t>
            </a:r>
            <a:r>
              <a:rPr lang="en-US" dirty="0" err="1" smtClean="0"/>
              <a:t>eb</a:t>
            </a:r>
            <a:r>
              <a:rPr lang="en-US" dirty="0" smtClean="0"/>
              <a:t> </a:t>
            </a:r>
            <a:r>
              <a:rPr lang="en-US" dirty="0"/>
              <a:t>page of </a:t>
            </a:r>
            <a:r>
              <a:rPr lang="en-US" dirty="0" smtClean="0"/>
              <a:t>the CGW Workshop - </a:t>
            </a:r>
            <a:r>
              <a:rPr lang="en-US" dirty="0" smtClean="0">
                <a:hlinkClick r:id="rId2"/>
              </a:rPr>
              <a:t>www.cyfronet.krakow.pl/cgw14/</a:t>
            </a:r>
            <a:r>
              <a:rPr lang="en-US" dirty="0" smtClean="0"/>
              <a:t>  </a:t>
            </a:r>
            <a:r>
              <a:rPr lang="en-US" dirty="0"/>
              <a:t>to see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osters</a:t>
            </a:r>
          </a:p>
          <a:p>
            <a:pPr lvl="1"/>
            <a:r>
              <a:rPr lang="en-US" dirty="0" smtClean="0"/>
              <a:t>oral </a:t>
            </a:r>
            <a:r>
              <a:rPr lang="en-US" dirty="0"/>
              <a:t>presentations </a:t>
            </a:r>
          </a:p>
          <a:p>
            <a:pPr lvl="1"/>
            <a:r>
              <a:rPr lang="en-US" dirty="0" smtClean="0"/>
              <a:t>photo gallery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We invite </a:t>
            </a:r>
            <a:r>
              <a:rPr lang="en-US" dirty="0"/>
              <a:t>you to present your new results of research at the</a:t>
            </a:r>
            <a:r>
              <a:rPr lang="en-US" b="1" dirty="0"/>
              <a:t> </a:t>
            </a:r>
            <a:r>
              <a:rPr lang="en-US" b="1" dirty="0" smtClean="0"/>
              <a:t>CGW15 </a:t>
            </a:r>
            <a:r>
              <a:rPr lang="en-US" dirty="0" smtClean="0"/>
              <a:t>(</a:t>
            </a:r>
            <a:r>
              <a:rPr lang="en-US" dirty="0" smtClean="0"/>
              <a:t>19-21.10.201</a:t>
            </a:r>
            <a:r>
              <a:rPr lang="pl-PL" dirty="0" smtClean="0"/>
              <a:t>5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99592" y="0"/>
            <a:ext cx="778641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Finally</a:t>
            </a:r>
          </a:p>
        </p:txBody>
      </p:sp>
    </p:spTree>
    <p:extLst>
      <p:ext uri="{BB962C8B-B14F-4D97-AF65-F5344CB8AC3E}">
        <p14:creationId xmlns:p14="http://schemas.microsoft.com/office/powerpoint/2010/main" xmlns="" val="35789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592</Words>
  <Application>Microsoft Office PowerPoint</Application>
  <PresentationFormat>Pokaz na ekranie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  CGW14 is Over and What Next 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Kasztelnik</dc:creator>
  <cp:lastModifiedBy>Marian Bubak</cp:lastModifiedBy>
  <cp:revision>242</cp:revision>
  <dcterms:created xsi:type="dcterms:W3CDTF">2013-11-14T06:47:25Z</dcterms:created>
  <dcterms:modified xsi:type="dcterms:W3CDTF">2014-10-29T13:24:07Z</dcterms:modified>
</cp:coreProperties>
</file>